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26"/>
  </p:notesMasterIdLst>
  <p:handoutMasterIdLst>
    <p:handoutMasterId r:id="rId27"/>
  </p:handoutMasterIdLst>
  <p:sldIdLst>
    <p:sldId id="281" r:id="rId6"/>
    <p:sldId id="282" r:id="rId7"/>
    <p:sldId id="283" r:id="rId8"/>
    <p:sldId id="299" r:id="rId9"/>
    <p:sldId id="300" r:id="rId10"/>
    <p:sldId id="301" r:id="rId11"/>
    <p:sldId id="284" r:id="rId12"/>
    <p:sldId id="305" r:id="rId13"/>
    <p:sldId id="306" r:id="rId14"/>
    <p:sldId id="307" r:id="rId15"/>
    <p:sldId id="308" r:id="rId16"/>
    <p:sldId id="309" r:id="rId17"/>
    <p:sldId id="287" r:id="rId18"/>
    <p:sldId id="296" r:id="rId19"/>
    <p:sldId id="297" r:id="rId20"/>
    <p:sldId id="288" r:id="rId21"/>
    <p:sldId id="310" r:id="rId22"/>
    <p:sldId id="311" r:id="rId23"/>
    <p:sldId id="312" r:id="rId24"/>
    <p:sldId id="313"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A5"/>
    <a:srgbClr val="00D0E6"/>
    <a:srgbClr val="21EAFF"/>
    <a:srgbClr val="FF9B09"/>
    <a:srgbClr val="425D98"/>
    <a:srgbClr val="8BA0B6"/>
    <a:srgbClr val="849AB2"/>
    <a:srgbClr val="869CB3"/>
    <a:srgbClr val="C2C2C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7" autoAdjust="0"/>
    <p:restoredTop sz="94660"/>
  </p:normalViewPr>
  <p:slideViewPr>
    <p:cSldViewPr>
      <p:cViewPr varScale="1">
        <p:scale>
          <a:sx n="113" d="100"/>
          <a:sy n="113" d="100"/>
        </p:scale>
        <p:origin x="-936" y="-10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3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976186-90A7-4D8D-8CD2-4C5E2378CAF3}" type="datetimeFigureOut">
              <a:rPr lang="fr-FR" smtClean="0"/>
              <a:pPr/>
              <a:t>20/05/2019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01E4C6-9A65-4782-9C5C-52895DDFBACE}" type="slidenum">
              <a:rPr lang="fr-FR" smtClean="0"/>
              <a:pPr/>
              <a:t>‹N°›</a:t>
            </a:fld>
            <a:endParaRPr lang="fr-FR"/>
          </a:p>
        </p:txBody>
      </p:sp>
    </p:spTree>
    <p:extLst>
      <p:ext uri="{BB962C8B-B14F-4D97-AF65-F5344CB8AC3E}">
        <p14:creationId xmlns:p14="http://schemas.microsoft.com/office/powerpoint/2010/main" val="120981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8729E0-A250-4097-99B8-A819D6F3D1DC}" type="datetimeFigureOut">
              <a:rPr lang="fr-FR" smtClean="0"/>
              <a:t>20/05/2019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60FA84-6E1F-4455-B928-32235E6C591A}" type="slidenum">
              <a:rPr lang="fr-FR" smtClean="0"/>
              <a:t>‹N°›</a:t>
            </a:fld>
            <a:endParaRPr lang="fr-FR"/>
          </a:p>
        </p:txBody>
      </p:sp>
    </p:spTree>
    <p:extLst>
      <p:ext uri="{BB962C8B-B14F-4D97-AF65-F5344CB8AC3E}">
        <p14:creationId xmlns:p14="http://schemas.microsoft.com/office/powerpoint/2010/main" val="265803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43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ectangle 8"/>
          <p:cNvSpPr/>
          <p:nvPr userDrawn="1"/>
        </p:nvSpPr>
        <p:spPr>
          <a:xfrm flipH="1">
            <a:off x="1799184" y="0"/>
            <a:ext cx="7344816" cy="1203658"/>
          </a:xfrm>
          <a:custGeom>
            <a:avLst/>
            <a:gdLst>
              <a:gd name="connsiteX0" fmla="*/ 0 w 6444208"/>
              <a:gd name="connsiteY0" fmla="*/ 0 h 1056159"/>
              <a:gd name="connsiteX1" fmla="*/ 6444208 w 6444208"/>
              <a:gd name="connsiteY1" fmla="*/ 0 h 1056159"/>
              <a:gd name="connsiteX2" fmla="*/ 6444208 w 6444208"/>
              <a:gd name="connsiteY2" fmla="*/ 1056159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760920 w 6444208"/>
              <a:gd name="connsiteY2" fmla="*/ 1046110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489615 w 6444208"/>
              <a:gd name="connsiteY2" fmla="*/ 915481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861404 w 6444208"/>
              <a:gd name="connsiteY2" fmla="*/ 1046110 h 1056159"/>
              <a:gd name="connsiteX3" fmla="*/ 0 w 6444208"/>
              <a:gd name="connsiteY3" fmla="*/ 1056159 h 1056159"/>
              <a:gd name="connsiteX4" fmla="*/ 0 w 6444208"/>
              <a:gd name="connsiteY4" fmla="*/ 0 h 1056159"/>
              <a:gd name="connsiteX0" fmla="*/ 0 w 6972305"/>
              <a:gd name="connsiteY0" fmla="*/ 0 h 1182617"/>
              <a:gd name="connsiteX1" fmla="*/ 6444208 w 6972305"/>
              <a:gd name="connsiteY1" fmla="*/ 0 h 1182617"/>
              <a:gd name="connsiteX2" fmla="*/ 5861404 w 6972305"/>
              <a:gd name="connsiteY2" fmla="*/ 1046110 h 1182617"/>
              <a:gd name="connsiteX3" fmla="*/ 0 w 6972305"/>
              <a:gd name="connsiteY3" fmla="*/ 1056159 h 1182617"/>
              <a:gd name="connsiteX4" fmla="*/ 0 w 6972305"/>
              <a:gd name="connsiteY4" fmla="*/ 0 h 1182617"/>
              <a:gd name="connsiteX0" fmla="*/ 0 w 6848269"/>
              <a:gd name="connsiteY0" fmla="*/ 0 h 1169098"/>
              <a:gd name="connsiteX1" fmla="*/ 6444208 w 6848269"/>
              <a:gd name="connsiteY1" fmla="*/ 0 h 1169098"/>
              <a:gd name="connsiteX2" fmla="*/ 5379083 w 6848269"/>
              <a:gd name="connsiteY2" fmla="*/ 1015965 h 1169098"/>
              <a:gd name="connsiteX3" fmla="*/ 0 w 6848269"/>
              <a:gd name="connsiteY3" fmla="*/ 1056159 h 1169098"/>
              <a:gd name="connsiteX4" fmla="*/ 0 w 6848269"/>
              <a:gd name="connsiteY4" fmla="*/ 0 h 1169098"/>
              <a:gd name="connsiteX0" fmla="*/ 0 w 6705179"/>
              <a:gd name="connsiteY0" fmla="*/ 0 h 1421596"/>
              <a:gd name="connsiteX1" fmla="*/ 6444208 w 6705179"/>
              <a:gd name="connsiteY1" fmla="*/ 0 h 1421596"/>
              <a:gd name="connsiteX2" fmla="*/ 5379083 w 6705179"/>
              <a:gd name="connsiteY2" fmla="*/ 1015965 h 1421596"/>
              <a:gd name="connsiteX3" fmla="*/ 0 w 6705179"/>
              <a:gd name="connsiteY3" fmla="*/ 1056159 h 1421596"/>
              <a:gd name="connsiteX4" fmla="*/ 0 w 6705179"/>
              <a:gd name="connsiteY4" fmla="*/ 0 h 1421596"/>
              <a:gd name="connsiteX0" fmla="*/ 0 w 6601586"/>
              <a:gd name="connsiteY0" fmla="*/ 0 h 1188926"/>
              <a:gd name="connsiteX1" fmla="*/ 6444208 w 6601586"/>
              <a:gd name="connsiteY1" fmla="*/ 0 h 1188926"/>
              <a:gd name="connsiteX2" fmla="*/ 3570380 w 6601586"/>
              <a:gd name="connsiteY2" fmla="*/ 573837 h 1188926"/>
              <a:gd name="connsiteX3" fmla="*/ 0 w 6601586"/>
              <a:gd name="connsiteY3" fmla="*/ 1056159 h 1188926"/>
              <a:gd name="connsiteX4" fmla="*/ 0 w 6601586"/>
              <a:gd name="connsiteY4" fmla="*/ 0 h 1188926"/>
              <a:gd name="connsiteX0" fmla="*/ 0 w 6108207"/>
              <a:gd name="connsiteY0" fmla="*/ 0 h 1091135"/>
              <a:gd name="connsiteX1" fmla="*/ 5871452 w 6108207"/>
              <a:gd name="connsiteY1" fmla="*/ 281354 h 1091135"/>
              <a:gd name="connsiteX2" fmla="*/ 3570380 w 6108207"/>
              <a:gd name="connsiteY2" fmla="*/ 573837 h 1091135"/>
              <a:gd name="connsiteX3" fmla="*/ 0 w 6108207"/>
              <a:gd name="connsiteY3" fmla="*/ 1056159 h 1091135"/>
              <a:gd name="connsiteX4" fmla="*/ 0 w 6108207"/>
              <a:gd name="connsiteY4" fmla="*/ 0 h 1091135"/>
              <a:gd name="connsiteX0" fmla="*/ 0 w 5871452"/>
              <a:gd name="connsiteY0" fmla="*/ 0 h 1091135"/>
              <a:gd name="connsiteX1" fmla="*/ 5871452 w 5871452"/>
              <a:gd name="connsiteY1" fmla="*/ 281354 h 1091135"/>
              <a:gd name="connsiteX2" fmla="*/ 3570380 w 5871452"/>
              <a:gd name="connsiteY2" fmla="*/ 573837 h 1091135"/>
              <a:gd name="connsiteX3" fmla="*/ 0 w 5871452"/>
              <a:gd name="connsiteY3" fmla="*/ 1056159 h 1091135"/>
              <a:gd name="connsiteX4" fmla="*/ 0 w 5871452"/>
              <a:gd name="connsiteY4" fmla="*/ 0 h 1091135"/>
              <a:gd name="connsiteX0" fmla="*/ 0 w 6544692"/>
              <a:gd name="connsiteY0" fmla="*/ 0 h 1093359"/>
              <a:gd name="connsiteX1" fmla="*/ 6544692 w 6544692"/>
              <a:gd name="connsiteY1" fmla="*/ 30145 h 1093359"/>
              <a:gd name="connsiteX2" fmla="*/ 3570380 w 6544692"/>
              <a:gd name="connsiteY2" fmla="*/ 573837 h 1093359"/>
              <a:gd name="connsiteX3" fmla="*/ 0 w 6544692"/>
              <a:gd name="connsiteY3" fmla="*/ 1056159 h 1093359"/>
              <a:gd name="connsiteX4" fmla="*/ 0 w 6544692"/>
              <a:gd name="connsiteY4" fmla="*/ 0 h 1093359"/>
              <a:gd name="connsiteX0" fmla="*/ 0 w 6564788"/>
              <a:gd name="connsiteY0" fmla="*/ 30145 h 1063214"/>
              <a:gd name="connsiteX1" fmla="*/ 6564788 w 6564788"/>
              <a:gd name="connsiteY1" fmla="*/ 0 h 1063214"/>
              <a:gd name="connsiteX2" fmla="*/ 3590476 w 6564788"/>
              <a:gd name="connsiteY2" fmla="*/ 543692 h 1063214"/>
              <a:gd name="connsiteX3" fmla="*/ 20096 w 6564788"/>
              <a:gd name="connsiteY3" fmla="*/ 1026014 h 1063214"/>
              <a:gd name="connsiteX4" fmla="*/ 0 w 6564788"/>
              <a:gd name="connsiteY4" fmla="*/ 30145 h 1063214"/>
              <a:gd name="connsiteX0" fmla="*/ 0 w 6574837"/>
              <a:gd name="connsiteY0" fmla="*/ 0 h 1063214"/>
              <a:gd name="connsiteX1" fmla="*/ 6574837 w 6574837"/>
              <a:gd name="connsiteY1" fmla="*/ 0 h 1063214"/>
              <a:gd name="connsiteX2" fmla="*/ 3600525 w 6574837"/>
              <a:gd name="connsiteY2" fmla="*/ 543692 h 1063214"/>
              <a:gd name="connsiteX3" fmla="*/ 30145 w 6574837"/>
              <a:gd name="connsiteY3" fmla="*/ 1026014 h 1063214"/>
              <a:gd name="connsiteX4" fmla="*/ 0 w 6574837"/>
              <a:gd name="connsiteY4" fmla="*/ 0 h 1063214"/>
              <a:gd name="connsiteX0" fmla="*/ 20096 w 6594933"/>
              <a:gd name="connsiteY0" fmla="*/ 0 h 1091907"/>
              <a:gd name="connsiteX1" fmla="*/ 6594933 w 6594933"/>
              <a:gd name="connsiteY1" fmla="*/ 0 h 1091907"/>
              <a:gd name="connsiteX2" fmla="*/ 3620621 w 6594933"/>
              <a:gd name="connsiteY2" fmla="*/ 543692 h 1091907"/>
              <a:gd name="connsiteX3" fmla="*/ 0 w 6594933"/>
              <a:gd name="connsiteY3" fmla="*/ 1056159 h 1091907"/>
              <a:gd name="connsiteX4" fmla="*/ 20096 w 6594933"/>
              <a:gd name="connsiteY4" fmla="*/ 0 h 1091907"/>
              <a:gd name="connsiteX0" fmla="*/ 20096 w 6594933"/>
              <a:gd name="connsiteY0" fmla="*/ 0 h 1098347"/>
              <a:gd name="connsiteX1" fmla="*/ 6594933 w 6594933"/>
              <a:gd name="connsiteY1" fmla="*/ 0 h 1098347"/>
              <a:gd name="connsiteX2" fmla="*/ 3620621 w 6594933"/>
              <a:gd name="connsiteY2" fmla="*/ 543692 h 1098347"/>
              <a:gd name="connsiteX3" fmla="*/ 0 w 6594933"/>
              <a:gd name="connsiteY3" fmla="*/ 1056159 h 1098347"/>
              <a:gd name="connsiteX4" fmla="*/ 20096 w 6594933"/>
              <a:gd name="connsiteY4" fmla="*/ 0 h 1098347"/>
              <a:gd name="connsiteX0" fmla="*/ 20096 w 6594933"/>
              <a:gd name="connsiteY0" fmla="*/ 0 h 1067109"/>
              <a:gd name="connsiteX1" fmla="*/ 6594933 w 6594933"/>
              <a:gd name="connsiteY1" fmla="*/ 0 h 1067109"/>
              <a:gd name="connsiteX2" fmla="*/ 3620621 w 6594933"/>
              <a:gd name="connsiteY2" fmla="*/ 543692 h 1067109"/>
              <a:gd name="connsiteX3" fmla="*/ 0 w 6594933"/>
              <a:gd name="connsiteY3" fmla="*/ 1056159 h 1067109"/>
              <a:gd name="connsiteX4" fmla="*/ 20096 w 6594933"/>
              <a:gd name="connsiteY4" fmla="*/ 0 h 1067109"/>
              <a:gd name="connsiteX0" fmla="*/ 12159 w 6586996"/>
              <a:gd name="connsiteY0" fmla="*/ 0 h 1049874"/>
              <a:gd name="connsiteX1" fmla="*/ 6586996 w 6586996"/>
              <a:gd name="connsiteY1" fmla="*/ 0 h 1049874"/>
              <a:gd name="connsiteX2" fmla="*/ 3612684 w 6586996"/>
              <a:gd name="connsiteY2" fmla="*/ 543692 h 1049874"/>
              <a:gd name="connsiteX3" fmla="*/ 0 w 6586996"/>
              <a:gd name="connsiteY3" fmla="*/ 1038514 h 1049874"/>
              <a:gd name="connsiteX4" fmla="*/ 12159 w 6586996"/>
              <a:gd name="connsiteY4" fmla="*/ 0 h 1049874"/>
              <a:gd name="connsiteX0" fmla="*/ 0 w 6574837"/>
              <a:gd name="connsiteY0" fmla="*/ 0 h 1049874"/>
              <a:gd name="connsiteX1" fmla="*/ 6574837 w 6574837"/>
              <a:gd name="connsiteY1" fmla="*/ 0 h 1049874"/>
              <a:gd name="connsiteX2" fmla="*/ 3600525 w 6574837"/>
              <a:gd name="connsiteY2" fmla="*/ 543692 h 1049874"/>
              <a:gd name="connsiteX3" fmla="*/ 3714 w 6574837"/>
              <a:gd name="connsiteY3" fmla="*/ 1038514 h 1049874"/>
              <a:gd name="connsiteX4" fmla="*/ 0 w 6574837"/>
              <a:gd name="connsiteY4" fmla="*/ 0 h 104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4837" h="1049874">
                <a:moveTo>
                  <a:pt x="0" y="0"/>
                </a:moveTo>
                <a:lnTo>
                  <a:pt x="6574837" y="0"/>
                </a:lnTo>
                <a:cubicBezTo>
                  <a:pt x="6436371" y="304980"/>
                  <a:pt x="4699680" y="367666"/>
                  <a:pt x="3600525" y="543692"/>
                </a:cubicBezTo>
                <a:cubicBezTo>
                  <a:pt x="2501370" y="719718"/>
                  <a:pt x="2819464" y="1122430"/>
                  <a:pt x="3714" y="1038514"/>
                </a:cubicBezTo>
                <a:lnTo>
                  <a:pt x="0" y="0"/>
                </a:lnTo>
                <a:close/>
              </a:path>
            </a:pathLst>
          </a:custGeom>
          <a:solidFill>
            <a:srgbClr val="00D0E6"/>
          </a:solidFill>
          <a:ln w="25400" cap="flat" cmpd="sng" algn="ctr">
            <a:noFill/>
            <a:prstDash val="solid"/>
          </a:ln>
          <a:effectLst>
            <a:outerShdw blurRad="266700" dist="38100" dir="5400000" algn="t" rotWithShape="0">
              <a:prstClr val="black">
                <a:alpha val="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679" y="206466"/>
            <a:ext cx="1572025" cy="897800"/>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74432" y="206466"/>
            <a:ext cx="2339752" cy="773628"/>
          </a:xfrm>
          <a:prstGeom prst="rect">
            <a:avLst/>
          </a:prstGeom>
        </p:spPr>
      </p:pic>
    </p:spTree>
    <p:extLst>
      <p:ext uri="{BB962C8B-B14F-4D97-AF65-F5344CB8AC3E}">
        <p14:creationId xmlns:p14="http://schemas.microsoft.com/office/powerpoint/2010/main" val="539927483"/>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1600" y="2836674"/>
            <a:ext cx="8476863" cy="707886"/>
          </a:xfrm>
          <a:prstGeom prst="rect">
            <a:avLst/>
          </a:prstGeom>
          <a:noFill/>
        </p:spPr>
        <p:txBody>
          <a:bodyPr wrap="square" rtlCol="0">
            <a:spAutoFit/>
          </a:bodyPr>
          <a:lstStyle/>
          <a:p>
            <a:pPr algn="ctr"/>
            <a:r>
              <a:rPr lang="fr-FR" sz="4000" b="1" spc="-100" dirty="0" smtClean="0">
                <a:solidFill>
                  <a:srgbClr val="006EA5"/>
                </a:solidFill>
                <a:latin typeface="Trebuchet MS" panose="020B0603020202020204" pitchFamily="34" charset="0"/>
                <a:ea typeface="Verdana" pitchFamily="34" charset="0"/>
                <a:cs typeface="Courier New" pitchFamily="49" charset="0"/>
              </a:rPr>
              <a:t>Demain, les hôpitaux de proximité</a:t>
            </a:r>
            <a:endParaRPr lang="fr-FR" sz="4000" b="1" spc="-100" dirty="0">
              <a:solidFill>
                <a:srgbClr val="006EA5"/>
              </a:solidFill>
              <a:latin typeface="Trebuchet MS" panose="020B0603020202020204" pitchFamily="34" charset="0"/>
              <a:ea typeface="Verdana" pitchFamily="34" charset="0"/>
              <a:cs typeface="Courier New" pitchFamily="49" charset="0"/>
            </a:endParaRPr>
          </a:p>
        </p:txBody>
      </p:sp>
      <p:sp>
        <p:nvSpPr>
          <p:cNvPr id="7" name="ZoneTexte 6"/>
          <p:cNvSpPr txBox="1"/>
          <p:nvPr/>
        </p:nvSpPr>
        <p:spPr>
          <a:xfrm>
            <a:off x="107504" y="3700770"/>
            <a:ext cx="9036496" cy="1600438"/>
          </a:xfrm>
          <a:prstGeom prst="rect">
            <a:avLst/>
          </a:prstGeom>
          <a:noFill/>
        </p:spPr>
        <p:txBody>
          <a:bodyPr wrap="square" rtlCol="0">
            <a:spAutoFit/>
          </a:bodyPr>
          <a:lstStyle/>
          <a:p>
            <a:pPr algn="ctr">
              <a:lnSpc>
                <a:spcPct val="150000"/>
              </a:lnSpc>
            </a:pPr>
            <a:r>
              <a:rPr lang="fr-FR" sz="2000" b="1" spc="-100" dirty="0" smtClean="0">
                <a:solidFill>
                  <a:srgbClr val="006EA5"/>
                </a:solidFill>
                <a:latin typeface="Trebuchet MS" panose="020B0603020202020204" pitchFamily="34" charset="0"/>
                <a:ea typeface="Verdana" pitchFamily="34" charset="0"/>
                <a:cs typeface="Courier New" pitchFamily="49" charset="0"/>
              </a:rPr>
              <a:t>Animé par Thomas </a:t>
            </a:r>
            <a:r>
              <a:rPr lang="fr-FR" sz="2000" b="1" spc="-100" smtClean="0">
                <a:solidFill>
                  <a:srgbClr val="006EA5"/>
                </a:solidFill>
                <a:latin typeface="Trebuchet MS" panose="020B0603020202020204" pitchFamily="34" charset="0"/>
                <a:ea typeface="Verdana" pitchFamily="34" charset="0"/>
                <a:cs typeface="Courier New" pitchFamily="49" charset="0"/>
              </a:rPr>
              <a:t>DEROCHE, </a:t>
            </a:r>
            <a:r>
              <a:rPr lang="fr-FR" sz="2000" b="1" spc="-100" dirty="0" smtClean="0">
                <a:solidFill>
                  <a:srgbClr val="006EA5"/>
                </a:solidFill>
                <a:latin typeface="Trebuchet MS" panose="020B0603020202020204" pitchFamily="34" charset="0"/>
                <a:ea typeface="Verdana" pitchFamily="34" charset="0"/>
                <a:cs typeface="Courier New" pitchFamily="49" charset="0"/>
              </a:rPr>
              <a:t>DGOS</a:t>
            </a:r>
          </a:p>
          <a:p>
            <a:endParaRPr lang="fr-FR" sz="2000" b="1" spc="-100" dirty="0" smtClean="0">
              <a:solidFill>
                <a:srgbClr val="006EA5"/>
              </a:solidFill>
              <a:latin typeface="Trebuchet MS" panose="020B0603020202020204" pitchFamily="34" charset="0"/>
              <a:ea typeface="Verdana" pitchFamily="34" charset="0"/>
              <a:cs typeface="Courier New" pitchFamily="49" charset="0"/>
            </a:endParaRPr>
          </a:p>
          <a:p>
            <a:r>
              <a:rPr lang="fr-FR" sz="4800" b="1" spc="-100" baseline="0" dirty="0" smtClean="0">
                <a:solidFill>
                  <a:srgbClr val="006EA5"/>
                </a:solidFill>
                <a:latin typeface="Trebuchet MS" panose="020B0603020202020204" pitchFamily="34" charset="0"/>
                <a:ea typeface="Verdana" pitchFamily="34" charset="0"/>
                <a:cs typeface="Courier New" pitchFamily="49" charset="0"/>
              </a:rPr>
              <a:t> </a:t>
            </a:r>
          </a:p>
        </p:txBody>
      </p:sp>
    </p:spTree>
    <p:extLst>
      <p:ext uri="{BB962C8B-B14F-4D97-AF65-F5344CB8AC3E}">
        <p14:creationId xmlns:p14="http://schemas.microsoft.com/office/powerpoint/2010/main" val="318572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6879122" cy="5349240"/>
          </a:xfrm>
          <a:prstGeom prst="rect">
            <a:avLst/>
          </a:prstGeom>
        </p:spPr>
      </p:pic>
    </p:spTree>
    <p:extLst>
      <p:ext uri="{BB962C8B-B14F-4D97-AF65-F5344CB8AC3E}">
        <p14:creationId xmlns:p14="http://schemas.microsoft.com/office/powerpoint/2010/main" val="19322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6879122" cy="5349240"/>
          </a:xfrm>
          <a:prstGeom prst="rect">
            <a:avLst/>
          </a:prstGeom>
        </p:spPr>
      </p:pic>
    </p:spTree>
    <p:extLst>
      <p:ext uri="{BB962C8B-B14F-4D97-AF65-F5344CB8AC3E}">
        <p14:creationId xmlns:p14="http://schemas.microsoft.com/office/powerpoint/2010/main" val="4210521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29" y="44624"/>
            <a:ext cx="8603351" cy="6690008"/>
          </a:xfrm>
          <a:prstGeom prst="rect">
            <a:avLst/>
          </a:prstGeom>
        </p:spPr>
      </p:pic>
    </p:spTree>
    <p:extLst>
      <p:ext uri="{BB962C8B-B14F-4D97-AF65-F5344CB8AC3E}">
        <p14:creationId xmlns:p14="http://schemas.microsoft.com/office/powerpoint/2010/main" val="11297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110" y="3662393"/>
            <a:ext cx="8496944" cy="1132490"/>
          </a:xfrm>
          <a:prstGeom prst="rect">
            <a:avLst/>
          </a:prstGeom>
          <a:ln w="25400">
            <a:solidFill>
              <a:srgbClr val="00D0E6"/>
            </a:solidFill>
          </a:ln>
        </p:spPr>
        <p:txBody>
          <a:bodyPr wrap="square" anchor="ctr">
            <a:spAutoFit/>
          </a:bodyPr>
          <a:lstStyle/>
          <a:p>
            <a:pPr algn="ctr">
              <a:lnSpc>
                <a:spcPct val="150000"/>
              </a:lnSpc>
            </a:pPr>
            <a:r>
              <a:rPr lang="fr-FR" sz="2400" b="1" spc="-100" dirty="0">
                <a:solidFill>
                  <a:srgbClr val="006EA5"/>
                </a:solidFill>
                <a:latin typeface="Trebuchet MS" panose="020B0603020202020204" pitchFamily="34" charset="0"/>
                <a:ea typeface="Verdana" pitchFamily="34" charset="0"/>
                <a:cs typeface="Courier New" pitchFamily="49" charset="0"/>
              </a:rPr>
              <a:t>Témoignage </a:t>
            </a:r>
            <a:r>
              <a:rPr lang="fr-FR" sz="2400" b="1" spc="-100" dirty="0" smtClean="0">
                <a:solidFill>
                  <a:srgbClr val="006EA5"/>
                </a:solidFill>
                <a:latin typeface="Trebuchet MS" panose="020B0603020202020204" pitchFamily="34" charset="0"/>
                <a:ea typeface="Verdana" pitchFamily="34" charset="0"/>
                <a:cs typeface="Courier New" pitchFamily="49" charset="0"/>
              </a:rPr>
              <a:t>du Dr Christian de Gaye (AGHL)</a:t>
            </a:r>
          </a:p>
          <a:p>
            <a:pPr algn="ctr">
              <a:lnSpc>
                <a:spcPct val="150000"/>
              </a:lnSpc>
            </a:pPr>
            <a:r>
              <a:rPr lang="fr-FR" sz="2400" b="1" spc="-100" dirty="0" smtClean="0">
                <a:solidFill>
                  <a:srgbClr val="006EA5"/>
                </a:solidFill>
                <a:latin typeface="Trebuchet MS" panose="020B0603020202020204" pitchFamily="34" charset="0"/>
                <a:ea typeface="Verdana" pitchFamily="34" charset="0"/>
                <a:cs typeface="Courier New" pitchFamily="49" charset="0"/>
              </a:rPr>
              <a:t>Médecin libéral exerçant au Centre hospitalier de Mauléon</a:t>
            </a:r>
            <a:endParaRPr lang="fr-FR" sz="2400" b="1" spc="-100" dirty="0">
              <a:solidFill>
                <a:srgbClr val="006EA5"/>
              </a:solidFill>
              <a:latin typeface="Trebuchet MS" panose="020B0603020202020204" pitchFamily="34" charset="0"/>
              <a:ea typeface="Verdana" pitchFamily="34" charset="0"/>
              <a:cs typeface="Courier New" pitchFamily="49" charset="0"/>
            </a:endParaRPr>
          </a:p>
        </p:txBody>
      </p:sp>
      <p:sp>
        <p:nvSpPr>
          <p:cNvPr id="3" name="Rectangle 2"/>
          <p:cNvSpPr/>
          <p:nvPr/>
        </p:nvSpPr>
        <p:spPr>
          <a:xfrm>
            <a:off x="395536" y="1844824"/>
            <a:ext cx="8496944" cy="1200329"/>
          </a:xfrm>
          <a:prstGeom prst="rect">
            <a:avLst/>
          </a:prstGeom>
        </p:spPr>
        <p:txBody>
          <a:bodyPr wrap="square">
            <a:spAutoFit/>
          </a:bodyPr>
          <a:lstStyle/>
          <a:p>
            <a:r>
              <a:rPr lang="fr-FR" sz="2400" b="1" spc="-100" dirty="0">
                <a:solidFill>
                  <a:srgbClr val="006EA5"/>
                </a:solidFill>
                <a:latin typeface="Trebuchet MS" panose="020B0603020202020204" pitchFamily="34" charset="0"/>
                <a:ea typeface="Verdana" pitchFamily="34" charset="0"/>
                <a:cs typeface="Courier New" pitchFamily="49" charset="0"/>
              </a:rPr>
              <a:t>Demain, les hôpitaux de proximité…</a:t>
            </a:r>
          </a:p>
          <a:p>
            <a:endParaRPr lang="fr-FR" sz="2400" b="1" spc="-100" dirty="0">
              <a:solidFill>
                <a:srgbClr val="006EA5"/>
              </a:solidFill>
              <a:latin typeface="Trebuchet MS" panose="020B0603020202020204" pitchFamily="34" charset="0"/>
              <a:ea typeface="Verdana" pitchFamily="34" charset="0"/>
              <a:cs typeface="Courier New" pitchFamily="49" charset="0"/>
            </a:endParaRPr>
          </a:p>
          <a:p>
            <a:pPr algn="r"/>
            <a:r>
              <a:rPr lang="fr-FR" sz="2400" b="1" spc="-100" dirty="0" smtClean="0">
                <a:solidFill>
                  <a:srgbClr val="006EA5"/>
                </a:solidFill>
                <a:latin typeface="Trebuchet MS" panose="020B0603020202020204" pitchFamily="34" charset="0"/>
                <a:ea typeface="Verdana" pitchFamily="34" charset="0"/>
                <a:cs typeface="Courier New" pitchFamily="49" charset="0"/>
              </a:rPr>
              <a:t>…et quels enjeux pour la médecine de ville?</a:t>
            </a:r>
            <a:endParaRPr lang="fr-FR" sz="2400" b="1" spc="-100" dirty="0">
              <a:solidFill>
                <a:srgbClr val="006EA5"/>
              </a:solidFill>
              <a:latin typeface="Trebuchet MS" panose="020B0603020202020204" pitchFamily="34" charset="0"/>
              <a:ea typeface="Verdana" pitchFamily="34" charset="0"/>
              <a:cs typeface="Courier New" pitchFamily="49" charset="0"/>
            </a:endParaRPr>
          </a:p>
        </p:txBody>
      </p:sp>
    </p:spTree>
    <p:extLst>
      <p:ext uri="{BB962C8B-B14F-4D97-AF65-F5344CB8AC3E}">
        <p14:creationId xmlns:p14="http://schemas.microsoft.com/office/powerpoint/2010/main" val="319516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1135778"/>
            <a:ext cx="8064896" cy="4524315"/>
          </a:xfrm>
          <a:prstGeom prst="rect">
            <a:avLst/>
          </a:prstGeom>
          <a:noFill/>
        </p:spPr>
        <p:txBody>
          <a:bodyPr wrap="square" rtlCol="0">
            <a:spAutoFit/>
          </a:bodyPr>
          <a:lstStyle/>
          <a:p>
            <a:r>
              <a:rPr lang="fr-FR" b="1" dirty="0" smtClean="0">
                <a:solidFill>
                  <a:srgbClr val="006EA5"/>
                </a:solidFill>
              </a:rPr>
              <a:t>L’hôpital de proximité de demain a vocation à offrir le cadre hospitalier permettant </a:t>
            </a:r>
            <a:r>
              <a:rPr lang="fr-FR" b="1" dirty="0" smtClean="0">
                <a:solidFill>
                  <a:srgbClr val="00D0E6"/>
                </a:solidFill>
              </a:rPr>
              <a:t>la continuité des prises en charge réalisées en ville</a:t>
            </a:r>
            <a:r>
              <a:rPr lang="fr-FR" b="1" dirty="0" smtClean="0">
                <a:solidFill>
                  <a:srgbClr val="006EA5"/>
                </a:solidFill>
              </a:rPr>
              <a:t>:</a:t>
            </a:r>
          </a:p>
          <a:p>
            <a:endParaRPr lang="fr-FR" b="1" dirty="0">
              <a:solidFill>
                <a:srgbClr val="006EA5"/>
              </a:solidFill>
            </a:endParaRPr>
          </a:p>
          <a:p>
            <a:pPr marL="285750" indent="-285750">
              <a:buFont typeface="Arial" panose="020B0604020202020204" pitchFamily="34" charset="0"/>
              <a:buChar char="•"/>
            </a:pPr>
            <a:r>
              <a:rPr lang="fr-FR" b="1" dirty="0" smtClean="0">
                <a:solidFill>
                  <a:srgbClr val="006EA5"/>
                </a:solidFill>
              </a:rPr>
              <a:t>Une réponse à un </a:t>
            </a:r>
            <a:r>
              <a:rPr lang="fr-FR" b="1" dirty="0" smtClean="0">
                <a:solidFill>
                  <a:srgbClr val="00D0E6"/>
                </a:solidFill>
              </a:rPr>
              <a:t>besoin de surveillance en proximité ou une prise en charge hospitalière </a:t>
            </a:r>
            <a:r>
              <a:rPr lang="fr-FR" b="1" dirty="0" smtClean="0">
                <a:solidFill>
                  <a:srgbClr val="006EA5"/>
                </a:solidFill>
              </a:rPr>
              <a:t>quand le maintien à domicile n’est plus possible sans pour autant justifier un passage aux urgences (hospitalisation par le médecin traitant en « entrée directe »);</a:t>
            </a:r>
          </a:p>
          <a:p>
            <a:pPr marL="285750" indent="-285750">
              <a:buFont typeface="Arial" panose="020B0604020202020204" pitchFamily="34" charset="0"/>
              <a:buChar char="•"/>
            </a:pPr>
            <a:endParaRPr lang="fr-FR" b="1" dirty="0" smtClean="0">
              <a:solidFill>
                <a:srgbClr val="006EA5"/>
              </a:solidFill>
            </a:endParaRPr>
          </a:p>
          <a:p>
            <a:pPr marL="285750" indent="-285750">
              <a:buFont typeface="Arial" panose="020B0604020202020204" pitchFamily="34" charset="0"/>
              <a:buChar char="•"/>
            </a:pPr>
            <a:r>
              <a:rPr lang="fr-FR" b="1" dirty="0">
                <a:solidFill>
                  <a:srgbClr val="006EA5"/>
                </a:solidFill>
              </a:rPr>
              <a:t>Un lieu où peuvent s’organiser </a:t>
            </a:r>
            <a:r>
              <a:rPr lang="fr-FR" b="1" dirty="0">
                <a:solidFill>
                  <a:srgbClr val="00D0E6"/>
                </a:solidFill>
              </a:rPr>
              <a:t>des expertises ponctuelles en complémentarité de l’offre présente en ville</a:t>
            </a:r>
            <a:r>
              <a:rPr lang="fr-FR" b="1" dirty="0">
                <a:solidFill>
                  <a:srgbClr val="006EA5"/>
                </a:solidFill>
              </a:rPr>
              <a:t>, car les compétences sont présentes sur site où leur accès est organisé via les </a:t>
            </a:r>
            <a:r>
              <a:rPr lang="fr-FR" b="1" dirty="0" smtClean="0">
                <a:solidFill>
                  <a:srgbClr val="006EA5"/>
                </a:solidFill>
              </a:rPr>
              <a:t>GHT ou l’offre libérale;</a:t>
            </a:r>
            <a:endParaRPr lang="fr-FR" b="1" dirty="0">
              <a:solidFill>
                <a:srgbClr val="006EA5"/>
              </a:solidFill>
            </a:endParaRPr>
          </a:p>
          <a:p>
            <a:pPr marL="285750" indent="-285750">
              <a:buFont typeface="Arial" panose="020B0604020202020204" pitchFamily="34" charset="0"/>
              <a:buChar char="•"/>
            </a:pPr>
            <a:endParaRPr lang="fr-FR" b="1" dirty="0">
              <a:solidFill>
                <a:srgbClr val="006EA5"/>
              </a:solidFill>
            </a:endParaRPr>
          </a:p>
          <a:p>
            <a:pPr marL="285750" indent="-285750">
              <a:buFont typeface="Arial" panose="020B0604020202020204" pitchFamily="34" charset="0"/>
              <a:buChar char="•"/>
            </a:pPr>
            <a:r>
              <a:rPr lang="fr-FR" b="1" dirty="0">
                <a:solidFill>
                  <a:srgbClr val="00D0E6"/>
                </a:solidFill>
              </a:rPr>
              <a:t>Un partenaire privilégié des </a:t>
            </a:r>
            <a:r>
              <a:rPr lang="fr-FR" b="1" dirty="0" smtClean="0">
                <a:solidFill>
                  <a:srgbClr val="00D0E6"/>
                </a:solidFill>
              </a:rPr>
              <a:t>futures CPTS </a:t>
            </a:r>
            <a:r>
              <a:rPr lang="fr-FR" b="1" dirty="0" smtClean="0">
                <a:solidFill>
                  <a:srgbClr val="006EA5"/>
                </a:solidFill>
              </a:rPr>
              <a:t>pour </a:t>
            </a:r>
            <a:r>
              <a:rPr lang="fr-FR" b="1" dirty="0">
                <a:solidFill>
                  <a:srgbClr val="006EA5"/>
                </a:solidFill>
              </a:rPr>
              <a:t>organiser et mettre en œuvre des soins de proximité </a:t>
            </a:r>
            <a:r>
              <a:rPr lang="fr-FR" b="1" dirty="0" smtClean="0">
                <a:solidFill>
                  <a:srgbClr val="006EA5"/>
                </a:solidFill>
              </a:rPr>
              <a:t>(renforcement du premier recours, prévention, sorties d’hospitalisation…)</a:t>
            </a:r>
            <a:endParaRPr lang="fr-FR" b="1" dirty="0">
              <a:solidFill>
                <a:srgbClr val="006EA5"/>
              </a:solidFill>
            </a:endParaRPr>
          </a:p>
          <a:p>
            <a:endParaRPr lang="fr-FR" b="1" dirty="0">
              <a:solidFill>
                <a:srgbClr val="006EA5"/>
              </a:solidFill>
            </a:endParaRPr>
          </a:p>
        </p:txBody>
      </p:sp>
      <p:sp>
        <p:nvSpPr>
          <p:cNvPr id="4" name="Rectangle à coins arrondis 3"/>
          <p:cNvSpPr/>
          <p:nvPr/>
        </p:nvSpPr>
        <p:spPr>
          <a:xfrm>
            <a:off x="395536" y="5589240"/>
            <a:ext cx="8208912" cy="937259"/>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6EA5"/>
                </a:solidFill>
              </a:rPr>
              <a:t>Une intrication avec l’offre de ville d’autant plus forte lorsque les médecins exercent à la fois en ambulatoire et au sein de l’hôpital de proximité: </a:t>
            </a:r>
            <a:r>
              <a:rPr lang="fr-FR" b="1" dirty="0" smtClean="0">
                <a:solidFill>
                  <a:srgbClr val="00D0E6"/>
                </a:solidFill>
              </a:rPr>
              <a:t>« l’exercice mixte ».</a:t>
            </a:r>
            <a:endParaRPr lang="fr-FR" b="1" dirty="0">
              <a:solidFill>
                <a:srgbClr val="00D0E6"/>
              </a:solidFill>
            </a:endParaRPr>
          </a:p>
        </p:txBody>
      </p:sp>
    </p:spTree>
    <p:extLst>
      <p:ext uri="{BB962C8B-B14F-4D97-AF65-F5344CB8AC3E}">
        <p14:creationId xmlns:p14="http://schemas.microsoft.com/office/powerpoint/2010/main" val="144015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34370"/>
            <a:ext cx="8856984" cy="5293757"/>
          </a:xfrm>
          <a:prstGeom prst="rect">
            <a:avLst/>
          </a:prstGeom>
        </p:spPr>
        <p:txBody>
          <a:bodyPr wrap="square">
            <a:spAutoFit/>
          </a:bodyPr>
          <a:lstStyle/>
          <a:p>
            <a:pPr algn="ctr"/>
            <a:r>
              <a:rPr lang="fr-FR" sz="2000" b="1" dirty="0" smtClean="0">
                <a:solidFill>
                  <a:srgbClr val="00D0E6"/>
                </a:solidFill>
              </a:rPr>
              <a:t>L’EXERCICE MIXTE: UNE PRATIQUE A PROMOUVOIR AU SEIN DES HÔPITAUX DE PROXIMITE POUR ATTIRER LES PROFESSIONNELS ET FAVORISER UNE ORGANISATION DECLOISONNEE DES PRISES EN CHARGE</a:t>
            </a:r>
          </a:p>
          <a:p>
            <a:pPr algn="ctr"/>
            <a:endParaRPr lang="fr-FR" sz="2000" b="1" dirty="0" smtClean="0">
              <a:solidFill>
                <a:srgbClr val="00D0E6"/>
              </a:solidFill>
            </a:endParaRPr>
          </a:p>
          <a:p>
            <a:r>
              <a:rPr lang="fr-FR" b="1" dirty="0" smtClean="0">
                <a:solidFill>
                  <a:srgbClr val="92D050"/>
                </a:solidFill>
              </a:rPr>
              <a:t>Une mode d’exercice attractif pour les professionnels, qui offrent la possibilité:</a:t>
            </a:r>
          </a:p>
          <a:p>
            <a:pPr marL="342900" indent="-342900">
              <a:buFont typeface="Arial" panose="020B0604020202020204" pitchFamily="34" charset="0"/>
              <a:buChar char="•"/>
            </a:pPr>
            <a:r>
              <a:rPr lang="fr-FR" b="1" dirty="0" smtClean="0">
                <a:solidFill>
                  <a:srgbClr val="006EA5"/>
                </a:solidFill>
              </a:rPr>
              <a:t>De diversifier la pratique en combinant un exercice hospitalier et une pratique en ville</a:t>
            </a:r>
          </a:p>
          <a:p>
            <a:pPr marL="342900" indent="-342900">
              <a:buFont typeface="Arial" panose="020B0604020202020204" pitchFamily="34" charset="0"/>
              <a:buChar char="•"/>
            </a:pPr>
            <a:r>
              <a:rPr lang="fr-FR" b="1" dirty="0" smtClean="0">
                <a:solidFill>
                  <a:srgbClr val="006EA5"/>
                </a:solidFill>
              </a:rPr>
              <a:t>D’un travail en équipe qui limite l’isolement, d’échanges entre pairs, de bénéficier de formation</a:t>
            </a:r>
          </a:p>
          <a:p>
            <a:endParaRPr lang="fr-FR" b="1" dirty="0">
              <a:solidFill>
                <a:srgbClr val="006EA5"/>
              </a:solidFill>
            </a:endParaRPr>
          </a:p>
          <a:p>
            <a:r>
              <a:rPr lang="fr-FR" b="1" dirty="0" smtClean="0">
                <a:solidFill>
                  <a:srgbClr val="92D050"/>
                </a:solidFill>
              </a:rPr>
              <a:t>Un facteur de décloisonnement des pratiques au bénéfice des patients, du fait:</a:t>
            </a:r>
          </a:p>
          <a:p>
            <a:pPr marL="342900" indent="-342900">
              <a:buFont typeface="Arial" panose="020B0604020202020204" pitchFamily="34" charset="0"/>
              <a:buChar char="•"/>
            </a:pPr>
            <a:r>
              <a:rPr lang="fr-FR" b="1" dirty="0" smtClean="0">
                <a:solidFill>
                  <a:srgbClr val="006EA5"/>
                </a:solidFill>
              </a:rPr>
              <a:t>D’une fluidification des </a:t>
            </a:r>
            <a:r>
              <a:rPr lang="fr-FR" b="1" dirty="0">
                <a:solidFill>
                  <a:srgbClr val="006EA5"/>
                </a:solidFill>
              </a:rPr>
              <a:t>échanges entre acteurs qui se connaissent, permettant une prise en charge personnalisée des patients</a:t>
            </a:r>
          </a:p>
          <a:p>
            <a:pPr marL="342900" indent="-342900">
              <a:buFont typeface="Arial" panose="020B0604020202020204" pitchFamily="34" charset="0"/>
              <a:buChar char="•"/>
            </a:pPr>
            <a:r>
              <a:rPr lang="fr-FR" b="1" dirty="0" smtClean="0">
                <a:solidFill>
                  <a:srgbClr val="006EA5"/>
                </a:solidFill>
              </a:rPr>
              <a:t>D’un </a:t>
            </a:r>
            <a:r>
              <a:rPr lang="fr-FR" b="1" dirty="0">
                <a:solidFill>
                  <a:srgbClr val="006EA5"/>
                </a:solidFill>
              </a:rPr>
              <a:t>partage des pratiques et </a:t>
            </a:r>
            <a:r>
              <a:rPr lang="fr-FR" b="1" dirty="0" smtClean="0">
                <a:solidFill>
                  <a:srgbClr val="006EA5"/>
                </a:solidFill>
              </a:rPr>
              <a:t>de la diffusion d’une </a:t>
            </a:r>
            <a:r>
              <a:rPr lang="fr-FR" b="1" dirty="0">
                <a:solidFill>
                  <a:srgbClr val="006EA5"/>
                </a:solidFill>
              </a:rPr>
              <a:t>culture de la prise en charge </a:t>
            </a:r>
            <a:r>
              <a:rPr lang="fr-FR" b="1" dirty="0" err="1" smtClean="0">
                <a:solidFill>
                  <a:srgbClr val="006EA5"/>
                </a:solidFill>
              </a:rPr>
              <a:t>pluriprofesionnelle</a:t>
            </a:r>
            <a:endParaRPr lang="fr-FR" b="1" dirty="0">
              <a:solidFill>
                <a:srgbClr val="006EA5"/>
              </a:solidFill>
            </a:endParaRPr>
          </a:p>
          <a:p>
            <a:pPr marL="342900" indent="-342900">
              <a:buFontTx/>
              <a:buChar char="-"/>
            </a:pPr>
            <a:endParaRPr lang="fr-FR" b="1" dirty="0" smtClean="0">
              <a:solidFill>
                <a:srgbClr val="006EA5"/>
              </a:solidFill>
            </a:endParaRPr>
          </a:p>
          <a:p>
            <a:endParaRPr lang="fr-FR" sz="2000" b="1" dirty="0" smtClean="0">
              <a:solidFill>
                <a:srgbClr val="00D0E6"/>
              </a:solidFill>
            </a:endParaRPr>
          </a:p>
          <a:p>
            <a:pPr marL="342900" indent="-342900">
              <a:buFontTx/>
              <a:buChar char="-"/>
            </a:pPr>
            <a:endParaRPr lang="fr-FR" sz="2000" b="1" dirty="0" smtClean="0">
              <a:solidFill>
                <a:srgbClr val="00D0E6"/>
              </a:solidFill>
            </a:endParaRPr>
          </a:p>
          <a:p>
            <a:pPr marL="342900" indent="-342900">
              <a:buFontTx/>
              <a:buChar char="-"/>
            </a:pPr>
            <a:endParaRPr lang="fr-FR" sz="2000" b="1" dirty="0">
              <a:solidFill>
                <a:srgbClr val="00D0E6"/>
              </a:solidFill>
            </a:endParaRPr>
          </a:p>
        </p:txBody>
      </p:sp>
      <p:sp>
        <p:nvSpPr>
          <p:cNvPr id="4" name="Rectangle à coins arrondis 3"/>
          <p:cNvSpPr/>
          <p:nvPr/>
        </p:nvSpPr>
        <p:spPr>
          <a:xfrm>
            <a:off x="395536" y="5445224"/>
            <a:ext cx="8208912" cy="937259"/>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6EA5"/>
                </a:solidFill>
              </a:rPr>
              <a:t>Un mode de fonctionnement à promouvoir au sein des hôpitaux de proximité, de même que le rapprochement avec des structures d’exercice coordonné (MSP, centres de santé)</a:t>
            </a:r>
            <a:endParaRPr lang="fr-FR" b="1" dirty="0">
              <a:solidFill>
                <a:srgbClr val="00D0E6"/>
              </a:solidFill>
            </a:endParaRPr>
          </a:p>
        </p:txBody>
      </p:sp>
    </p:spTree>
    <p:extLst>
      <p:ext uri="{BB962C8B-B14F-4D97-AF65-F5344CB8AC3E}">
        <p14:creationId xmlns:p14="http://schemas.microsoft.com/office/powerpoint/2010/main" val="295112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533454"/>
            <a:ext cx="8496944" cy="1384995"/>
          </a:xfrm>
          <a:prstGeom prst="rect">
            <a:avLst/>
          </a:prstGeom>
          <a:ln w="25400">
            <a:solidFill>
              <a:srgbClr val="00D0E6"/>
            </a:solidFill>
          </a:ln>
        </p:spPr>
        <p:txBody>
          <a:bodyPr wrap="square" anchor="ctr">
            <a:spAutoFit/>
          </a:bodyPr>
          <a:lstStyle/>
          <a:p>
            <a:pPr algn="ctr">
              <a:lnSpc>
                <a:spcPct val="150000"/>
              </a:lnSpc>
            </a:pPr>
            <a:r>
              <a:rPr lang="fr-FR" sz="2800" b="1" spc="-100" dirty="0">
                <a:solidFill>
                  <a:srgbClr val="006EA5"/>
                </a:solidFill>
                <a:latin typeface="Trebuchet MS" panose="020B0603020202020204" pitchFamily="34" charset="0"/>
                <a:ea typeface="Verdana" pitchFamily="34" charset="0"/>
                <a:cs typeface="Courier New" pitchFamily="49" charset="0"/>
              </a:rPr>
              <a:t>La vision d’Anne MULLER</a:t>
            </a:r>
          </a:p>
          <a:p>
            <a:pPr algn="ctr">
              <a:lnSpc>
                <a:spcPct val="150000"/>
              </a:lnSpc>
            </a:pPr>
            <a:r>
              <a:rPr lang="fr-FR" sz="2800" b="1" spc="-100" dirty="0" smtClean="0">
                <a:solidFill>
                  <a:srgbClr val="006EA5"/>
                </a:solidFill>
                <a:latin typeface="Trebuchet MS" panose="020B0603020202020204" pitchFamily="34" charset="0"/>
                <a:ea typeface="Verdana" pitchFamily="34" charset="0"/>
                <a:cs typeface="Courier New" pitchFamily="49" charset="0"/>
              </a:rPr>
              <a:t>Directrice </a:t>
            </a:r>
            <a:r>
              <a:rPr lang="fr-FR" sz="2800" b="1" spc="-100" dirty="0">
                <a:solidFill>
                  <a:srgbClr val="006EA5"/>
                </a:solidFill>
                <a:latin typeface="Trebuchet MS" panose="020B0603020202020204" pitchFamily="34" charset="0"/>
                <a:ea typeface="Verdana" pitchFamily="34" charset="0"/>
                <a:cs typeface="Courier New" pitchFamily="49" charset="0"/>
              </a:rPr>
              <a:t>de l’offre de soins à l’ARS Grand-Est</a:t>
            </a:r>
          </a:p>
        </p:txBody>
      </p:sp>
      <p:sp>
        <p:nvSpPr>
          <p:cNvPr id="3" name="Rectangle 2"/>
          <p:cNvSpPr/>
          <p:nvPr/>
        </p:nvSpPr>
        <p:spPr>
          <a:xfrm>
            <a:off x="395536" y="1844824"/>
            <a:ext cx="8496944" cy="1200329"/>
          </a:xfrm>
          <a:prstGeom prst="rect">
            <a:avLst/>
          </a:prstGeom>
        </p:spPr>
        <p:txBody>
          <a:bodyPr wrap="square">
            <a:spAutoFit/>
          </a:bodyPr>
          <a:lstStyle/>
          <a:p>
            <a:r>
              <a:rPr lang="fr-FR" sz="2400" b="1" spc="-100" dirty="0">
                <a:solidFill>
                  <a:srgbClr val="006EA5"/>
                </a:solidFill>
                <a:latin typeface="Trebuchet MS" panose="020B0603020202020204" pitchFamily="34" charset="0"/>
                <a:ea typeface="Verdana" pitchFamily="34" charset="0"/>
                <a:cs typeface="Courier New" pitchFamily="49" charset="0"/>
              </a:rPr>
              <a:t>Demain, les hôpitaux de proximité…</a:t>
            </a:r>
          </a:p>
          <a:p>
            <a:endParaRPr lang="fr-FR" sz="2400" b="1" spc="-100" dirty="0">
              <a:solidFill>
                <a:srgbClr val="006EA5"/>
              </a:solidFill>
              <a:latin typeface="Trebuchet MS" panose="020B0603020202020204" pitchFamily="34" charset="0"/>
              <a:ea typeface="Verdana" pitchFamily="34" charset="0"/>
              <a:cs typeface="Courier New" pitchFamily="49" charset="0"/>
            </a:endParaRPr>
          </a:p>
          <a:p>
            <a:pPr algn="r"/>
            <a:r>
              <a:rPr lang="fr-FR" sz="2400" b="1" spc="-100" dirty="0" smtClean="0">
                <a:solidFill>
                  <a:srgbClr val="006EA5"/>
                </a:solidFill>
                <a:latin typeface="Trebuchet MS" panose="020B0603020202020204" pitchFamily="34" charset="0"/>
                <a:ea typeface="Verdana" pitchFamily="34" charset="0"/>
                <a:cs typeface="Courier New" pitchFamily="49" charset="0"/>
              </a:rPr>
              <a:t>…pour quelle organisation des soins sur les territoires?</a:t>
            </a:r>
            <a:endParaRPr lang="fr-FR" sz="2400" b="1" spc="-100" dirty="0">
              <a:solidFill>
                <a:srgbClr val="006EA5"/>
              </a:solidFill>
              <a:latin typeface="Trebuchet MS" panose="020B0603020202020204" pitchFamily="34" charset="0"/>
              <a:ea typeface="Verdana" pitchFamily="34" charset="0"/>
              <a:cs typeface="Courier New" pitchFamily="49" charset="0"/>
            </a:endParaRPr>
          </a:p>
        </p:txBody>
      </p:sp>
    </p:spTree>
    <p:extLst>
      <p:ext uri="{BB962C8B-B14F-4D97-AF65-F5344CB8AC3E}">
        <p14:creationId xmlns:p14="http://schemas.microsoft.com/office/powerpoint/2010/main" val="420025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928" y="1108627"/>
            <a:ext cx="8727207" cy="2985433"/>
          </a:xfrm>
          <a:prstGeom prst="rect">
            <a:avLst/>
          </a:prstGeom>
          <a:noFill/>
        </p:spPr>
        <p:txBody>
          <a:bodyPr wrap="square" rtlCol="0">
            <a:spAutoFit/>
          </a:bodyPr>
          <a:lstStyle/>
          <a:p>
            <a:pPr algn="just"/>
            <a:r>
              <a:rPr lang="fr-FR" sz="1600" b="1" spc="-100" dirty="0" smtClean="0">
                <a:solidFill>
                  <a:srgbClr val="006EA5"/>
                </a:solidFill>
                <a:latin typeface="Trebuchet MS" panose="020B0603020202020204" pitchFamily="34" charset="0"/>
                <a:ea typeface="Verdana" pitchFamily="34" charset="0"/>
                <a:cs typeface="Courier New" pitchFamily="49" charset="0"/>
              </a:rPr>
              <a:t>La région Grand-Est a défini des </a:t>
            </a:r>
            <a:r>
              <a:rPr lang="fr-FR" b="1" spc="-100" dirty="0" smtClean="0">
                <a:solidFill>
                  <a:srgbClr val="00D0E6"/>
                </a:solidFill>
                <a:latin typeface="Trebuchet MS" panose="020B0603020202020204" pitchFamily="34" charset="0"/>
                <a:ea typeface="Verdana" pitchFamily="34" charset="0"/>
                <a:cs typeface="Courier New" pitchFamily="49" charset="0"/>
              </a:rPr>
              <a:t>priorités régionales </a:t>
            </a:r>
            <a:r>
              <a:rPr lang="fr-FR" sz="1600" b="1" spc="-100" dirty="0" smtClean="0">
                <a:solidFill>
                  <a:srgbClr val="006EA5"/>
                </a:solidFill>
                <a:latin typeface="Trebuchet MS" panose="020B0603020202020204" pitchFamily="34" charset="0"/>
                <a:ea typeface="Verdana" pitchFamily="34" charset="0"/>
                <a:cs typeface="Courier New" pitchFamily="49" charset="0"/>
              </a:rPr>
              <a:t>dans son Projet régional de santé 2018-2022:</a:t>
            </a:r>
          </a:p>
          <a:p>
            <a:pPr algn="just"/>
            <a:endParaRPr lang="fr-FR" b="1" spc="-100" dirty="0" smtClean="0">
              <a:solidFill>
                <a:srgbClr val="006EA5"/>
              </a:solidFill>
              <a:latin typeface="Trebuchet MS" panose="020B0603020202020204" pitchFamily="34" charset="0"/>
              <a:ea typeface="Verdana" pitchFamily="34" charset="0"/>
              <a:cs typeface="Courier New" pitchFamily="49" charset="0"/>
            </a:endParaRPr>
          </a:p>
          <a:p>
            <a:pPr algn="just"/>
            <a:endParaRPr lang="fr-FR" b="1" spc="-100" dirty="0">
              <a:solidFill>
                <a:srgbClr val="006EA5"/>
              </a:solidFill>
              <a:latin typeface="Trebuchet MS" panose="020B0603020202020204" pitchFamily="34" charset="0"/>
              <a:ea typeface="Verdana" pitchFamily="34" charset="0"/>
              <a:cs typeface="Courier New" pitchFamily="49" charset="0"/>
            </a:endParaRPr>
          </a:p>
          <a:p>
            <a:endParaRPr lang="fr-FR" sz="1600" b="1" spc="-100" dirty="0" smtClean="0">
              <a:solidFill>
                <a:srgbClr val="006EA5"/>
              </a:solidFill>
              <a:latin typeface="Trebuchet MS" panose="020B0603020202020204" pitchFamily="34" charset="0"/>
              <a:ea typeface="Verdana" pitchFamily="34" charset="0"/>
              <a:cs typeface="Courier New" pitchFamily="49" charset="0"/>
            </a:endParaRPr>
          </a:p>
          <a:p>
            <a:endParaRPr lang="fr-FR" sz="1600" b="1" spc="-100" dirty="0">
              <a:solidFill>
                <a:srgbClr val="006EA5"/>
              </a:solidFill>
              <a:latin typeface="Trebuchet MS" panose="020B0603020202020204" pitchFamily="34" charset="0"/>
              <a:ea typeface="Verdana" pitchFamily="34" charset="0"/>
              <a:cs typeface="Courier New" pitchFamily="49" charset="0"/>
            </a:endParaRPr>
          </a:p>
          <a:p>
            <a:endParaRPr lang="fr-FR" sz="1600" b="1" spc="-100" dirty="0" smtClean="0">
              <a:solidFill>
                <a:srgbClr val="006EA5"/>
              </a:solidFill>
              <a:latin typeface="Trebuchet MS" panose="020B0603020202020204" pitchFamily="34" charset="0"/>
              <a:ea typeface="Verdana" pitchFamily="34" charset="0"/>
              <a:cs typeface="Courier New" pitchFamily="49" charset="0"/>
            </a:endParaRPr>
          </a:p>
          <a:p>
            <a:endParaRPr lang="fr-FR" sz="1600" b="1" spc="-100" dirty="0">
              <a:solidFill>
                <a:srgbClr val="006EA5"/>
              </a:solidFill>
              <a:latin typeface="Trebuchet MS" panose="020B0603020202020204" pitchFamily="34" charset="0"/>
              <a:ea typeface="Verdana" pitchFamily="34" charset="0"/>
              <a:cs typeface="Courier New" pitchFamily="49" charset="0"/>
            </a:endParaRPr>
          </a:p>
          <a:p>
            <a:endParaRPr lang="fr-FR" sz="1600" b="1" spc="-100" dirty="0">
              <a:solidFill>
                <a:srgbClr val="006EA5"/>
              </a:solidFill>
              <a:latin typeface="Trebuchet MS" panose="020B0603020202020204" pitchFamily="34" charset="0"/>
              <a:ea typeface="Verdana" pitchFamily="34" charset="0"/>
              <a:cs typeface="Courier New" pitchFamily="49" charset="0"/>
            </a:endParaRPr>
          </a:p>
          <a:p>
            <a:endParaRPr lang="fr-FR" dirty="0"/>
          </a:p>
          <a:p>
            <a:endParaRPr lang="fr-FR" dirty="0" smtClean="0"/>
          </a:p>
          <a:p>
            <a:endParaRPr lang="fr-FR" dirty="0"/>
          </a:p>
        </p:txBody>
      </p:sp>
      <p:sp>
        <p:nvSpPr>
          <p:cNvPr id="3" name="ZoneTexte 2"/>
          <p:cNvSpPr txBox="1"/>
          <p:nvPr/>
        </p:nvSpPr>
        <p:spPr>
          <a:xfrm>
            <a:off x="107503" y="4424048"/>
            <a:ext cx="8928991" cy="646331"/>
          </a:xfrm>
          <a:prstGeom prst="rect">
            <a:avLst/>
          </a:prstGeom>
          <a:noFill/>
        </p:spPr>
        <p:txBody>
          <a:bodyPr wrap="square" rtlCol="0">
            <a:spAutoFit/>
          </a:bodyPr>
          <a:lstStyle/>
          <a:p>
            <a:endParaRPr lang="fr-FR" smtClean="0"/>
          </a:p>
          <a:p>
            <a:endParaRPr lang="fr-FR" dirty="0"/>
          </a:p>
        </p:txBody>
      </p:sp>
      <p:sp>
        <p:nvSpPr>
          <p:cNvPr id="4" name="Rectangle à coins arrondis 3"/>
          <p:cNvSpPr/>
          <p:nvPr/>
        </p:nvSpPr>
        <p:spPr>
          <a:xfrm>
            <a:off x="179512" y="1681398"/>
            <a:ext cx="8784976" cy="1081864"/>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spc="-100" dirty="0" smtClean="0">
                <a:solidFill>
                  <a:srgbClr val="92D050"/>
                </a:solidFill>
                <a:latin typeface="Trebuchet MS" panose="020B0603020202020204" pitchFamily="34" charset="0"/>
                <a:ea typeface="Verdana" pitchFamily="34" charset="0"/>
                <a:cs typeface="Courier New" pitchFamily="49" charset="0"/>
              </a:rPr>
              <a:t>LES DEFIS:</a:t>
            </a:r>
          </a:p>
          <a:p>
            <a:pPr marL="285750" indent="-285750" algn="just">
              <a:buFont typeface="Arial" panose="020B0604020202020204" pitchFamily="34" charset="0"/>
              <a:buChar char="•"/>
            </a:pPr>
            <a:r>
              <a:rPr lang="fr-FR" sz="1600" b="1" spc="-100" dirty="0" smtClean="0">
                <a:solidFill>
                  <a:srgbClr val="006EA5"/>
                </a:solidFill>
                <a:latin typeface="Trebuchet MS" panose="020B0603020202020204" pitchFamily="34" charset="0"/>
                <a:ea typeface="Verdana" pitchFamily="34" charset="0"/>
                <a:cs typeface="Courier New" pitchFamily="49" charset="0"/>
              </a:rPr>
              <a:t>Une </a:t>
            </a:r>
            <a:r>
              <a:rPr lang="fr-FR" sz="1600" b="1" spc="-100" dirty="0">
                <a:solidFill>
                  <a:srgbClr val="00D0E6"/>
                </a:solidFill>
                <a:latin typeface="Trebuchet MS" panose="020B0603020202020204" pitchFamily="34" charset="0"/>
                <a:ea typeface="Verdana" pitchFamily="34" charset="0"/>
                <a:cs typeface="Courier New" pitchFamily="49" charset="0"/>
              </a:rPr>
              <a:t>population vieillissante </a:t>
            </a:r>
            <a:r>
              <a:rPr lang="fr-FR" sz="1600" b="1" spc="-100" dirty="0">
                <a:solidFill>
                  <a:srgbClr val="006EA5"/>
                </a:solidFill>
                <a:latin typeface="Trebuchet MS" panose="020B0603020202020204" pitchFamily="34" charset="0"/>
                <a:ea typeface="Verdana" pitchFamily="34" charset="0"/>
                <a:cs typeface="Courier New" pitchFamily="49" charset="0"/>
              </a:rPr>
              <a:t>et l’accroissement des maladies chroniques, </a:t>
            </a:r>
          </a:p>
          <a:p>
            <a:pPr marL="285750" indent="-285750" algn="just">
              <a:buFont typeface="Arial" panose="020B0604020202020204" pitchFamily="34" charset="0"/>
              <a:buChar char="•"/>
            </a:pPr>
            <a:r>
              <a:rPr lang="fr-FR" sz="1600" b="1" spc="-100" dirty="0" smtClean="0">
                <a:solidFill>
                  <a:srgbClr val="006EA5"/>
                </a:solidFill>
                <a:latin typeface="Trebuchet MS" panose="020B0603020202020204" pitchFamily="34" charset="0"/>
                <a:ea typeface="Verdana" pitchFamily="34" charset="0"/>
                <a:cs typeface="Courier New" pitchFamily="49" charset="0"/>
              </a:rPr>
              <a:t>Des </a:t>
            </a:r>
            <a:r>
              <a:rPr lang="fr-FR" sz="1600" b="1" spc="-100" dirty="0" smtClean="0">
                <a:solidFill>
                  <a:srgbClr val="00D0E6"/>
                </a:solidFill>
                <a:latin typeface="Trebuchet MS" panose="020B0603020202020204" pitchFamily="34" charset="0"/>
                <a:ea typeface="Verdana" pitchFamily="34" charset="0"/>
                <a:cs typeface="Courier New" pitchFamily="49" charset="0"/>
              </a:rPr>
              <a:t>inégalités de santé territoriales et sociales</a:t>
            </a:r>
            <a:r>
              <a:rPr lang="fr-FR" sz="1600" b="1" spc="-100" dirty="0" smtClean="0">
                <a:solidFill>
                  <a:srgbClr val="006EA5"/>
                </a:solidFill>
                <a:latin typeface="Trebuchet MS" panose="020B0603020202020204" pitchFamily="34" charset="0"/>
                <a:ea typeface="Verdana" pitchFamily="34" charset="0"/>
                <a:cs typeface="Courier New" pitchFamily="49" charset="0"/>
              </a:rPr>
              <a:t>, </a:t>
            </a:r>
            <a:endParaRPr lang="fr-FR" sz="1600" b="1" spc="-100" dirty="0">
              <a:solidFill>
                <a:srgbClr val="006EA5"/>
              </a:solidFill>
              <a:latin typeface="Trebuchet MS" panose="020B0603020202020204" pitchFamily="34" charset="0"/>
              <a:ea typeface="Verdana" pitchFamily="34" charset="0"/>
              <a:cs typeface="Courier New" pitchFamily="49" charset="0"/>
            </a:endParaRPr>
          </a:p>
          <a:p>
            <a:pPr marL="285750" indent="-285750" algn="just">
              <a:buFont typeface="Arial" panose="020B0604020202020204" pitchFamily="34" charset="0"/>
              <a:buChar char="•"/>
            </a:pPr>
            <a:r>
              <a:rPr lang="fr-FR" sz="1600" b="1" spc="-100" dirty="0">
                <a:solidFill>
                  <a:srgbClr val="006EA5"/>
                </a:solidFill>
                <a:latin typeface="Trebuchet MS" panose="020B0603020202020204" pitchFamily="34" charset="0"/>
                <a:ea typeface="Verdana" pitchFamily="34" charset="0"/>
                <a:cs typeface="Courier New" pitchFamily="49" charset="0"/>
              </a:rPr>
              <a:t>Une mortalité plus défavorable et des </a:t>
            </a:r>
            <a:r>
              <a:rPr lang="fr-FR" sz="1600" b="1" spc="-100" dirty="0">
                <a:solidFill>
                  <a:srgbClr val="00D0E6"/>
                </a:solidFill>
                <a:latin typeface="Trebuchet MS" panose="020B0603020202020204" pitchFamily="34" charset="0"/>
                <a:ea typeface="Verdana" pitchFamily="34" charset="0"/>
                <a:cs typeface="Courier New" pitchFamily="49" charset="0"/>
              </a:rPr>
              <a:t>inégalités d’accès à l’offre de santé</a:t>
            </a:r>
          </a:p>
        </p:txBody>
      </p:sp>
      <p:sp>
        <p:nvSpPr>
          <p:cNvPr id="5" name="Rectangle à coins arrondis 4"/>
          <p:cNvSpPr/>
          <p:nvPr/>
        </p:nvSpPr>
        <p:spPr>
          <a:xfrm>
            <a:off x="214806" y="2980158"/>
            <a:ext cx="8749682" cy="101856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spc="-100" dirty="0">
                <a:solidFill>
                  <a:srgbClr val="92D050"/>
                </a:solidFill>
                <a:latin typeface="Trebuchet MS" panose="020B0603020202020204" pitchFamily="34" charset="0"/>
                <a:ea typeface="Verdana" pitchFamily="34" charset="0"/>
                <a:cs typeface="Courier New" pitchFamily="49" charset="0"/>
              </a:rPr>
              <a:t>LES ENJEUX:</a:t>
            </a:r>
          </a:p>
          <a:p>
            <a:pPr marL="285750" indent="-285750" algn="just">
              <a:buFont typeface="Arial" panose="020B0604020202020204" pitchFamily="34" charset="0"/>
              <a:buChar char="•"/>
            </a:pPr>
            <a:r>
              <a:rPr lang="fr-FR" sz="1600" b="1" spc="-100" dirty="0">
                <a:solidFill>
                  <a:srgbClr val="006EA5"/>
                </a:solidFill>
                <a:latin typeface="Trebuchet MS" panose="020B0603020202020204" pitchFamily="34" charset="0"/>
                <a:ea typeface="Verdana" pitchFamily="34" charset="0"/>
                <a:cs typeface="Courier New" pitchFamily="49" charset="0"/>
              </a:rPr>
              <a:t>Maintenir une exigence forte de </a:t>
            </a:r>
            <a:r>
              <a:rPr lang="fr-FR" sz="1600" b="1" spc="-100" dirty="0">
                <a:solidFill>
                  <a:srgbClr val="00D0E6"/>
                </a:solidFill>
                <a:latin typeface="Trebuchet MS" panose="020B0603020202020204" pitchFamily="34" charset="0"/>
                <a:ea typeface="Verdana" pitchFamily="34" charset="0"/>
                <a:cs typeface="Courier New" pitchFamily="49" charset="0"/>
              </a:rPr>
              <a:t>qualité, de sécurité et de pertinence des soins</a:t>
            </a:r>
          </a:p>
          <a:p>
            <a:pPr marL="285750" indent="-285750" algn="just">
              <a:buFont typeface="Arial" panose="020B0604020202020204" pitchFamily="34" charset="0"/>
              <a:buChar char="•"/>
            </a:pPr>
            <a:r>
              <a:rPr lang="fr-FR" sz="1600" b="1" spc="-100" dirty="0">
                <a:solidFill>
                  <a:srgbClr val="006EA5"/>
                </a:solidFill>
                <a:latin typeface="Trebuchet MS" panose="020B0603020202020204" pitchFamily="34" charset="0"/>
                <a:ea typeface="Verdana" pitchFamily="34" charset="0"/>
                <a:cs typeface="Courier New" pitchFamily="49" charset="0"/>
              </a:rPr>
              <a:t>Mettre à profit l’apport de </a:t>
            </a:r>
            <a:r>
              <a:rPr lang="fr-FR" sz="1600" b="1" spc="-100" dirty="0">
                <a:solidFill>
                  <a:srgbClr val="00D0E6"/>
                </a:solidFill>
                <a:latin typeface="Trebuchet MS" panose="020B0603020202020204" pitchFamily="34" charset="0"/>
                <a:ea typeface="Verdana" pitchFamily="34" charset="0"/>
                <a:cs typeface="Courier New" pitchFamily="49" charset="0"/>
              </a:rPr>
              <a:t>l’innovation et du partenariat </a:t>
            </a:r>
            <a:r>
              <a:rPr lang="fr-FR" sz="1600" b="1" spc="-100" dirty="0">
                <a:solidFill>
                  <a:srgbClr val="006EA5"/>
                </a:solidFill>
                <a:latin typeface="Trebuchet MS" panose="020B0603020202020204" pitchFamily="34" charset="0"/>
                <a:ea typeface="Verdana" pitchFamily="34" charset="0"/>
                <a:cs typeface="Courier New" pitchFamily="49" charset="0"/>
              </a:rPr>
              <a:t>en santé, </a:t>
            </a:r>
          </a:p>
          <a:p>
            <a:pPr marL="285750" indent="-285750" algn="just">
              <a:buFont typeface="Arial" panose="020B0604020202020204" pitchFamily="34" charset="0"/>
              <a:buChar char="•"/>
            </a:pPr>
            <a:r>
              <a:rPr lang="fr-FR" sz="1600" b="1" spc="-100" dirty="0">
                <a:solidFill>
                  <a:srgbClr val="006EA5"/>
                </a:solidFill>
                <a:latin typeface="Trebuchet MS" panose="020B0603020202020204" pitchFamily="34" charset="0"/>
                <a:ea typeface="Verdana" pitchFamily="34" charset="0"/>
                <a:cs typeface="Courier New" pitchFamily="49" charset="0"/>
              </a:rPr>
              <a:t>Garantir </a:t>
            </a:r>
            <a:r>
              <a:rPr lang="fr-FR" sz="1600" b="1" spc="-100" dirty="0" smtClean="0">
                <a:solidFill>
                  <a:srgbClr val="00D0E6"/>
                </a:solidFill>
                <a:latin typeface="Trebuchet MS" panose="020B0603020202020204" pitchFamily="34" charset="0"/>
                <a:ea typeface="Verdana" pitchFamily="34" charset="0"/>
                <a:cs typeface="Courier New" pitchFamily="49" charset="0"/>
              </a:rPr>
              <a:t>l’efficience </a:t>
            </a:r>
            <a:r>
              <a:rPr lang="fr-FR" sz="1600" b="1" spc="-100" dirty="0">
                <a:solidFill>
                  <a:srgbClr val="00D0E6"/>
                </a:solidFill>
                <a:latin typeface="Trebuchet MS" panose="020B0603020202020204" pitchFamily="34" charset="0"/>
                <a:ea typeface="Verdana" pitchFamily="34" charset="0"/>
                <a:cs typeface="Courier New" pitchFamily="49" charset="0"/>
              </a:rPr>
              <a:t>du système de </a:t>
            </a:r>
            <a:r>
              <a:rPr lang="fr-FR" sz="1600" b="1" spc="-100" dirty="0" smtClean="0">
                <a:solidFill>
                  <a:srgbClr val="00D0E6"/>
                </a:solidFill>
                <a:latin typeface="Trebuchet MS" panose="020B0603020202020204" pitchFamily="34" charset="0"/>
                <a:ea typeface="Verdana" pitchFamily="34" charset="0"/>
                <a:cs typeface="Courier New" pitchFamily="49" charset="0"/>
              </a:rPr>
              <a:t>santé </a:t>
            </a:r>
            <a:r>
              <a:rPr lang="fr-FR" sz="1600" b="1" spc="-100" dirty="0">
                <a:solidFill>
                  <a:srgbClr val="006EA5"/>
                </a:solidFill>
                <a:latin typeface="Trebuchet MS" panose="020B0603020202020204" pitchFamily="34" charset="0"/>
                <a:ea typeface="Verdana" pitchFamily="34" charset="0"/>
                <a:cs typeface="Courier New" pitchFamily="49" charset="0"/>
              </a:rPr>
              <a:t>et </a:t>
            </a:r>
            <a:r>
              <a:rPr lang="fr-FR" sz="1600" b="1" spc="-100" dirty="0" smtClean="0">
                <a:solidFill>
                  <a:srgbClr val="006EA5"/>
                </a:solidFill>
                <a:latin typeface="Trebuchet MS" panose="020B0603020202020204" pitchFamily="34" charset="0"/>
                <a:ea typeface="Verdana" pitchFamily="34" charset="0"/>
                <a:cs typeface="Courier New" pitchFamily="49" charset="0"/>
              </a:rPr>
              <a:t> sa </a:t>
            </a:r>
            <a:r>
              <a:rPr lang="fr-FR" sz="1600" b="1" spc="-100" dirty="0">
                <a:solidFill>
                  <a:srgbClr val="006EA5"/>
                </a:solidFill>
                <a:latin typeface="Trebuchet MS" panose="020B0603020202020204" pitchFamily="34" charset="0"/>
                <a:ea typeface="Verdana" pitchFamily="34" charset="0"/>
                <a:cs typeface="Courier New" pitchFamily="49" charset="0"/>
              </a:rPr>
              <a:t>soutenabilité </a:t>
            </a:r>
            <a:r>
              <a:rPr lang="fr-FR" sz="1600" b="1" spc="-100" dirty="0" smtClean="0">
                <a:solidFill>
                  <a:srgbClr val="006EA5"/>
                </a:solidFill>
                <a:latin typeface="Trebuchet MS" panose="020B0603020202020204" pitchFamily="34" charset="0"/>
                <a:ea typeface="Verdana" pitchFamily="34" charset="0"/>
                <a:cs typeface="Courier New" pitchFamily="49" charset="0"/>
              </a:rPr>
              <a:t>financière.</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6" name="Rectangle à coins arrondis 5"/>
          <p:cNvSpPr/>
          <p:nvPr/>
        </p:nvSpPr>
        <p:spPr>
          <a:xfrm>
            <a:off x="197159" y="4220216"/>
            <a:ext cx="8784976" cy="2520279"/>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spc="-100" dirty="0" smtClean="0">
                <a:solidFill>
                  <a:srgbClr val="92D050"/>
                </a:solidFill>
                <a:latin typeface="Trebuchet MS" panose="020B0603020202020204" pitchFamily="34" charset="0"/>
                <a:ea typeface="Verdana" pitchFamily="34" charset="0"/>
                <a:cs typeface="Courier New" pitchFamily="49" charset="0"/>
              </a:rPr>
              <a:t>DES TRANSFORMATIONS NÉCESSAIRES DÉCLINEES AUTOUR DE 7 OBJECTIFS STRATÉGIQUES:</a:t>
            </a:r>
          </a:p>
          <a:p>
            <a:pPr marL="285750" indent="-285750">
              <a:buFont typeface="Arial" panose="020B0604020202020204" pitchFamily="34" charset="0"/>
              <a:buChar char="•"/>
            </a:pPr>
            <a:r>
              <a:rPr lang="fr-FR" b="1" dirty="0" smtClean="0">
                <a:solidFill>
                  <a:srgbClr val="006EA5"/>
                </a:solidFill>
              </a:rPr>
              <a:t>Orienter </a:t>
            </a:r>
            <a:r>
              <a:rPr lang="fr-FR" b="1" dirty="0">
                <a:solidFill>
                  <a:srgbClr val="006EA5"/>
                </a:solidFill>
              </a:rPr>
              <a:t>la politique régionale de santé vers la </a:t>
            </a:r>
            <a:r>
              <a:rPr lang="fr-FR" b="1" dirty="0">
                <a:solidFill>
                  <a:srgbClr val="00D0E6"/>
                </a:solidFill>
              </a:rPr>
              <a:t>prévention et la promotion de la santé</a:t>
            </a:r>
          </a:p>
          <a:p>
            <a:pPr marL="285750" indent="-285750">
              <a:buFont typeface="Arial" panose="020B0604020202020204" pitchFamily="34" charset="0"/>
              <a:buChar char="•"/>
            </a:pPr>
            <a:r>
              <a:rPr lang="fr-FR" sz="2000" b="1" dirty="0">
                <a:solidFill>
                  <a:srgbClr val="00D0E6"/>
                </a:solidFill>
              </a:rPr>
              <a:t>Renforcer et structurer l’offre de soins de proximité</a:t>
            </a:r>
          </a:p>
          <a:p>
            <a:pPr marL="285750" indent="-285750">
              <a:buFont typeface="Arial" panose="020B0604020202020204" pitchFamily="34" charset="0"/>
              <a:buChar char="•"/>
            </a:pPr>
            <a:r>
              <a:rPr lang="fr-FR" b="1" dirty="0">
                <a:solidFill>
                  <a:srgbClr val="006EA5"/>
                </a:solidFill>
              </a:rPr>
              <a:t>Faire évoluer le système dans une logique de </a:t>
            </a:r>
            <a:r>
              <a:rPr lang="fr-FR" b="1" dirty="0">
                <a:solidFill>
                  <a:srgbClr val="00D0E6"/>
                </a:solidFill>
              </a:rPr>
              <a:t>parcours</a:t>
            </a:r>
          </a:p>
          <a:p>
            <a:pPr marL="285750" indent="-285750">
              <a:buFont typeface="Arial" panose="020B0604020202020204" pitchFamily="34" charset="0"/>
              <a:buChar char="•"/>
            </a:pPr>
            <a:r>
              <a:rPr lang="fr-FR" b="1" dirty="0">
                <a:solidFill>
                  <a:srgbClr val="006EA5"/>
                </a:solidFill>
              </a:rPr>
              <a:t>Améliorer l’accès aux soins et </a:t>
            </a:r>
            <a:r>
              <a:rPr lang="fr-FR" b="1" dirty="0" smtClean="0">
                <a:solidFill>
                  <a:srgbClr val="006EA5"/>
                </a:solidFill>
              </a:rPr>
              <a:t>l’autonomie </a:t>
            </a:r>
            <a:r>
              <a:rPr lang="fr-FR" b="1" dirty="0">
                <a:solidFill>
                  <a:srgbClr val="006EA5"/>
                </a:solidFill>
              </a:rPr>
              <a:t>des </a:t>
            </a:r>
            <a:r>
              <a:rPr lang="fr-FR" b="1" dirty="0">
                <a:solidFill>
                  <a:srgbClr val="00D0E6"/>
                </a:solidFill>
              </a:rPr>
              <a:t>personnes en situation </a:t>
            </a:r>
            <a:r>
              <a:rPr lang="fr-FR" b="1" dirty="0" smtClean="0">
                <a:solidFill>
                  <a:srgbClr val="00D0E6"/>
                </a:solidFill>
              </a:rPr>
              <a:t>de fragilité</a:t>
            </a:r>
            <a:endParaRPr lang="fr-FR" b="1" dirty="0">
              <a:solidFill>
                <a:srgbClr val="00D0E6"/>
              </a:solidFill>
            </a:endParaRPr>
          </a:p>
          <a:p>
            <a:pPr marL="285750" indent="-285750">
              <a:buFont typeface="Arial" panose="020B0604020202020204" pitchFamily="34" charset="0"/>
              <a:buChar char="•"/>
            </a:pPr>
            <a:r>
              <a:rPr lang="fr-FR" b="1" dirty="0">
                <a:solidFill>
                  <a:srgbClr val="006EA5"/>
                </a:solidFill>
              </a:rPr>
              <a:t>Développer les actions de </a:t>
            </a:r>
            <a:r>
              <a:rPr lang="fr-FR" b="1" dirty="0">
                <a:solidFill>
                  <a:srgbClr val="00D0E6"/>
                </a:solidFill>
              </a:rPr>
              <a:t>qualité</a:t>
            </a:r>
            <a:r>
              <a:rPr lang="fr-FR" b="1" dirty="0">
                <a:solidFill>
                  <a:srgbClr val="006EA5"/>
                </a:solidFill>
              </a:rPr>
              <a:t>, de pertinence et d’efficience des soins</a:t>
            </a:r>
          </a:p>
          <a:p>
            <a:pPr marL="285750" indent="-285750">
              <a:buFont typeface="Arial" panose="020B0604020202020204" pitchFamily="34" charset="0"/>
              <a:buChar char="•"/>
            </a:pPr>
            <a:r>
              <a:rPr lang="fr-FR" b="1" dirty="0">
                <a:solidFill>
                  <a:srgbClr val="006EA5"/>
                </a:solidFill>
              </a:rPr>
              <a:t>Adapter la politique de </a:t>
            </a:r>
            <a:r>
              <a:rPr lang="fr-FR" b="1" dirty="0">
                <a:solidFill>
                  <a:srgbClr val="00D0E6"/>
                </a:solidFill>
              </a:rPr>
              <a:t>ressources humaines </a:t>
            </a:r>
            <a:r>
              <a:rPr lang="fr-FR" b="1" dirty="0">
                <a:solidFill>
                  <a:srgbClr val="006EA5"/>
                </a:solidFill>
              </a:rPr>
              <a:t>en santé</a:t>
            </a:r>
          </a:p>
          <a:p>
            <a:pPr marL="285750" indent="-285750">
              <a:buFont typeface="Arial" panose="020B0604020202020204" pitchFamily="34" charset="0"/>
              <a:buChar char="•"/>
            </a:pPr>
            <a:r>
              <a:rPr lang="fr-FR" b="1" dirty="0">
                <a:solidFill>
                  <a:srgbClr val="006EA5"/>
                </a:solidFill>
              </a:rPr>
              <a:t>Développer </a:t>
            </a:r>
            <a:r>
              <a:rPr lang="fr-FR" b="1" dirty="0">
                <a:solidFill>
                  <a:srgbClr val="00D0E6"/>
                </a:solidFill>
              </a:rPr>
              <a:t>une politique d’innovation </a:t>
            </a:r>
            <a:r>
              <a:rPr lang="fr-FR" b="1" dirty="0">
                <a:solidFill>
                  <a:srgbClr val="006EA5"/>
                </a:solidFill>
              </a:rPr>
              <a:t>pour transformer le système de santé</a:t>
            </a:r>
          </a:p>
        </p:txBody>
      </p:sp>
      <p:sp>
        <p:nvSpPr>
          <p:cNvPr id="7" name="Flèche vers le bas 6"/>
          <p:cNvSpPr/>
          <p:nvPr/>
        </p:nvSpPr>
        <p:spPr>
          <a:xfrm>
            <a:off x="4312853" y="2780928"/>
            <a:ext cx="331155" cy="203832"/>
          </a:xfrm>
          <a:prstGeom prst="downArrow">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364360" y="4017256"/>
            <a:ext cx="331155" cy="203832"/>
          </a:xfrm>
          <a:prstGeom prst="downArrow">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983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7" y="1178807"/>
            <a:ext cx="8352928" cy="707886"/>
          </a:xfrm>
          <a:prstGeom prst="rect">
            <a:avLst/>
          </a:prstGeom>
        </p:spPr>
        <p:txBody>
          <a:bodyPr wrap="square">
            <a:spAutoFit/>
          </a:bodyPr>
          <a:lstStyle/>
          <a:p>
            <a:r>
              <a:rPr lang="fr-FR" sz="2000" b="1" dirty="0" smtClean="0">
                <a:solidFill>
                  <a:srgbClr val="00D0E6"/>
                </a:solidFill>
              </a:rPr>
              <a:t>Axe II du PRS 2018-2022: Renforcer </a:t>
            </a:r>
            <a:r>
              <a:rPr lang="fr-FR" sz="2000" b="1" dirty="0">
                <a:solidFill>
                  <a:srgbClr val="00D0E6"/>
                </a:solidFill>
              </a:rPr>
              <a:t>et structurer l’offre de soins de </a:t>
            </a:r>
            <a:r>
              <a:rPr lang="fr-FR" sz="2000" b="1" dirty="0" smtClean="0">
                <a:solidFill>
                  <a:srgbClr val="00D0E6"/>
                </a:solidFill>
              </a:rPr>
              <a:t>proximité</a:t>
            </a:r>
          </a:p>
          <a:p>
            <a:r>
              <a:rPr lang="fr-FR" sz="2000" b="1" dirty="0" smtClean="0">
                <a:solidFill>
                  <a:srgbClr val="00D0E6"/>
                </a:solidFill>
              </a:rPr>
              <a:t>II – une offre de soins organisée et graduée (révision en cours)</a:t>
            </a:r>
          </a:p>
        </p:txBody>
      </p:sp>
      <p:sp>
        <p:nvSpPr>
          <p:cNvPr id="5" name="ZoneTexte 4"/>
          <p:cNvSpPr txBox="1"/>
          <p:nvPr/>
        </p:nvSpPr>
        <p:spPr>
          <a:xfrm>
            <a:off x="611560" y="-363030"/>
            <a:ext cx="7776864" cy="923330"/>
          </a:xfrm>
          <a:prstGeom prst="rect">
            <a:avLst/>
          </a:prstGeom>
          <a:noFill/>
        </p:spPr>
        <p:txBody>
          <a:bodyPr wrap="square" rtlCol="0">
            <a:spAutoFit/>
          </a:bodyPr>
          <a:lstStyle/>
          <a:p>
            <a:pPr marL="285750" indent="-285750">
              <a:buFontTx/>
              <a:buChar char="-"/>
            </a:pPr>
            <a:endParaRPr lang="fr-FR" dirty="0"/>
          </a:p>
          <a:p>
            <a:endParaRPr lang="fr-FR" dirty="0"/>
          </a:p>
          <a:p>
            <a:endParaRPr lang="fr-FR" dirty="0"/>
          </a:p>
        </p:txBody>
      </p:sp>
      <p:sp>
        <p:nvSpPr>
          <p:cNvPr id="6" name="Rectangle à coins arrondis 5"/>
          <p:cNvSpPr/>
          <p:nvPr/>
        </p:nvSpPr>
        <p:spPr>
          <a:xfrm>
            <a:off x="179512" y="1800463"/>
            <a:ext cx="8784976" cy="1250781"/>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spc="-100" dirty="0">
                <a:solidFill>
                  <a:srgbClr val="92D050"/>
                </a:solidFill>
                <a:latin typeface="Trebuchet MS" panose="020B0603020202020204" pitchFamily="34" charset="0"/>
                <a:ea typeface="Verdana" pitchFamily="34" charset="0"/>
                <a:cs typeface="Courier New" pitchFamily="49" charset="0"/>
              </a:rPr>
              <a:t>OBJECTIF: </a:t>
            </a:r>
            <a:r>
              <a:rPr lang="fr-FR" sz="1600" b="1" spc="-100" dirty="0" smtClean="0">
                <a:solidFill>
                  <a:srgbClr val="92D050"/>
                </a:solidFill>
                <a:latin typeface="Trebuchet MS" panose="020B0603020202020204" pitchFamily="34" charset="0"/>
                <a:ea typeface="Verdana" pitchFamily="34" charset="0"/>
                <a:cs typeface="Courier New" pitchFamily="49" charset="0"/>
              </a:rPr>
              <a:t>DEVELOPPER, RENOVER </a:t>
            </a:r>
            <a:r>
              <a:rPr lang="fr-FR" sz="1600" b="1" spc="-100" dirty="0">
                <a:solidFill>
                  <a:srgbClr val="92D050"/>
                </a:solidFill>
                <a:latin typeface="Trebuchet MS" panose="020B0603020202020204" pitchFamily="34" charset="0"/>
                <a:ea typeface="Verdana" pitchFamily="34" charset="0"/>
                <a:cs typeface="Courier New" pitchFamily="49" charset="0"/>
              </a:rPr>
              <a:t>UNE OFFRE DE SOINS DE </a:t>
            </a:r>
            <a:r>
              <a:rPr lang="fr-FR" sz="1600" b="1" spc="-100" dirty="0" smtClean="0">
                <a:solidFill>
                  <a:srgbClr val="92D050"/>
                </a:solidFill>
                <a:latin typeface="Trebuchet MS" panose="020B0603020202020204" pitchFamily="34" charset="0"/>
                <a:ea typeface="Verdana" pitchFamily="34" charset="0"/>
                <a:cs typeface="Courier New" pitchFamily="49" charset="0"/>
              </a:rPr>
              <a:t>PROXIMITE </a:t>
            </a:r>
          </a:p>
          <a:p>
            <a:pPr marL="285750" indent="-285750">
              <a:buFont typeface="Arial" panose="020B0604020202020204" pitchFamily="34" charset="0"/>
              <a:buChar char="•"/>
            </a:pPr>
            <a:r>
              <a:rPr lang="fr-FR" sz="1600" b="1" spc="-100" dirty="0" smtClean="0">
                <a:solidFill>
                  <a:srgbClr val="006EA5"/>
                </a:solidFill>
                <a:latin typeface="Trebuchet MS" panose="020B0603020202020204" pitchFamily="34" charset="0"/>
                <a:ea typeface="Verdana" pitchFamily="34" charset="0"/>
                <a:cs typeface="Courier New" pitchFamily="49" charset="0"/>
              </a:rPr>
              <a:t>renforcée </a:t>
            </a:r>
            <a:r>
              <a:rPr lang="fr-FR" sz="1600" b="1" spc="-100" dirty="0">
                <a:solidFill>
                  <a:srgbClr val="006EA5"/>
                </a:solidFill>
                <a:latin typeface="Trebuchet MS" panose="020B0603020202020204" pitchFamily="34" charset="0"/>
                <a:ea typeface="Verdana" pitchFamily="34" charset="0"/>
                <a:cs typeface="Courier New" pitchFamily="49" charset="0"/>
              </a:rPr>
              <a:t>et coordonnée entre professionnels de santé</a:t>
            </a:r>
          </a:p>
          <a:p>
            <a:pPr marL="285750" indent="-285750" algn="just">
              <a:buFont typeface="Arial" panose="020B0604020202020204" pitchFamily="34" charset="0"/>
              <a:buChar char="•"/>
            </a:pPr>
            <a:r>
              <a:rPr lang="fr-FR" sz="1600" b="1" spc="-100" dirty="0">
                <a:solidFill>
                  <a:srgbClr val="006EA5"/>
                </a:solidFill>
                <a:latin typeface="Trebuchet MS" panose="020B0603020202020204" pitchFamily="34" charset="0"/>
                <a:ea typeface="Verdana" pitchFamily="34" charset="0"/>
                <a:cs typeface="Courier New" pitchFamily="49" charset="0"/>
              </a:rPr>
              <a:t>répondant aux besoins des territoires</a:t>
            </a:r>
          </a:p>
          <a:p>
            <a:pPr marL="285750" indent="-285750" algn="just">
              <a:buFont typeface="Arial" panose="020B0604020202020204" pitchFamily="34" charset="0"/>
              <a:buChar char="•"/>
            </a:pPr>
            <a:r>
              <a:rPr lang="fr-FR" sz="1600" b="1" spc="-100" dirty="0" smtClean="0">
                <a:solidFill>
                  <a:srgbClr val="006EA5"/>
                </a:solidFill>
                <a:latin typeface="Trebuchet MS" panose="020B0603020202020204" pitchFamily="34" charset="0"/>
                <a:ea typeface="Verdana" pitchFamily="34" charset="0"/>
                <a:cs typeface="Courier New" pitchFamily="49" charset="0"/>
              </a:rPr>
              <a:t>contribuant </a:t>
            </a:r>
            <a:r>
              <a:rPr lang="fr-FR" sz="1600" b="1" spc="-100" dirty="0">
                <a:solidFill>
                  <a:srgbClr val="006EA5"/>
                </a:solidFill>
                <a:latin typeface="Trebuchet MS" panose="020B0603020202020204" pitchFamily="34" charset="0"/>
                <a:ea typeface="Verdana" pitchFamily="34" charset="0"/>
                <a:cs typeface="Courier New" pitchFamily="49" charset="0"/>
              </a:rPr>
              <a:t>à l’efficience  du système de </a:t>
            </a:r>
            <a:r>
              <a:rPr lang="fr-FR" sz="1600" b="1" spc="-100" dirty="0" smtClean="0">
                <a:solidFill>
                  <a:srgbClr val="006EA5"/>
                </a:solidFill>
                <a:latin typeface="Trebuchet MS" panose="020B0603020202020204" pitchFamily="34" charset="0"/>
                <a:ea typeface="Verdana" pitchFamily="34" charset="0"/>
                <a:cs typeface="Courier New" pitchFamily="49" charset="0"/>
              </a:rPr>
              <a:t>santé : accessibilité aux soins</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7" name="Rectangle à coins arrondis 6"/>
          <p:cNvSpPr/>
          <p:nvPr/>
        </p:nvSpPr>
        <p:spPr>
          <a:xfrm>
            <a:off x="179512" y="3284984"/>
            <a:ext cx="8784976" cy="792088"/>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smtClean="0">
                <a:solidFill>
                  <a:srgbClr val="92D050"/>
                </a:solidFill>
              </a:rPr>
              <a:t>RESULTATS ATTENDUS: </a:t>
            </a:r>
            <a:r>
              <a:rPr lang="fr-FR" b="1" dirty="0">
                <a:solidFill>
                  <a:srgbClr val="006EA5"/>
                </a:solidFill>
              </a:rPr>
              <a:t>une coordination des soins favorisant </a:t>
            </a:r>
            <a:r>
              <a:rPr lang="fr-FR" b="1" dirty="0">
                <a:solidFill>
                  <a:srgbClr val="00D0E6"/>
                </a:solidFill>
              </a:rPr>
              <a:t>une prise en charge </a:t>
            </a:r>
            <a:r>
              <a:rPr lang="fr-FR" b="1" dirty="0" err="1">
                <a:solidFill>
                  <a:srgbClr val="00D0E6"/>
                </a:solidFill>
              </a:rPr>
              <a:t>pluriprofessionnelle</a:t>
            </a:r>
            <a:r>
              <a:rPr lang="fr-FR" b="1" dirty="0">
                <a:solidFill>
                  <a:srgbClr val="00D0E6"/>
                </a:solidFill>
              </a:rPr>
              <a:t> et personnalisée des </a:t>
            </a:r>
            <a:r>
              <a:rPr lang="fr-FR" b="1" dirty="0" smtClean="0">
                <a:solidFill>
                  <a:srgbClr val="00D0E6"/>
                </a:solidFill>
              </a:rPr>
              <a:t>patients</a:t>
            </a:r>
            <a:endParaRPr lang="fr-FR" b="1" dirty="0">
              <a:solidFill>
                <a:srgbClr val="006EA5"/>
              </a:solidFill>
            </a:endParaRPr>
          </a:p>
        </p:txBody>
      </p:sp>
      <p:sp>
        <p:nvSpPr>
          <p:cNvPr id="9" name="Flèche vers le bas 8"/>
          <p:cNvSpPr/>
          <p:nvPr/>
        </p:nvSpPr>
        <p:spPr>
          <a:xfrm>
            <a:off x="4356534" y="3051244"/>
            <a:ext cx="331155" cy="233740"/>
          </a:xfrm>
          <a:prstGeom prst="downArrow">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214806" y="4365104"/>
            <a:ext cx="8749682" cy="2376264"/>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b="1" dirty="0" smtClean="0">
                <a:solidFill>
                  <a:srgbClr val="92D050"/>
                </a:solidFill>
              </a:rPr>
              <a:t>UNE STRATÉGIE QUI S’INSCRIT PLEINEMENT DANS LES AXES DE TRANSFORMATION ET LES MESURES PORTES PAR « MA SANTÉ 2022 »</a:t>
            </a:r>
          </a:p>
          <a:p>
            <a:endParaRPr lang="fr-FR" sz="1600" b="1" dirty="0">
              <a:solidFill>
                <a:srgbClr val="92D050"/>
              </a:solidFill>
            </a:endParaRPr>
          </a:p>
        </p:txBody>
      </p:sp>
      <p:sp>
        <p:nvSpPr>
          <p:cNvPr id="11" name="ZoneTexte 10"/>
          <p:cNvSpPr txBox="1"/>
          <p:nvPr/>
        </p:nvSpPr>
        <p:spPr>
          <a:xfrm>
            <a:off x="6090984" y="5553535"/>
            <a:ext cx="1944216" cy="338554"/>
          </a:xfrm>
          <a:prstGeom prst="rect">
            <a:avLst/>
          </a:prstGeom>
          <a:noFill/>
        </p:spPr>
        <p:txBody>
          <a:bodyPr wrap="square" rtlCol="0">
            <a:spAutoFit/>
          </a:bodyPr>
          <a:lstStyle/>
          <a:p>
            <a:r>
              <a:rPr lang="fr-FR" sz="1600" b="1" spc="-100" dirty="0">
                <a:solidFill>
                  <a:srgbClr val="006EA5"/>
                </a:solidFill>
                <a:latin typeface="Trebuchet MS" panose="020B0603020202020204" pitchFamily="34" charset="0"/>
                <a:ea typeface="Verdana" pitchFamily="34" charset="0"/>
                <a:cs typeface="Courier New" pitchFamily="49" charset="0"/>
              </a:rPr>
              <a:t>« 400 médecins »</a:t>
            </a:r>
          </a:p>
        </p:txBody>
      </p:sp>
      <p:sp>
        <p:nvSpPr>
          <p:cNvPr id="12" name="ZoneTexte 11"/>
          <p:cNvSpPr txBox="1"/>
          <p:nvPr/>
        </p:nvSpPr>
        <p:spPr>
          <a:xfrm>
            <a:off x="6688547" y="4854077"/>
            <a:ext cx="2376264" cy="584775"/>
          </a:xfrm>
          <a:prstGeom prst="rect">
            <a:avLst/>
          </a:prstGeom>
          <a:noFill/>
        </p:spPr>
        <p:txBody>
          <a:bodyPr wrap="square" rtlCol="0">
            <a:spAutoFit/>
          </a:bodyPr>
          <a:lstStyle/>
          <a:p>
            <a:pPr algn="ctr"/>
            <a:r>
              <a:rPr lang="fr-FR" sz="1600" b="1" spc="-100" dirty="0">
                <a:solidFill>
                  <a:srgbClr val="006EA5"/>
                </a:solidFill>
                <a:latin typeface="Trebuchet MS" panose="020B0603020202020204" pitchFamily="34" charset="0"/>
                <a:ea typeface="Verdana" pitchFamily="34" charset="0"/>
                <a:cs typeface="Courier New" pitchFamily="49" charset="0"/>
              </a:rPr>
              <a:t>Création de la fonction d’assistant médical</a:t>
            </a:r>
          </a:p>
        </p:txBody>
      </p:sp>
      <p:sp>
        <p:nvSpPr>
          <p:cNvPr id="13" name="ZoneTexte 12"/>
          <p:cNvSpPr txBox="1"/>
          <p:nvPr/>
        </p:nvSpPr>
        <p:spPr>
          <a:xfrm>
            <a:off x="4886482" y="4882222"/>
            <a:ext cx="1728192" cy="646331"/>
          </a:xfrm>
          <a:prstGeom prst="rect">
            <a:avLst/>
          </a:prstGeom>
          <a:noFill/>
        </p:spPr>
        <p:txBody>
          <a:bodyPr wrap="square" rtlCol="0">
            <a:spAutoFit/>
          </a:bodyPr>
          <a:lstStyle/>
          <a:p>
            <a:pPr algn="ctr"/>
            <a:r>
              <a:rPr lang="fr-FR" b="1" spc="-100" dirty="0" smtClean="0">
                <a:solidFill>
                  <a:srgbClr val="00D0E6"/>
                </a:solidFill>
                <a:latin typeface="Trebuchet MS" panose="020B0603020202020204" pitchFamily="34" charset="0"/>
                <a:ea typeface="Verdana" pitchFamily="34" charset="0"/>
                <a:cs typeface="Courier New" pitchFamily="49" charset="0"/>
              </a:rPr>
              <a:t>Le déploiement des CPTS</a:t>
            </a:r>
            <a:endParaRPr lang="fr-FR" b="1" spc="-100" dirty="0">
              <a:solidFill>
                <a:srgbClr val="00D0E6"/>
              </a:solidFill>
              <a:latin typeface="Trebuchet MS" panose="020B0603020202020204" pitchFamily="34" charset="0"/>
              <a:ea typeface="Verdana" pitchFamily="34" charset="0"/>
              <a:cs typeface="Courier New" pitchFamily="49" charset="0"/>
            </a:endParaRPr>
          </a:p>
        </p:txBody>
      </p:sp>
      <p:sp>
        <p:nvSpPr>
          <p:cNvPr id="14" name="Rectangle 13"/>
          <p:cNvSpPr/>
          <p:nvPr/>
        </p:nvSpPr>
        <p:spPr>
          <a:xfrm>
            <a:off x="235103" y="6103202"/>
            <a:ext cx="2808312" cy="584775"/>
          </a:xfrm>
          <a:prstGeom prst="rect">
            <a:avLst/>
          </a:prstGeom>
        </p:spPr>
        <p:txBody>
          <a:bodyPr wrap="square">
            <a:spAutoFit/>
          </a:bodyPr>
          <a:lstStyle/>
          <a:p>
            <a:pPr algn="ctr"/>
            <a:r>
              <a:rPr lang="fr-FR" sz="1600" b="1" spc="-100" dirty="0">
                <a:solidFill>
                  <a:srgbClr val="006EA5"/>
                </a:solidFill>
                <a:latin typeface="Trebuchet MS" panose="020B0603020202020204" pitchFamily="34" charset="0"/>
                <a:ea typeface="Verdana" pitchFamily="34" charset="0"/>
                <a:cs typeface="Courier New" pitchFamily="49" charset="0"/>
              </a:rPr>
              <a:t>Le déploiement de la pratique avancée infirmière (</a:t>
            </a:r>
            <a:r>
              <a:rPr lang="fr-FR" sz="1600" b="1" spc="-100" dirty="0" smtClean="0">
                <a:solidFill>
                  <a:srgbClr val="006EA5"/>
                </a:solidFill>
                <a:latin typeface="Trebuchet MS" panose="020B0603020202020204" pitchFamily="34" charset="0"/>
                <a:ea typeface="Verdana" pitchFamily="34" charset="0"/>
                <a:cs typeface="Courier New" pitchFamily="49" charset="0"/>
              </a:rPr>
              <a:t>IPA)</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15" name="Rectangle 14"/>
          <p:cNvSpPr/>
          <p:nvPr/>
        </p:nvSpPr>
        <p:spPr>
          <a:xfrm>
            <a:off x="2343458" y="5173460"/>
            <a:ext cx="2431376" cy="584775"/>
          </a:xfrm>
          <a:prstGeom prst="rect">
            <a:avLst/>
          </a:prstGeom>
        </p:spPr>
        <p:txBody>
          <a:bodyPr wrap="square">
            <a:spAutoFit/>
          </a:bodyPr>
          <a:lstStyle/>
          <a:p>
            <a:pPr algn="ctr"/>
            <a:r>
              <a:rPr lang="fr-FR" sz="1600" b="1" spc="-100" dirty="0" smtClean="0">
                <a:solidFill>
                  <a:srgbClr val="006EA5"/>
                </a:solidFill>
                <a:latin typeface="Trebuchet MS" panose="020B0603020202020204" pitchFamily="34" charset="0"/>
                <a:ea typeface="Verdana" pitchFamily="34" charset="0"/>
                <a:cs typeface="Courier New" pitchFamily="49" charset="0"/>
              </a:rPr>
              <a:t>La modernisation du statut de praticien hospitalier</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16" name="Rectangle 15"/>
          <p:cNvSpPr/>
          <p:nvPr/>
        </p:nvSpPr>
        <p:spPr>
          <a:xfrm>
            <a:off x="4824028" y="5933925"/>
            <a:ext cx="2808312" cy="338554"/>
          </a:xfrm>
          <a:prstGeom prst="rect">
            <a:avLst/>
          </a:prstGeom>
        </p:spPr>
        <p:txBody>
          <a:bodyPr wrap="square">
            <a:spAutoFit/>
          </a:bodyPr>
          <a:lstStyle/>
          <a:p>
            <a:pPr algn="ctr"/>
            <a:r>
              <a:rPr lang="fr-FR" sz="1600" b="1" spc="-100" dirty="0" smtClean="0">
                <a:solidFill>
                  <a:srgbClr val="006EA5"/>
                </a:solidFill>
                <a:latin typeface="Trebuchet MS" panose="020B0603020202020204" pitchFamily="34" charset="0"/>
                <a:ea typeface="Verdana" pitchFamily="34" charset="0"/>
                <a:cs typeface="Courier New" pitchFamily="49" charset="0"/>
              </a:rPr>
              <a:t>     </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17" name="ZoneTexte 16"/>
          <p:cNvSpPr txBox="1"/>
          <p:nvPr/>
        </p:nvSpPr>
        <p:spPr>
          <a:xfrm>
            <a:off x="3043415" y="5811626"/>
            <a:ext cx="2730056" cy="707886"/>
          </a:xfrm>
          <a:prstGeom prst="rect">
            <a:avLst/>
          </a:prstGeom>
          <a:noFill/>
        </p:spPr>
        <p:txBody>
          <a:bodyPr wrap="square" rtlCol="0">
            <a:spAutoFit/>
          </a:bodyPr>
          <a:lstStyle/>
          <a:p>
            <a:pPr algn="ctr"/>
            <a:r>
              <a:rPr lang="fr-FR" sz="2000" b="1" spc="-100" dirty="0" smtClean="0">
                <a:solidFill>
                  <a:srgbClr val="00D0E6"/>
                </a:solidFill>
                <a:latin typeface="Trebuchet MS" panose="020B0603020202020204" pitchFamily="34" charset="0"/>
                <a:ea typeface="Verdana" pitchFamily="34" charset="0"/>
                <a:cs typeface="Courier New" pitchFamily="49" charset="0"/>
              </a:rPr>
              <a:t>Le renforcement des hôpitaux de proximité</a:t>
            </a:r>
            <a:endParaRPr lang="fr-FR" sz="2000" b="1" spc="-100" dirty="0">
              <a:solidFill>
                <a:srgbClr val="00D0E6"/>
              </a:solidFill>
              <a:latin typeface="Trebuchet MS" panose="020B0603020202020204" pitchFamily="34" charset="0"/>
              <a:ea typeface="Verdana" pitchFamily="34" charset="0"/>
              <a:cs typeface="Courier New" pitchFamily="49" charset="0"/>
            </a:endParaRPr>
          </a:p>
        </p:txBody>
      </p:sp>
      <p:sp>
        <p:nvSpPr>
          <p:cNvPr id="18" name="ZoneTexte 17"/>
          <p:cNvSpPr txBox="1"/>
          <p:nvPr/>
        </p:nvSpPr>
        <p:spPr>
          <a:xfrm>
            <a:off x="96042" y="5081010"/>
            <a:ext cx="2160814" cy="923330"/>
          </a:xfrm>
          <a:prstGeom prst="rect">
            <a:avLst/>
          </a:prstGeom>
          <a:noFill/>
        </p:spPr>
        <p:txBody>
          <a:bodyPr wrap="square" rtlCol="0">
            <a:spAutoFit/>
          </a:bodyPr>
          <a:lstStyle/>
          <a:p>
            <a:pPr algn="ctr"/>
            <a:r>
              <a:rPr lang="fr-FR" b="1" spc="-100" dirty="0" smtClean="0">
                <a:solidFill>
                  <a:srgbClr val="00D0E6"/>
                </a:solidFill>
                <a:latin typeface="Trebuchet MS" panose="020B0603020202020204" pitchFamily="34" charset="0"/>
                <a:ea typeface="Verdana" pitchFamily="34" charset="0"/>
                <a:cs typeface="Courier New" pitchFamily="49" charset="0"/>
              </a:rPr>
              <a:t>Le développement de l’exercice mixte ville-hôpital</a:t>
            </a:r>
            <a:endParaRPr lang="fr-FR" b="1" spc="-100" dirty="0">
              <a:solidFill>
                <a:srgbClr val="00D0E6"/>
              </a:solidFill>
              <a:latin typeface="Trebuchet MS" panose="020B0603020202020204" pitchFamily="34" charset="0"/>
              <a:ea typeface="Verdana" pitchFamily="34" charset="0"/>
              <a:cs typeface="Courier New" pitchFamily="49" charset="0"/>
            </a:endParaRPr>
          </a:p>
        </p:txBody>
      </p:sp>
      <p:sp>
        <p:nvSpPr>
          <p:cNvPr id="19" name="ZoneTexte 18"/>
          <p:cNvSpPr txBox="1"/>
          <p:nvPr/>
        </p:nvSpPr>
        <p:spPr>
          <a:xfrm>
            <a:off x="5778134" y="6084585"/>
            <a:ext cx="2754306" cy="584775"/>
          </a:xfrm>
          <a:prstGeom prst="rect">
            <a:avLst/>
          </a:prstGeom>
          <a:noFill/>
        </p:spPr>
        <p:txBody>
          <a:bodyPr wrap="square" rtlCol="0">
            <a:spAutoFit/>
          </a:bodyPr>
          <a:lstStyle/>
          <a:p>
            <a:pPr algn="ctr"/>
            <a:r>
              <a:rPr lang="fr-FR" sz="1600" b="1" spc="-100" dirty="0" smtClean="0">
                <a:solidFill>
                  <a:srgbClr val="006EA5"/>
                </a:solidFill>
                <a:latin typeface="Trebuchet MS" panose="020B0603020202020204" pitchFamily="34" charset="0"/>
                <a:ea typeface="Verdana" pitchFamily="34" charset="0"/>
                <a:cs typeface="Courier New" pitchFamily="49" charset="0"/>
              </a:rPr>
              <a:t>Le développement des équipes mobiles de gériatrie</a:t>
            </a:r>
            <a:endParaRPr lang="fr-FR" sz="1600" b="1" spc="-100" dirty="0">
              <a:solidFill>
                <a:srgbClr val="006EA5"/>
              </a:solidFill>
              <a:latin typeface="Trebuchet MS" panose="020B0603020202020204" pitchFamily="34" charset="0"/>
              <a:ea typeface="Verdana" pitchFamily="34" charset="0"/>
              <a:cs typeface="Courier New" pitchFamily="49" charset="0"/>
            </a:endParaRPr>
          </a:p>
        </p:txBody>
      </p:sp>
      <p:sp>
        <p:nvSpPr>
          <p:cNvPr id="20" name="Ellipse 19"/>
          <p:cNvSpPr/>
          <p:nvPr/>
        </p:nvSpPr>
        <p:spPr>
          <a:xfrm>
            <a:off x="8388423" y="6373047"/>
            <a:ext cx="758375" cy="413172"/>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D0E6"/>
                </a:solidFill>
              </a:rPr>
              <a:t>ETC</a:t>
            </a:r>
            <a:endParaRPr lang="fr-FR" b="1" dirty="0">
              <a:solidFill>
                <a:srgbClr val="00D0E6"/>
              </a:solidFill>
            </a:endParaRPr>
          </a:p>
        </p:txBody>
      </p:sp>
      <p:sp>
        <p:nvSpPr>
          <p:cNvPr id="21" name="Flèche vers le bas 20"/>
          <p:cNvSpPr/>
          <p:nvPr/>
        </p:nvSpPr>
        <p:spPr>
          <a:xfrm>
            <a:off x="2339752" y="4104218"/>
            <a:ext cx="331155" cy="260886"/>
          </a:xfrm>
          <a:prstGeom prst="downArrow">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6401085" y="4077072"/>
            <a:ext cx="331155" cy="260886"/>
          </a:xfrm>
          <a:prstGeom prst="downArrow">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467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96752"/>
            <a:ext cx="9036496" cy="5339923"/>
          </a:xfrm>
          <a:prstGeom prst="rect">
            <a:avLst/>
          </a:prstGeom>
        </p:spPr>
        <p:txBody>
          <a:bodyPr wrap="square">
            <a:spAutoFit/>
          </a:bodyPr>
          <a:lstStyle/>
          <a:p>
            <a:pPr algn="ctr">
              <a:spcAft>
                <a:spcPts val="600"/>
              </a:spcAft>
            </a:pPr>
            <a:r>
              <a:rPr lang="fr-FR" b="1" dirty="0" smtClean="0">
                <a:solidFill>
                  <a:srgbClr val="00D0E6"/>
                </a:solidFill>
              </a:rPr>
              <a:t>LA RÉNOVATION DE L’OFFRE DE SANTÉ EN PROXIMITÉ NÉCESSITE DE FAIRE ÉVOLUER LES PRATIQUES ET LA PLACE DE L’HÔPITAL AUTOUR DE PLUSIEURS PRINCIPES</a:t>
            </a:r>
          </a:p>
          <a:p>
            <a:pPr algn="ctr">
              <a:spcAft>
                <a:spcPts val="600"/>
              </a:spcAft>
            </a:pPr>
            <a:endParaRPr lang="fr-FR" sz="900" b="1" dirty="0">
              <a:solidFill>
                <a:srgbClr val="00D0E6"/>
              </a:solidFill>
            </a:endParaRPr>
          </a:p>
          <a:p>
            <a:pPr marL="285750" indent="-285750">
              <a:spcAft>
                <a:spcPts val="600"/>
              </a:spcAft>
              <a:buFont typeface="Arial" panose="020B0604020202020204" pitchFamily="34" charset="0"/>
              <a:buChar char="•"/>
            </a:pPr>
            <a:r>
              <a:rPr lang="fr-FR" sz="1600" b="1" dirty="0" smtClean="0">
                <a:solidFill>
                  <a:srgbClr val="006EA5"/>
                </a:solidFill>
              </a:rPr>
              <a:t>La gradation des soins hospitaliers, un cadre réaffirmé au sein de « Ma santé 2022 » autour d’une </a:t>
            </a:r>
            <a:r>
              <a:rPr lang="fr-FR" sz="1600" b="1" dirty="0" smtClean="0">
                <a:solidFill>
                  <a:srgbClr val="00D0E6"/>
                </a:solidFill>
              </a:rPr>
              <a:t>organisation en trois niveaux</a:t>
            </a:r>
            <a:r>
              <a:rPr lang="fr-FR" sz="1600" b="1" dirty="0" smtClean="0">
                <a:solidFill>
                  <a:srgbClr val="006EA5"/>
                </a:solidFill>
              </a:rPr>
              <a:t>: la proximité, le recours, la spécialisation;</a:t>
            </a:r>
            <a:endParaRPr lang="fr-FR" sz="500" b="1" dirty="0">
              <a:solidFill>
                <a:srgbClr val="006EA5"/>
              </a:solidFill>
            </a:endParaRPr>
          </a:p>
          <a:p>
            <a:pPr marL="285750" indent="-285750">
              <a:spcAft>
                <a:spcPts val="600"/>
              </a:spcAft>
              <a:buFont typeface="Arial" panose="020B0604020202020204" pitchFamily="34" charset="0"/>
              <a:buChar char="•"/>
            </a:pPr>
            <a:r>
              <a:rPr lang="fr-FR" sz="1600" b="1" dirty="0">
                <a:solidFill>
                  <a:srgbClr val="006EA5"/>
                </a:solidFill>
              </a:rPr>
              <a:t>L</a:t>
            </a:r>
            <a:r>
              <a:rPr lang="fr-FR" sz="1600" b="1" dirty="0" smtClean="0">
                <a:solidFill>
                  <a:srgbClr val="006EA5"/>
                </a:solidFill>
              </a:rPr>
              <a:t>a </a:t>
            </a:r>
            <a:r>
              <a:rPr lang="fr-FR" sz="1600" b="1" dirty="0">
                <a:solidFill>
                  <a:srgbClr val="006EA5"/>
                </a:solidFill>
              </a:rPr>
              <a:t>place de l’hôpital dans les parcours des patients: l’hospitalisation ne </a:t>
            </a:r>
            <a:r>
              <a:rPr lang="fr-FR" sz="1600" b="1" dirty="0" smtClean="0">
                <a:solidFill>
                  <a:srgbClr val="006EA5"/>
                </a:solidFill>
              </a:rPr>
              <a:t>devant plus être perçue comme </a:t>
            </a:r>
            <a:r>
              <a:rPr lang="fr-FR" sz="1600" b="1" dirty="0">
                <a:solidFill>
                  <a:srgbClr val="006EA5"/>
                </a:solidFill>
              </a:rPr>
              <a:t>l’élément central </a:t>
            </a:r>
            <a:r>
              <a:rPr lang="fr-FR" sz="1600" b="1" dirty="0" smtClean="0">
                <a:solidFill>
                  <a:srgbClr val="006EA5"/>
                </a:solidFill>
              </a:rPr>
              <a:t>de </a:t>
            </a:r>
            <a:r>
              <a:rPr lang="fr-FR" sz="1600" b="1" dirty="0">
                <a:solidFill>
                  <a:srgbClr val="006EA5"/>
                </a:solidFill>
              </a:rPr>
              <a:t>la prise en charge, mais comme un </a:t>
            </a:r>
            <a:r>
              <a:rPr lang="fr-FR" sz="1600" b="1" dirty="0">
                <a:solidFill>
                  <a:srgbClr val="00D0E6"/>
                </a:solidFill>
              </a:rPr>
              <a:t>épisode de </a:t>
            </a:r>
            <a:r>
              <a:rPr lang="fr-FR" sz="1600" b="1" dirty="0" smtClean="0">
                <a:solidFill>
                  <a:srgbClr val="00D0E6"/>
                </a:solidFill>
              </a:rPr>
              <a:t>soins, dans un parcours plus global;</a:t>
            </a:r>
            <a:endParaRPr lang="fr-FR" sz="1600" b="1" dirty="0">
              <a:solidFill>
                <a:srgbClr val="00D0E6"/>
              </a:solidFill>
            </a:endParaRPr>
          </a:p>
          <a:p>
            <a:pPr marL="285750" indent="-285750" algn="just">
              <a:spcAft>
                <a:spcPts val="600"/>
              </a:spcAft>
              <a:buFont typeface="Arial" panose="020B0604020202020204" pitchFamily="34" charset="0"/>
              <a:buChar char="•"/>
            </a:pPr>
            <a:r>
              <a:rPr lang="fr-FR" sz="1600" b="1" dirty="0" smtClean="0">
                <a:solidFill>
                  <a:srgbClr val="006EA5"/>
                </a:solidFill>
              </a:rPr>
              <a:t>Le </a:t>
            </a:r>
            <a:r>
              <a:rPr lang="fr-FR" sz="1600" b="1" dirty="0">
                <a:solidFill>
                  <a:srgbClr val="006EA5"/>
                </a:solidFill>
              </a:rPr>
              <a:t>décloisonnement des acteurs: en </a:t>
            </a:r>
            <a:r>
              <a:rPr lang="fr-FR" sz="1600" b="1" dirty="0" smtClean="0">
                <a:solidFill>
                  <a:srgbClr val="006EA5"/>
                </a:solidFill>
              </a:rPr>
              <a:t>proximité, </a:t>
            </a:r>
            <a:r>
              <a:rPr lang="fr-FR" sz="1600" b="1" dirty="0">
                <a:solidFill>
                  <a:srgbClr val="006EA5"/>
                </a:solidFill>
              </a:rPr>
              <a:t>l’hôpital est d’abord un mode d’organisation des soins au même titre que l’est le secteur libéral. Il doit s’inscrire en </a:t>
            </a:r>
            <a:r>
              <a:rPr lang="fr-FR" sz="1600" b="1" dirty="0">
                <a:solidFill>
                  <a:srgbClr val="00D0E6"/>
                </a:solidFill>
              </a:rPr>
              <a:t>complémentarité de l’offre existante </a:t>
            </a:r>
            <a:r>
              <a:rPr lang="fr-FR" sz="1600" b="1" dirty="0">
                <a:solidFill>
                  <a:srgbClr val="006EA5"/>
                </a:solidFill>
              </a:rPr>
              <a:t>et contribuer à faire évoluer les pratiques (partage de ressources, exercice mixte</a:t>
            </a:r>
            <a:r>
              <a:rPr lang="fr-FR" sz="1600" b="1" dirty="0" smtClean="0">
                <a:solidFill>
                  <a:srgbClr val="006EA5"/>
                </a:solidFill>
              </a:rPr>
              <a:t>…).</a:t>
            </a:r>
            <a:endParaRPr lang="fr-FR" sz="1600" b="1" dirty="0">
              <a:solidFill>
                <a:srgbClr val="006EA5"/>
              </a:solidFill>
            </a:endParaRPr>
          </a:p>
          <a:p>
            <a:pPr algn="ctr">
              <a:spcAft>
                <a:spcPts val="600"/>
              </a:spcAft>
            </a:pPr>
            <a:endParaRPr lang="fr-FR" b="1" dirty="0">
              <a:solidFill>
                <a:srgbClr val="00D0E6"/>
              </a:solidFill>
              <a:latin typeface="Arial" panose="020B0604020202020204" pitchFamily="34" charset="0"/>
              <a:ea typeface="Arial" panose="020B0604020202020204" pitchFamily="34" charset="0"/>
            </a:endParaRPr>
          </a:p>
          <a:p>
            <a:pPr>
              <a:spcAft>
                <a:spcPts val="600"/>
              </a:spcAft>
            </a:pPr>
            <a:r>
              <a:rPr lang="fr-FR" dirty="0"/>
              <a:t> </a:t>
            </a:r>
            <a:endParaRPr lang="fr-FR" dirty="0" smtClean="0"/>
          </a:p>
          <a:p>
            <a:pPr>
              <a:spcAft>
                <a:spcPts val="600"/>
              </a:spcAft>
            </a:pPr>
            <a:endParaRPr lang="fr-FR" dirty="0"/>
          </a:p>
          <a:p>
            <a:pPr>
              <a:spcAft>
                <a:spcPts val="600"/>
              </a:spcAft>
            </a:pPr>
            <a:endParaRPr lang="fr-FR" dirty="0" smtClean="0"/>
          </a:p>
          <a:p>
            <a:pPr algn="ctr">
              <a:spcAft>
                <a:spcPts val="600"/>
              </a:spcAft>
            </a:pPr>
            <a:endParaRPr lang="fr-FR" dirty="0">
              <a:latin typeface="Arial" panose="020B0604020202020204" pitchFamily="34" charset="0"/>
              <a:ea typeface="Arial" panose="020B0604020202020204" pitchFamily="34" charset="0"/>
            </a:endParaRPr>
          </a:p>
          <a:p>
            <a:pPr algn="ctr">
              <a:spcAft>
                <a:spcPts val="600"/>
              </a:spcAft>
            </a:pPr>
            <a:endParaRPr lang="fr-FR" dirty="0">
              <a:latin typeface="Arial" panose="020B0604020202020204" pitchFamily="34" charset="0"/>
              <a:ea typeface="Arial" panose="020B0604020202020204" pitchFamily="34" charset="0"/>
            </a:endParaRPr>
          </a:p>
        </p:txBody>
      </p:sp>
      <p:sp>
        <p:nvSpPr>
          <p:cNvPr id="6" name="Rectangle à coins arrondis 5"/>
          <p:cNvSpPr/>
          <p:nvPr/>
        </p:nvSpPr>
        <p:spPr>
          <a:xfrm>
            <a:off x="111926" y="4464089"/>
            <a:ext cx="8749682" cy="2205271"/>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b="1" dirty="0" smtClean="0">
                <a:solidFill>
                  <a:srgbClr val="92D050"/>
                </a:solidFill>
              </a:rPr>
              <a:t>QUEL RÔLE DE L’HÔPITAL DE PROXIMITE DE DEMAIN DANS CETTE ORGANISATION RENOVEE?</a:t>
            </a:r>
          </a:p>
          <a:p>
            <a:pPr marL="285750" indent="-285750" algn="just">
              <a:buFont typeface="Arial" panose="020B0604020202020204" pitchFamily="34" charset="0"/>
              <a:buChar char="•"/>
            </a:pPr>
            <a:r>
              <a:rPr lang="fr-FR" sz="1600" b="1" dirty="0" smtClean="0">
                <a:solidFill>
                  <a:srgbClr val="006EA5"/>
                </a:solidFill>
              </a:rPr>
              <a:t>Inscrit dans une organisation structurée de l’offre de soins, l’hôpital en proximité doit permettre, au sein d’une </a:t>
            </a:r>
            <a:r>
              <a:rPr lang="fr-FR" sz="1600" b="1" dirty="0" smtClean="0">
                <a:solidFill>
                  <a:srgbClr val="00D0E6"/>
                </a:solidFill>
              </a:rPr>
              <a:t>dynamique collective</a:t>
            </a:r>
            <a:r>
              <a:rPr lang="fr-FR" sz="1600" b="1" dirty="0" smtClean="0">
                <a:solidFill>
                  <a:srgbClr val="006EA5"/>
                </a:solidFill>
              </a:rPr>
              <a:t>, de privilégier le </a:t>
            </a:r>
            <a:r>
              <a:rPr lang="fr-FR" sz="1600" b="1" dirty="0" smtClean="0">
                <a:solidFill>
                  <a:srgbClr val="00D0E6"/>
                </a:solidFill>
              </a:rPr>
              <a:t>maintien au domicile, l’accès aux soins</a:t>
            </a:r>
            <a:r>
              <a:rPr lang="fr-FR" sz="1600" b="1" dirty="0" smtClean="0">
                <a:solidFill>
                  <a:srgbClr val="006EA5"/>
                </a:solidFill>
              </a:rPr>
              <a:t> et les prises en charge </a:t>
            </a:r>
            <a:r>
              <a:rPr lang="fr-FR" sz="1600" b="1" dirty="0">
                <a:solidFill>
                  <a:srgbClr val="006EA5"/>
                </a:solidFill>
              </a:rPr>
              <a:t>n’engageant pas de ressources rares et spécialisées, </a:t>
            </a:r>
            <a:r>
              <a:rPr lang="fr-FR" sz="1600" b="1" dirty="0">
                <a:solidFill>
                  <a:srgbClr val="00D0E6"/>
                </a:solidFill>
              </a:rPr>
              <a:t>au plus proche de leur lieu de vie</a:t>
            </a:r>
            <a:r>
              <a:rPr lang="fr-FR" sz="1600" b="1" dirty="0" smtClean="0">
                <a:solidFill>
                  <a:srgbClr val="00D0E6"/>
                </a:solidFill>
              </a:rPr>
              <a:t>.</a:t>
            </a:r>
          </a:p>
          <a:p>
            <a:pPr marL="285750" indent="-285750" algn="just">
              <a:buFont typeface="Arial" panose="020B0604020202020204" pitchFamily="34" charset="0"/>
              <a:buChar char="•"/>
            </a:pPr>
            <a:r>
              <a:rPr lang="fr-FR" sz="1600" b="1" dirty="0">
                <a:solidFill>
                  <a:srgbClr val="00D0E6"/>
                </a:solidFill>
              </a:rPr>
              <a:t>A</a:t>
            </a:r>
            <a:r>
              <a:rPr lang="fr-FR" sz="1600" b="1" dirty="0" smtClean="0">
                <a:solidFill>
                  <a:srgbClr val="00D0E6"/>
                </a:solidFill>
              </a:rPr>
              <a:t>u </a:t>
            </a:r>
            <a:r>
              <a:rPr lang="fr-FR" sz="1600" b="1" dirty="0">
                <a:solidFill>
                  <a:srgbClr val="00D0E6"/>
                </a:solidFill>
              </a:rPr>
              <a:t>service de </a:t>
            </a:r>
            <a:r>
              <a:rPr lang="fr-FR" sz="1600" b="1" dirty="0" smtClean="0">
                <a:solidFill>
                  <a:srgbClr val="00D0E6"/>
                </a:solidFill>
              </a:rPr>
              <a:t>l’usager, </a:t>
            </a:r>
            <a:r>
              <a:rPr lang="fr-FR" sz="1600" b="1" dirty="0" smtClean="0">
                <a:solidFill>
                  <a:srgbClr val="006EA5"/>
                </a:solidFill>
              </a:rPr>
              <a:t>cette offre de soins est </a:t>
            </a:r>
            <a:r>
              <a:rPr lang="fr-FR" sz="1600" b="1" dirty="0" smtClean="0">
                <a:solidFill>
                  <a:srgbClr val="00D0E6"/>
                </a:solidFill>
              </a:rPr>
              <a:t>construite </a:t>
            </a:r>
            <a:r>
              <a:rPr lang="fr-FR" sz="1600" b="1" dirty="0">
                <a:solidFill>
                  <a:srgbClr val="00D0E6"/>
                </a:solidFill>
              </a:rPr>
              <a:t>pour et avec l’ensemble des professionnels du territoire</a:t>
            </a:r>
            <a:r>
              <a:rPr lang="fr-FR" sz="1600" b="1" dirty="0">
                <a:solidFill>
                  <a:srgbClr val="006EA5"/>
                </a:solidFill>
              </a:rPr>
              <a:t> pour en </a:t>
            </a:r>
            <a:r>
              <a:rPr lang="fr-FR" sz="1600" b="1" dirty="0" smtClean="0">
                <a:solidFill>
                  <a:srgbClr val="006EA5"/>
                </a:solidFill>
              </a:rPr>
              <a:t>faire un </a:t>
            </a:r>
            <a:r>
              <a:rPr lang="fr-FR" sz="1600" b="1" dirty="0">
                <a:solidFill>
                  <a:srgbClr val="006EA5"/>
                </a:solidFill>
              </a:rPr>
              <a:t>outil à la disposition de l’ensemble des professionnels</a:t>
            </a:r>
            <a:r>
              <a:rPr lang="fr-FR" sz="1600" b="1" dirty="0" smtClean="0">
                <a:solidFill>
                  <a:srgbClr val="006EA5"/>
                </a:solidFill>
              </a:rPr>
              <a:t>.</a:t>
            </a:r>
            <a:endParaRPr lang="fr-FR" sz="1600" b="1" dirty="0">
              <a:solidFill>
                <a:srgbClr val="92D050"/>
              </a:solidFill>
            </a:endParaRPr>
          </a:p>
          <a:p>
            <a:endParaRPr lang="fr-FR" sz="1600" b="1" dirty="0">
              <a:solidFill>
                <a:srgbClr val="92D050"/>
              </a:solidFill>
            </a:endParaRPr>
          </a:p>
        </p:txBody>
      </p:sp>
    </p:spTree>
    <p:extLst>
      <p:ext uri="{BB962C8B-B14F-4D97-AF65-F5344CB8AC3E}">
        <p14:creationId xmlns:p14="http://schemas.microsoft.com/office/powerpoint/2010/main" val="213746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8496944" cy="3897221"/>
          </a:xfrm>
          <a:prstGeom prst="rect">
            <a:avLst/>
          </a:prstGeom>
        </p:spPr>
        <p:txBody>
          <a:bodyPr wrap="square">
            <a:spAutoFit/>
          </a:bodyPr>
          <a:lstStyle/>
          <a:p>
            <a:pPr indent="180340">
              <a:lnSpc>
                <a:spcPct val="115000"/>
              </a:lnSpc>
              <a:spcAft>
                <a:spcPts val="0"/>
              </a:spcAft>
              <a:tabLst>
                <a:tab pos="2533650" algn="l"/>
              </a:tabLst>
            </a:pP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Une dynamique de décloisonnement et de coopération avec la </a:t>
            </a:r>
            <a:r>
              <a:rPr lang="fr-FR" sz="2800" b="1" dirty="0">
                <a:solidFill>
                  <a:srgbClr val="006EA5"/>
                </a:solidFill>
                <a:latin typeface="Calibri" panose="020F0502020204030204" pitchFamily="34" charset="0"/>
                <a:ea typeface="Calibri" panose="020F0502020204030204" pitchFamily="34" charset="0"/>
                <a:cs typeface="Calibri" panose="020F0502020204030204" pitchFamily="34" charset="0"/>
              </a:rPr>
              <a:t>médecine de ville</a:t>
            </a:r>
            <a:endParaRPr lang="fr-FR" sz="1600" dirty="0">
              <a:solidFill>
                <a:srgbClr val="006EA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0"/>
              </a:spcAft>
              <a:tabLst>
                <a:tab pos="2533650" algn="l"/>
              </a:tabLst>
            </a:pPr>
            <a:r>
              <a:rPr lang="fr-FR" sz="700" b="1" dirty="0">
                <a:solidFill>
                  <a:srgbClr val="006EA5"/>
                </a:solidFill>
                <a:latin typeface="Calibri" panose="020F0502020204030204" pitchFamily="34" charset="0"/>
                <a:ea typeface="Calibri" panose="020F0502020204030204" pitchFamily="34" charset="0"/>
                <a:cs typeface="Calibri" panose="020F0502020204030204" pitchFamily="34" charset="0"/>
              </a:rPr>
              <a:t> </a:t>
            </a:r>
            <a:endParaRPr lang="fr-FR" sz="1600" dirty="0">
              <a:solidFill>
                <a:srgbClr val="006EA5"/>
              </a:solidFill>
              <a:latin typeface="Calibri" panose="020F0502020204030204" pitchFamily="34" charset="0"/>
              <a:ea typeface="Calibri" panose="020F0502020204030204" pitchFamily="34" charset="0"/>
              <a:cs typeface="Times New Roman" panose="02020603050405020304" pitchFamily="18" charset="0"/>
            </a:endParaRPr>
          </a:p>
          <a:p>
            <a:pPr indent="270510">
              <a:lnSpc>
                <a:spcPct val="115000"/>
              </a:lnSpc>
              <a:spcAft>
                <a:spcPts val="0"/>
              </a:spcAft>
              <a:tabLst>
                <a:tab pos="1530350" algn="l"/>
              </a:tabLst>
            </a:pP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Assurent le  </a:t>
            </a:r>
            <a:r>
              <a:rPr lang="fr-FR" sz="2800" b="1" dirty="0">
                <a:solidFill>
                  <a:srgbClr val="006EA5"/>
                </a:solidFill>
                <a:latin typeface="Calibri" panose="020F0502020204030204" pitchFamily="34" charset="0"/>
                <a:ea typeface="Calibri" panose="020F0502020204030204" pitchFamily="34" charset="0"/>
                <a:cs typeface="Calibri" panose="020F0502020204030204" pitchFamily="34" charset="0"/>
              </a:rPr>
              <a:t>premier niveau de la gradation des soins hospitaliers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et constituent une </a:t>
            </a:r>
            <a:r>
              <a:rPr lang="fr-FR" sz="2800" b="1" dirty="0">
                <a:solidFill>
                  <a:srgbClr val="006EA5"/>
                </a:solidFill>
                <a:latin typeface="Calibri" panose="020F0502020204030204" pitchFamily="34" charset="0"/>
                <a:ea typeface="Calibri" panose="020F0502020204030204" pitchFamily="34" charset="0"/>
                <a:cs typeface="Calibri" panose="020F0502020204030204" pitchFamily="34" charset="0"/>
              </a:rPr>
              <a:t>ressource pour les acteurs de soins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du territoire </a:t>
            </a:r>
            <a:endParaRPr lang="fr-FR" sz="1600" dirty="0" smtClean="0">
              <a:solidFill>
                <a:srgbClr val="006EA5"/>
              </a:solidFill>
              <a:latin typeface="Calibri" panose="020F0502020204030204" pitchFamily="34" charset="0"/>
              <a:ea typeface="Calibri" panose="020F0502020204030204" pitchFamily="34" charset="0"/>
              <a:cs typeface="Times New Roman" panose="02020603050405020304" pitchFamily="18" charset="0"/>
            </a:endParaRPr>
          </a:p>
          <a:p>
            <a:pPr indent="270510">
              <a:lnSpc>
                <a:spcPct val="115000"/>
              </a:lnSpc>
              <a:spcAft>
                <a:spcPts val="0"/>
              </a:spcAft>
              <a:tabLst>
                <a:tab pos="1530350" algn="l"/>
              </a:tabLst>
            </a:pPr>
            <a:r>
              <a:rPr lang="fr-FR" sz="1600" b="1" dirty="0" smtClean="0">
                <a:solidFill>
                  <a:srgbClr val="006EA5"/>
                </a:solidFill>
                <a:latin typeface="Calibri" panose="020F0502020204030204" pitchFamily="34" charset="0"/>
                <a:ea typeface="Calibri" panose="020F0502020204030204" pitchFamily="34" charset="0"/>
                <a:cs typeface="Calibri" panose="020F0502020204030204" pitchFamily="34" charset="0"/>
              </a:rPr>
              <a:t>Un projet de loi qui </a:t>
            </a:r>
            <a:r>
              <a:rPr lang="fr-FR" sz="2400" b="1" dirty="0" smtClean="0">
                <a:solidFill>
                  <a:srgbClr val="006EA5"/>
                </a:solidFill>
                <a:latin typeface="Calibri" panose="020F0502020204030204" pitchFamily="34" charset="0"/>
                <a:ea typeface="Calibri" panose="020F0502020204030204" pitchFamily="34" charset="0"/>
                <a:cs typeface="Calibri" panose="020F0502020204030204" pitchFamily="34" charset="0"/>
              </a:rPr>
              <a:t>définit l’hôpital de proximité par ses missions et son mode de fonctionnement</a:t>
            </a:r>
            <a:r>
              <a:rPr lang="fr-FR" sz="1600" b="1" dirty="0" smtClean="0">
                <a:solidFill>
                  <a:srgbClr val="006EA5"/>
                </a:solidFill>
                <a:latin typeface="Calibri" panose="020F0502020204030204" pitchFamily="34" charset="0"/>
                <a:ea typeface="Calibri" panose="020F0502020204030204" pitchFamily="34" charset="0"/>
                <a:cs typeface="Calibri" panose="020F0502020204030204" pitchFamily="34" charset="0"/>
              </a:rPr>
              <a:t> et une </a:t>
            </a:r>
            <a:r>
              <a:rPr lang="fr-FR" sz="2400" b="1" dirty="0">
                <a:solidFill>
                  <a:srgbClr val="006EA5"/>
                </a:solidFill>
                <a:latin typeface="Calibri" panose="020F0502020204030204" pitchFamily="34" charset="0"/>
                <a:ea typeface="Calibri" panose="020F0502020204030204" pitchFamily="34" charset="0"/>
                <a:cs typeface="Calibri" panose="020F0502020204030204" pitchFamily="34" charset="0"/>
              </a:rPr>
              <a:t>ordonnance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pour garantir jusqu’en 2020</a:t>
            </a:r>
            <a:r>
              <a:rPr lang="fr-FR" sz="3600" b="1" dirty="0">
                <a:solidFill>
                  <a:srgbClr val="006EA5"/>
                </a:solidFill>
                <a:latin typeface="Calibri" panose="020F0502020204030204" pitchFamily="34" charset="0"/>
                <a:ea typeface="Calibri" panose="020F0502020204030204" pitchFamily="34" charset="0"/>
                <a:cs typeface="Calibri" panose="020F0502020204030204" pitchFamily="34" charset="0"/>
              </a:rPr>
              <a:t>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le temps </a:t>
            </a:r>
            <a:r>
              <a:rPr lang="fr-FR" sz="1600" b="1" dirty="0" smtClean="0">
                <a:solidFill>
                  <a:srgbClr val="006EA5"/>
                </a:solidFill>
                <a:latin typeface="Calibri" panose="020F0502020204030204" pitchFamily="34" charset="0"/>
                <a:ea typeface="Calibri" panose="020F0502020204030204" pitchFamily="34" charset="0"/>
                <a:cs typeface="Calibri" panose="020F0502020204030204" pitchFamily="34" charset="0"/>
              </a:rPr>
              <a:t>nécessaire à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la </a:t>
            </a:r>
            <a:r>
              <a:rPr lang="fr-FR" sz="2400" b="1" dirty="0">
                <a:solidFill>
                  <a:srgbClr val="006EA5"/>
                </a:solidFill>
                <a:latin typeface="Calibri" panose="020F0502020204030204" pitchFamily="34" charset="0"/>
                <a:ea typeface="Calibri" panose="020F0502020204030204" pitchFamily="34" charset="0"/>
                <a:cs typeface="Calibri" panose="020F0502020204030204" pitchFamily="34" charset="0"/>
              </a:rPr>
              <a:t>concertation</a:t>
            </a:r>
            <a:r>
              <a:rPr lang="fr-FR" sz="3600" b="1" dirty="0">
                <a:solidFill>
                  <a:srgbClr val="006EA5"/>
                </a:solidFill>
                <a:latin typeface="Calibri" panose="020F0502020204030204" pitchFamily="34" charset="0"/>
                <a:ea typeface="Calibri" panose="020F0502020204030204" pitchFamily="34" charset="0"/>
                <a:cs typeface="Calibri" panose="020F0502020204030204" pitchFamily="34" charset="0"/>
              </a:rPr>
              <a:t> </a:t>
            </a:r>
            <a:r>
              <a:rPr lang="fr-FR" sz="1600" b="1" dirty="0">
                <a:solidFill>
                  <a:srgbClr val="006EA5"/>
                </a:solidFill>
                <a:latin typeface="Calibri" panose="020F0502020204030204" pitchFamily="34" charset="0"/>
                <a:ea typeface="Calibri" panose="020F0502020204030204" pitchFamily="34" charset="0"/>
                <a:cs typeface="Calibri" panose="020F0502020204030204" pitchFamily="34" charset="0"/>
              </a:rPr>
              <a:t>avec tous les acteurs concernés </a:t>
            </a:r>
            <a:endParaRPr lang="fr-FR" sz="1600" dirty="0">
              <a:solidFill>
                <a:srgbClr val="006EA5"/>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085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9720" cy="923330"/>
          </a:xfrm>
          <a:prstGeom prst="rect">
            <a:avLst/>
          </a:prstGeom>
        </p:spPr>
        <p:txBody>
          <a:bodyPr wrap="square">
            <a:spAutoFit/>
          </a:bodyPr>
          <a:lstStyle/>
          <a:p>
            <a:pPr algn="ctr"/>
            <a:r>
              <a:rPr lang="fr-FR" b="1" dirty="0" smtClean="0">
                <a:solidFill>
                  <a:srgbClr val="00D0E6"/>
                </a:solidFill>
              </a:rPr>
              <a:t>L’HÔPITAL EN PROXIMITÉ DE DEMAIN, UNE PLATEFORME-RESSOURCE AU SERVICE DU SYSTÈME DE SANTÉ </a:t>
            </a:r>
          </a:p>
          <a:p>
            <a:endParaRPr lang="fr-FR" b="1" dirty="0" smtClean="0">
              <a:solidFill>
                <a:srgbClr val="00D0E6"/>
              </a:solidFill>
            </a:endParaRPr>
          </a:p>
        </p:txBody>
      </p:sp>
      <p:sp>
        <p:nvSpPr>
          <p:cNvPr id="3" name="Rectangle 2"/>
          <p:cNvSpPr/>
          <p:nvPr/>
        </p:nvSpPr>
        <p:spPr>
          <a:xfrm>
            <a:off x="185232" y="1901431"/>
            <a:ext cx="9036496" cy="5447645"/>
          </a:xfrm>
          <a:prstGeom prst="rect">
            <a:avLst/>
          </a:prstGeom>
        </p:spPr>
        <p:txBody>
          <a:bodyPr wrap="square">
            <a:spAutoFit/>
          </a:bodyPr>
          <a:lstStyle/>
          <a:p>
            <a:pPr lvl="0" fontAlgn="base"/>
            <a:r>
              <a:rPr lang="fr-FR" b="1" dirty="0" smtClean="0">
                <a:solidFill>
                  <a:srgbClr val="92D050"/>
                </a:solidFill>
                <a:effectLst>
                  <a:glow>
                    <a:srgbClr val="000000"/>
                  </a:glow>
                  <a:outerShdw sx="0" sy="0">
                    <a:srgbClr val="000000"/>
                  </a:outerShdw>
                  <a:reflection stA="0" endPos="0" fadeDir="0" sx="0" sy="0"/>
                </a:effectLst>
              </a:rPr>
              <a:t>Une ressource </a:t>
            </a:r>
            <a:r>
              <a:rPr lang="fr-FR" b="1" dirty="0">
                <a:solidFill>
                  <a:srgbClr val="92D050"/>
                </a:solidFill>
                <a:effectLst>
                  <a:glow>
                    <a:srgbClr val="000000"/>
                  </a:glow>
                  <a:outerShdw sx="0" sy="0">
                    <a:srgbClr val="000000"/>
                  </a:outerShdw>
                  <a:reflection stA="0" endPos="0" fadeDir="0" sx="0" sy="0"/>
                </a:effectLst>
              </a:rPr>
              <a:t>au service de l’offre de soins en </a:t>
            </a:r>
            <a:r>
              <a:rPr lang="fr-FR" b="1" dirty="0" smtClean="0">
                <a:solidFill>
                  <a:srgbClr val="92D050"/>
                </a:solidFill>
                <a:effectLst>
                  <a:glow>
                    <a:srgbClr val="000000"/>
                  </a:glow>
                  <a:outerShdw sx="0" sy="0">
                    <a:srgbClr val="000000"/>
                  </a:outerShdw>
                  <a:reflection stA="0" endPos="0" fadeDir="0" sx="0" sy="0"/>
                </a:effectLst>
              </a:rPr>
              <a:t>proximité, grâce notamment à:</a:t>
            </a:r>
          </a:p>
          <a:p>
            <a:pPr lvl="0" fontAlgn="base"/>
            <a:endParaRPr lang="fr-FR" sz="700" b="1" dirty="0" smtClean="0">
              <a:solidFill>
                <a:srgbClr val="92D050"/>
              </a:solidFill>
              <a:effectLst>
                <a:glow>
                  <a:srgbClr val="000000"/>
                </a:glow>
                <a:outerShdw sx="0" sy="0">
                  <a:srgbClr val="000000"/>
                </a:outerShdw>
                <a:reflection stA="0" endPos="0" fadeDir="0" sx="0" sy="0"/>
              </a:effectLst>
            </a:endParaRPr>
          </a:p>
          <a:p>
            <a:pPr marL="285750" indent="-285750">
              <a:buFont typeface="Arial" panose="020B0604020202020204" pitchFamily="34" charset="0"/>
              <a:buChar char="•"/>
            </a:pPr>
            <a:r>
              <a:rPr lang="fr-FR" sz="1600" b="1" dirty="0" smtClean="0">
                <a:solidFill>
                  <a:srgbClr val="006EA5"/>
                </a:solidFill>
              </a:rPr>
              <a:t>Des capacités d’</a:t>
            </a:r>
            <a:r>
              <a:rPr lang="fr-FR" sz="1600" b="1" dirty="0" smtClean="0">
                <a:solidFill>
                  <a:srgbClr val="00D0E6"/>
                </a:solidFill>
              </a:rPr>
              <a:t>hospitalisation:</a:t>
            </a:r>
          </a:p>
          <a:p>
            <a:pPr marL="742950" lvl="1" indent="-285750">
              <a:buFont typeface="Arial" panose="020B0604020202020204" pitchFamily="34" charset="0"/>
              <a:buChar char="•"/>
            </a:pPr>
            <a:r>
              <a:rPr lang="fr-FR" sz="1600" b="1" dirty="0" smtClean="0">
                <a:solidFill>
                  <a:srgbClr val="006EA5"/>
                </a:solidFill>
              </a:rPr>
              <a:t>de courte durée </a:t>
            </a:r>
            <a:r>
              <a:rPr lang="fr-FR" sz="1600" b="1" dirty="0">
                <a:solidFill>
                  <a:srgbClr val="00D0E6"/>
                </a:solidFill>
              </a:rPr>
              <a:t>au service des médecins traitants pour les usagers du </a:t>
            </a:r>
            <a:r>
              <a:rPr lang="fr-FR" sz="1600" b="1" dirty="0" smtClean="0">
                <a:solidFill>
                  <a:srgbClr val="00D0E6"/>
                </a:solidFill>
              </a:rPr>
              <a:t>territoire </a:t>
            </a:r>
            <a:r>
              <a:rPr lang="fr-FR" sz="1600" b="1" dirty="0" smtClean="0">
                <a:solidFill>
                  <a:srgbClr val="006EA5"/>
                </a:solidFill>
              </a:rPr>
              <a:t>qu’il dessert (surveillance courte, </a:t>
            </a:r>
            <a:r>
              <a:rPr lang="fr-FR" sz="1600" b="1" dirty="0">
                <a:solidFill>
                  <a:srgbClr val="006EA5"/>
                </a:solidFill>
              </a:rPr>
              <a:t>la mise en place </a:t>
            </a:r>
            <a:r>
              <a:rPr lang="fr-FR" sz="1600" b="1" dirty="0" smtClean="0">
                <a:solidFill>
                  <a:srgbClr val="006EA5"/>
                </a:solidFill>
              </a:rPr>
              <a:t>de traitement, </a:t>
            </a:r>
            <a:r>
              <a:rPr lang="fr-FR" sz="1600" b="1" dirty="0">
                <a:solidFill>
                  <a:srgbClr val="006EA5"/>
                </a:solidFill>
              </a:rPr>
              <a:t>soins </a:t>
            </a:r>
            <a:r>
              <a:rPr lang="fr-FR" sz="1600" b="1" dirty="0" smtClean="0">
                <a:solidFill>
                  <a:srgbClr val="006EA5"/>
                </a:solidFill>
              </a:rPr>
              <a:t>palliatifs…) </a:t>
            </a:r>
            <a:endParaRPr lang="fr-FR" sz="1000" b="1" dirty="0" smtClean="0">
              <a:solidFill>
                <a:srgbClr val="006EA5"/>
              </a:solidFill>
            </a:endParaRPr>
          </a:p>
          <a:p>
            <a:pPr marL="742950" lvl="1" indent="-285750">
              <a:buFont typeface="Arial" panose="020B0604020202020204" pitchFamily="34" charset="0"/>
              <a:buChar char="•"/>
            </a:pPr>
            <a:r>
              <a:rPr lang="fr-FR" sz="1600" b="1" dirty="0" smtClean="0">
                <a:solidFill>
                  <a:srgbClr val="006EA5"/>
                </a:solidFill>
              </a:rPr>
              <a:t>pour </a:t>
            </a:r>
            <a:r>
              <a:rPr lang="fr-FR" sz="1600" b="1" dirty="0">
                <a:solidFill>
                  <a:srgbClr val="006EA5"/>
                </a:solidFill>
              </a:rPr>
              <a:t>des prises en charge </a:t>
            </a:r>
            <a:r>
              <a:rPr lang="fr-FR" sz="1600" b="1" dirty="0">
                <a:solidFill>
                  <a:srgbClr val="00D0E6"/>
                </a:solidFill>
              </a:rPr>
              <a:t>plus longues </a:t>
            </a:r>
            <a:r>
              <a:rPr lang="fr-FR" sz="1600" b="1" dirty="0">
                <a:solidFill>
                  <a:srgbClr val="006EA5"/>
                </a:solidFill>
              </a:rPr>
              <a:t>(SSR, USLD</a:t>
            </a:r>
            <a:r>
              <a:rPr lang="fr-FR" sz="1600" b="1" dirty="0" smtClean="0">
                <a:solidFill>
                  <a:srgbClr val="006EA5"/>
                </a:solidFill>
              </a:rPr>
              <a:t>)</a:t>
            </a:r>
          </a:p>
          <a:p>
            <a:pPr marL="742950" lvl="1" indent="-285750">
              <a:buFont typeface="Arial" panose="020B0604020202020204" pitchFamily="34" charset="0"/>
              <a:buChar char="•"/>
            </a:pPr>
            <a:r>
              <a:rPr lang="fr-FR" sz="1600" b="1" dirty="0">
                <a:solidFill>
                  <a:srgbClr val="006EA5"/>
                </a:solidFill>
              </a:rPr>
              <a:t>e</a:t>
            </a:r>
            <a:r>
              <a:rPr lang="fr-FR" sz="1600" b="1" dirty="0" smtClean="0">
                <a:solidFill>
                  <a:srgbClr val="006EA5"/>
                </a:solidFill>
              </a:rPr>
              <a:t>n lien avec l’hospitalisation à domicile</a:t>
            </a:r>
            <a:endParaRPr lang="fr-FR" sz="1600" b="1" dirty="0">
              <a:solidFill>
                <a:srgbClr val="006EA5"/>
              </a:solidFill>
            </a:endParaRPr>
          </a:p>
          <a:p>
            <a:pPr marL="285750" indent="-285750">
              <a:buFont typeface="Arial" panose="020B0604020202020204" pitchFamily="34" charset="0"/>
              <a:buChar char="•"/>
            </a:pPr>
            <a:endParaRPr lang="fr-FR" sz="900" b="1" dirty="0">
              <a:solidFill>
                <a:srgbClr val="006EA5"/>
              </a:solidFill>
            </a:endParaRPr>
          </a:p>
          <a:p>
            <a:pPr marL="285750" indent="-285750">
              <a:buFont typeface="Arial" panose="020B0604020202020204" pitchFamily="34" charset="0"/>
              <a:buChar char="•"/>
            </a:pPr>
            <a:r>
              <a:rPr lang="fr-FR" sz="1600" b="1" dirty="0" smtClean="0">
                <a:solidFill>
                  <a:srgbClr val="006EA5"/>
                </a:solidFill>
              </a:rPr>
              <a:t>Une contribution </a:t>
            </a:r>
            <a:r>
              <a:rPr lang="fr-FR" sz="1600" b="1" dirty="0">
                <a:solidFill>
                  <a:srgbClr val="006EA5"/>
                </a:solidFill>
              </a:rPr>
              <a:t>à </a:t>
            </a:r>
            <a:r>
              <a:rPr lang="fr-FR" sz="1600" b="1" dirty="0">
                <a:solidFill>
                  <a:srgbClr val="00D0E6"/>
                </a:solidFill>
              </a:rPr>
              <a:t>certains diagnostics </a:t>
            </a:r>
            <a:r>
              <a:rPr lang="fr-FR" sz="1600" b="1" dirty="0">
                <a:solidFill>
                  <a:srgbClr val="006EA5"/>
                </a:solidFill>
              </a:rPr>
              <a:t>et au suivi des patients, notamment ceux souffrant de </a:t>
            </a:r>
            <a:r>
              <a:rPr lang="fr-FR" sz="1600" b="1" dirty="0">
                <a:solidFill>
                  <a:srgbClr val="00D0E6"/>
                </a:solidFill>
              </a:rPr>
              <a:t>pathologies </a:t>
            </a:r>
            <a:r>
              <a:rPr lang="fr-FR" sz="1600" b="1" dirty="0" smtClean="0">
                <a:solidFill>
                  <a:srgbClr val="00D0E6"/>
                </a:solidFill>
              </a:rPr>
              <a:t>chroniques </a:t>
            </a:r>
            <a:r>
              <a:rPr lang="fr-FR" sz="1600" b="1" dirty="0" smtClean="0">
                <a:solidFill>
                  <a:srgbClr val="006EA5"/>
                </a:solidFill>
              </a:rPr>
              <a:t>(consultations externes ou avancées, bilans </a:t>
            </a:r>
            <a:r>
              <a:rPr lang="fr-FR" sz="1600" b="1" dirty="0">
                <a:solidFill>
                  <a:srgbClr val="006EA5"/>
                </a:solidFill>
              </a:rPr>
              <a:t>organisés en hôpital de </a:t>
            </a:r>
            <a:r>
              <a:rPr lang="fr-FR" sz="1600" b="1" dirty="0" smtClean="0">
                <a:solidFill>
                  <a:srgbClr val="006EA5"/>
                </a:solidFill>
              </a:rPr>
              <a:t>jour)</a:t>
            </a:r>
          </a:p>
          <a:p>
            <a:pPr marL="285750" indent="-285750">
              <a:buFont typeface="Arial" panose="020B0604020202020204" pitchFamily="34" charset="0"/>
              <a:buChar char="•"/>
            </a:pPr>
            <a:endParaRPr lang="fr-FR" sz="1000" b="1" dirty="0" smtClean="0">
              <a:solidFill>
                <a:srgbClr val="006EA5"/>
              </a:solidFill>
            </a:endParaRPr>
          </a:p>
          <a:p>
            <a:pPr marL="285750" indent="-285750">
              <a:buFont typeface="Arial" panose="020B0604020202020204" pitchFamily="34" charset="0"/>
              <a:buChar char="•"/>
            </a:pPr>
            <a:r>
              <a:rPr lang="fr-FR" sz="1600" b="1" dirty="0" smtClean="0">
                <a:solidFill>
                  <a:srgbClr val="006EA5"/>
                </a:solidFill>
              </a:rPr>
              <a:t>Un suivi en obstétrique qui peut s’organiser </a:t>
            </a:r>
            <a:r>
              <a:rPr lang="fr-FR" sz="1600" b="1" dirty="0">
                <a:solidFill>
                  <a:srgbClr val="006EA5"/>
                </a:solidFill>
              </a:rPr>
              <a:t>dans le cadre d’un </a:t>
            </a:r>
            <a:r>
              <a:rPr lang="fr-FR" sz="1600" b="1" dirty="0">
                <a:solidFill>
                  <a:srgbClr val="00D0E6"/>
                </a:solidFill>
              </a:rPr>
              <a:t>centre de périnatalité de proximité </a:t>
            </a:r>
            <a:endParaRPr lang="fr-FR" sz="1600" b="1" dirty="0" smtClean="0">
              <a:solidFill>
                <a:srgbClr val="00D0E6"/>
              </a:solidFill>
            </a:endParaRPr>
          </a:p>
          <a:p>
            <a:pPr marL="285750" indent="-285750">
              <a:buFont typeface="Arial" panose="020B0604020202020204" pitchFamily="34" charset="0"/>
              <a:buChar char="•"/>
            </a:pPr>
            <a:endParaRPr lang="fr-FR" sz="1000" dirty="0" smtClean="0"/>
          </a:p>
          <a:p>
            <a:pPr marL="285750" indent="-285750">
              <a:buFont typeface="Arial" panose="020B0604020202020204" pitchFamily="34" charset="0"/>
              <a:buChar char="•"/>
            </a:pPr>
            <a:r>
              <a:rPr lang="fr-FR" sz="1600" b="1" dirty="0">
                <a:solidFill>
                  <a:srgbClr val="006EA5"/>
                </a:solidFill>
              </a:rPr>
              <a:t>Une participation aux </a:t>
            </a:r>
            <a:r>
              <a:rPr lang="fr-FR" sz="1600" b="1" dirty="0">
                <a:solidFill>
                  <a:srgbClr val="00D0E6"/>
                </a:solidFill>
              </a:rPr>
              <a:t>soins non programmés</a:t>
            </a:r>
            <a:r>
              <a:rPr lang="fr-FR" sz="1600" b="1" dirty="0">
                <a:solidFill>
                  <a:srgbClr val="006EA5"/>
                </a:solidFill>
              </a:rPr>
              <a:t>, en association avec les praticiens assurant la PDSA (mise à disposition de plateau technique, articulation avec des établissements plus </a:t>
            </a:r>
            <a:r>
              <a:rPr lang="fr-FR" sz="1600" b="1" dirty="0" smtClean="0">
                <a:solidFill>
                  <a:srgbClr val="006EA5"/>
                </a:solidFill>
              </a:rPr>
              <a:t>spécialisés)</a:t>
            </a:r>
          </a:p>
          <a:p>
            <a:endParaRPr lang="fr-FR" sz="1600" b="1" dirty="0" smtClean="0">
              <a:solidFill>
                <a:srgbClr val="006EA5"/>
              </a:solidFill>
            </a:endParaRPr>
          </a:p>
          <a:p>
            <a:pPr fontAlgn="base"/>
            <a:r>
              <a:rPr lang="fr-FR" b="1" dirty="0">
                <a:solidFill>
                  <a:srgbClr val="92D050"/>
                </a:solidFill>
                <a:effectLst>
                  <a:glow>
                    <a:srgbClr val="000000"/>
                  </a:glow>
                  <a:outerShdw sx="0" sy="0">
                    <a:srgbClr val="000000"/>
                  </a:outerShdw>
                  <a:reflection stA="0" endPos="0" fadeDir="0" sx="0" sy="0"/>
                </a:effectLst>
              </a:rPr>
              <a:t>Une ressource au service de tous les acteurs de santé en proximité, au travers</a:t>
            </a:r>
            <a:r>
              <a:rPr lang="fr-FR" b="1" dirty="0" smtClean="0">
                <a:solidFill>
                  <a:srgbClr val="92D050"/>
                </a:solidFill>
                <a:effectLst>
                  <a:glow>
                    <a:srgbClr val="000000"/>
                  </a:glow>
                  <a:outerShdw sx="0" sy="0">
                    <a:srgbClr val="000000"/>
                  </a:outerShdw>
                  <a:reflection stA="0" endPos="0" fadeDir="0" sx="0" sy="0"/>
                </a:effectLst>
              </a:rPr>
              <a:t>:</a:t>
            </a:r>
          </a:p>
          <a:p>
            <a:pPr fontAlgn="base"/>
            <a:endParaRPr lang="fr-FR" sz="700" b="1" dirty="0">
              <a:solidFill>
                <a:srgbClr val="92D050"/>
              </a:solidFill>
              <a:effectLst>
                <a:glow>
                  <a:srgbClr val="000000"/>
                </a:glow>
                <a:outerShdw sx="0" sy="0">
                  <a:srgbClr val="000000"/>
                </a:outerShdw>
                <a:reflection stA="0" endPos="0" fadeDir="0" sx="0" sy="0"/>
              </a:effectLst>
            </a:endParaRPr>
          </a:p>
          <a:p>
            <a:pPr marL="285750" indent="-285750">
              <a:buFont typeface="Arial" panose="020B0604020202020204" pitchFamily="34" charset="0"/>
              <a:buChar char="•"/>
            </a:pPr>
            <a:r>
              <a:rPr lang="fr-FR" sz="1600" b="1" dirty="0">
                <a:solidFill>
                  <a:srgbClr val="006EA5"/>
                </a:solidFill>
              </a:rPr>
              <a:t>De </a:t>
            </a:r>
            <a:r>
              <a:rPr lang="fr-FR" sz="1600" b="1" dirty="0">
                <a:solidFill>
                  <a:srgbClr val="00D0E6"/>
                </a:solidFill>
              </a:rPr>
              <a:t>l’ouverture des plateaux techniques </a:t>
            </a:r>
            <a:r>
              <a:rPr lang="fr-FR" sz="1600" b="1" dirty="0">
                <a:solidFill>
                  <a:srgbClr val="006EA5"/>
                </a:solidFill>
              </a:rPr>
              <a:t>aux professionnels de </a:t>
            </a:r>
            <a:r>
              <a:rPr lang="fr-FR" sz="1600" b="1" dirty="0" smtClean="0">
                <a:solidFill>
                  <a:srgbClr val="006EA5"/>
                </a:solidFill>
              </a:rPr>
              <a:t>ville</a:t>
            </a:r>
          </a:p>
          <a:p>
            <a:pPr marL="285750" indent="-285750">
              <a:buFont typeface="Arial" panose="020B0604020202020204" pitchFamily="34" charset="0"/>
              <a:buChar char="•"/>
            </a:pPr>
            <a:endParaRPr lang="fr-FR" sz="1000" b="1" dirty="0">
              <a:solidFill>
                <a:srgbClr val="006EA5"/>
              </a:solidFill>
            </a:endParaRPr>
          </a:p>
          <a:p>
            <a:pPr marL="285750" indent="-285750">
              <a:buFont typeface="Arial" panose="020B0604020202020204" pitchFamily="34" charset="0"/>
              <a:buChar char="•"/>
            </a:pPr>
            <a:r>
              <a:rPr lang="fr-FR" sz="1600" b="1" dirty="0">
                <a:solidFill>
                  <a:srgbClr val="006EA5"/>
                </a:solidFill>
              </a:rPr>
              <a:t>De la mise à disposition </a:t>
            </a:r>
            <a:r>
              <a:rPr lang="fr-FR" sz="1600" b="1" dirty="0" smtClean="0">
                <a:solidFill>
                  <a:srgbClr val="00D0E6"/>
                </a:solidFill>
              </a:rPr>
              <a:t>d’expertises </a:t>
            </a:r>
            <a:r>
              <a:rPr lang="fr-FR" sz="1600" b="1" dirty="0">
                <a:solidFill>
                  <a:srgbClr val="00D0E6"/>
                </a:solidFill>
              </a:rPr>
              <a:t>en proximité </a:t>
            </a:r>
            <a:r>
              <a:rPr lang="fr-FR" sz="1600" b="1" dirty="0">
                <a:solidFill>
                  <a:srgbClr val="006EA5"/>
                </a:solidFill>
              </a:rPr>
              <a:t>(consultations avancées, télémédecine</a:t>
            </a:r>
            <a:r>
              <a:rPr lang="fr-FR" sz="1600" b="1" dirty="0" smtClean="0">
                <a:solidFill>
                  <a:srgbClr val="006EA5"/>
                </a:solidFill>
              </a:rPr>
              <a:t>)</a:t>
            </a:r>
          </a:p>
          <a:p>
            <a:pPr marL="285750" indent="-285750">
              <a:buFont typeface="Arial" panose="020B0604020202020204" pitchFamily="34" charset="0"/>
              <a:buChar char="•"/>
            </a:pPr>
            <a:endParaRPr lang="fr-FR" sz="1000" b="1" dirty="0">
              <a:solidFill>
                <a:srgbClr val="006EA5"/>
              </a:solidFill>
            </a:endParaRPr>
          </a:p>
          <a:p>
            <a:pPr marL="285750" indent="-285750">
              <a:buFont typeface="Arial" panose="020B0604020202020204" pitchFamily="34" charset="0"/>
              <a:buChar char="•"/>
            </a:pPr>
            <a:r>
              <a:rPr lang="fr-FR" sz="1600" b="1" dirty="0">
                <a:solidFill>
                  <a:srgbClr val="006EA5"/>
                </a:solidFill>
              </a:rPr>
              <a:t>D’actions volontaristes sur la </a:t>
            </a:r>
            <a:r>
              <a:rPr lang="fr-FR" sz="1600" b="1" dirty="0">
                <a:solidFill>
                  <a:srgbClr val="00D0E6"/>
                </a:solidFill>
              </a:rPr>
              <a:t>formation et l’organisation des ressources humaines en santé</a:t>
            </a:r>
          </a:p>
          <a:p>
            <a:endParaRPr lang="fr-FR" sz="900" b="1" dirty="0" smtClean="0">
              <a:solidFill>
                <a:srgbClr val="00D0E6"/>
              </a:solidFill>
            </a:endParaRPr>
          </a:p>
          <a:p>
            <a:endParaRPr lang="fr-FR" sz="1600" b="1" dirty="0">
              <a:solidFill>
                <a:srgbClr val="006EA5"/>
              </a:solidFill>
            </a:endParaRPr>
          </a:p>
        </p:txBody>
      </p:sp>
    </p:spTree>
    <p:extLst>
      <p:ext uri="{BB962C8B-B14F-4D97-AF65-F5344CB8AC3E}">
        <p14:creationId xmlns:p14="http://schemas.microsoft.com/office/powerpoint/2010/main" val="273170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72816"/>
            <a:ext cx="8136904" cy="1138773"/>
          </a:xfrm>
          <a:prstGeom prst="rect">
            <a:avLst/>
          </a:prstGeom>
        </p:spPr>
        <p:txBody>
          <a:bodyPr wrap="square">
            <a:spAutoFit/>
          </a:bodyPr>
          <a:lstStyle/>
          <a:p>
            <a:r>
              <a:rPr lang="fr-FR" sz="2400" b="1" spc="-100" dirty="0">
                <a:solidFill>
                  <a:srgbClr val="006EA5"/>
                </a:solidFill>
                <a:latin typeface="Trebuchet MS" panose="020B0603020202020204" pitchFamily="34" charset="0"/>
                <a:ea typeface="Verdana" pitchFamily="34" charset="0"/>
                <a:cs typeface="Courier New" pitchFamily="49" charset="0"/>
              </a:rPr>
              <a:t>Demain, les hôpitaux de </a:t>
            </a:r>
            <a:r>
              <a:rPr lang="fr-FR" sz="2400" b="1" spc="-100" dirty="0" smtClean="0">
                <a:solidFill>
                  <a:srgbClr val="006EA5"/>
                </a:solidFill>
                <a:latin typeface="Trebuchet MS" panose="020B0603020202020204" pitchFamily="34" charset="0"/>
                <a:ea typeface="Verdana" pitchFamily="34" charset="0"/>
                <a:cs typeface="Courier New" pitchFamily="49" charset="0"/>
              </a:rPr>
              <a:t>proximité…</a:t>
            </a:r>
          </a:p>
          <a:p>
            <a:pPr algn="ctr"/>
            <a:endParaRPr lang="fr-FR" sz="2000" b="1" spc="-100" dirty="0">
              <a:solidFill>
                <a:srgbClr val="006EA5"/>
              </a:solidFill>
              <a:latin typeface="Trebuchet MS" panose="020B0603020202020204" pitchFamily="34" charset="0"/>
              <a:ea typeface="Verdana" pitchFamily="34" charset="0"/>
              <a:cs typeface="Courier New" pitchFamily="49" charset="0"/>
            </a:endParaRPr>
          </a:p>
          <a:p>
            <a:pPr algn="r"/>
            <a:r>
              <a:rPr lang="fr-FR" sz="2400" b="1" spc="-100" dirty="0" smtClean="0">
                <a:solidFill>
                  <a:srgbClr val="006EA5"/>
                </a:solidFill>
                <a:latin typeface="Trebuchet MS" panose="020B0603020202020204" pitchFamily="34" charset="0"/>
                <a:ea typeface="Verdana" pitchFamily="34" charset="0"/>
                <a:cs typeface="Courier New" pitchFamily="49" charset="0"/>
              </a:rPr>
              <a:t>…avec quelles attentes des usagers?</a:t>
            </a:r>
            <a:endParaRPr lang="fr-FR" sz="2400" b="1" spc="-100" dirty="0">
              <a:solidFill>
                <a:srgbClr val="006EA5"/>
              </a:solidFill>
              <a:latin typeface="Trebuchet MS" panose="020B0603020202020204" pitchFamily="34" charset="0"/>
              <a:ea typeface="Verdana" pitchFamily="34" charset="0"/>
              <a:cs typeface="Courier New" pitchFamily="49" charset="0"/>
            </a:endParaRPr>
          </a:p>
        </p:txBody>
      </p:sp>
      <p:sp>
        <p:nvSpPr>
          <p:cNvPr id="3" name="Rectangle 2"/>
          <p:cNvSpPr/>
          <p:nvPr/>
        </p:nvSpPr>
        <p:spPr>
          <a:xfrm>
            <a:off x="467544" y="3322948"/>
            <a:ext cx="8496944" cy="1661993"/>
          </a:xfrm>
          <a:prstGeom prst="rect">
            <a:avLst/>
          </a:prstGeom>
          <a:ln w="25400">
            <a:solidFill>
              <a:srgbClr val="00D0E6"/>
            </a:solidFill>
          </a:ln>
        </p:spPr>
        <p:txBody>
          <a:bodyPr wrap="square" anchor="ctr">
            <a:spAutoFit/>
          </a:bodyPr>
          <a:lstStyle/>
          <a:p>
            <a:pPr algn="ctr">
              <a:lnSpc>
                <a:spcPct val="150000"/>
              </a:lnSpc>
            </a:pPr>
            <a:r>
              <a:rPr lang="fr-FR" sz="2800" b="1" spc="-100" dirty="0">
                <a:solidFill>
                  <a:srgbClr val="006EA5"/>
                </a:solidFill>
                <a:latin typeface="Trebuchet MS" panose="020B0603020202020204" pitchFamily="34" charset="0"/>
                <a:ea typeface="Verdana" pitchFamily="34" charset="0"/>
                <a:cs typeface="Courier New" pitchFamily="49" charset="0"/>
              </a:rPr>
              <a:t>Le point de vue </a:t>
            </a:r>
            <a:r>
              <a:rPr lang="fr-FR" sz="2800" b="1" spc="-100" dirty="0" smtClean="0">
                <a:solidFill>
                  <a:srgbClr val="006EA5"/>
                </a:solidFill>
                <a:latin typeface="Trebuchet MS" panose="020B0603020202020204" pitchFamily="34" charset="0"/>
                <a:ea typeface="Verdana" pitchFamily="34" charset="0"/>
                <a:cs typeface="Courier New" pitchFamily="49" charset="0"/>
              </a:rPr>
              <a:t>des usagers</a:t>
            </a:r>
          </a:p>
          <a:p>
            <a:pPr algn="ctr"/>
            <a:r>
              <a:rPr lang="fr-FR" sz="2800" b="1" spc="-100" dirty="0">
                <a:solidFill>
                  <a:srgbClr val="006EA5"/>
                </a:solidFill>
                <a:latin typeface="Trebuchet MS" panose="020B0603020202020204" pitchFamily="34" charset="0"/>
                <a:ea typeface="Verdana" pitchFamily="34" charset="0"/>
                <a:cs typeface="Courier New" pitchFamily="49" charset="0"/>
              </a:rPr>
              <a:t>Yvon GRAIC - France </a:t>
            </a:r>
            <a:r>
              <a:rPr lang="fr-FR" sz="2800" b="1" spc="-100" dirty="0" err="1">
                <a:solidFill>
                  <a:srgbClr val="006EA5"/>
                </a:solidFill>
                <a:latin typeface="Trebuchet MS" panose="020B0603020202020204" pitchFamily="34" charset="0"/>
                <a:ea typeface="Verdana" pitchFamily="34" charset="0"/>
                <a:cs typeface="Courier New" pitchFamily="49" charset="0"/>
              </a:rPr>
              <a:t>Assos</a:t>
            </a:r>
            <a:r>
              <a:rPr lang="fr-FR" sz="2800" b="1" spc="-100" dirty="0">
                <a:solidFill>
                  <a:srgbClr val="006EA5"/>
                </a:solidFill>
                <a:latin typeface="Trebuchet MS" panose="020B0603020202020204" pitchFamily="34" charset="0"/>
                <a:ea typeface="Verdana" pitchFamily="34" charset="0"/>
                <a:cs typeface="Courier New" pitchFamily="49" charset="0"/>
              </a:rPr>
              <a:t> Santé  </a:t>
            </a:r>
            <a:r>
              <a:rPr lang="fr-FR" sz="6000" b="1" spc="-100" dirty="0">
                <a:solidFill>
                  <a:srgbClr val="006EA5"/>
                </a:solidFill>
                <a:latin typeface="Trebuchet MS" panose="020B0603020202020204" pitchFamily="34" charset="0"/>
                <a:ea typeface="Verdana" pitchFamily="34" charset="0"/>
                <a:cs typeface="Courier New" pitchFamily="49" charset="0"/>
              </a:rPr>
              <a:t> </a:t>
            </a:r>
          </a:p>
        </p:txBody>
      </p:sp>
      <p:pic>
        <p:nvPicPr>
          <p:cNvPr id="4" name="Image 3"/>
          <p:cNvPicPr>
            <a:picLocks noChangeAspect="1"/>
          </p:cNvPicPr>
          <p:nvPr/>
        </p:nvPicPr>
        <p:blipFill>
          <a:blip r:embed="rId2"/>
          <a:stretch>
            <a:fillRect/>
          </a:stretch>
        </p:blipFill>
        <p:spPr>
          <a:xfrm>
            <a:off x="3923928" y="5445224"/>
            <a:ext cx="1513006" cy="1029906"/>
          </a:xfrm>
          <a:prstGeom prst="rect">
            <a:avLst/>
          </a:prstGeom>
        </p:spPr>
      </p:pic>
    </p:spTree>
    <p:extLst>
      <p:ext uri="{BB962C8B-B14F-4D97-AF65-F5344CB8AC3E}">
        <p14:creationId xmlns:p14="http://schemas.microsoft.com/office/powerpoint/2010/main" val="61960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1268760"/>
            <a:ext cx="8255207" cy="4385816"/>
          </a:xfrm>
          <a:prstGeom prst="rect">
            <a:avLst/>
          </a:prstGeom>
          <a:noFill/>
        </p:spPr>
        <p:txBody>
          <a:bodyPr wrap="square" rtlCol="0">
            <a:spAutoFit/>
          </a:bodyPr>
          <a:lstStyle/>
          <a:p>
            <a:r>
              <a:rPr lang="fr-FR" sz="3200" b="1" spc="-100" dirty="0" smtClean="0">
                <a:solidFill>
                  <a:srgbClr val="92D050"/>
                </a:solidFill>
                <a:latin typeface="Trebuchet MS" panose="020B0603020202020204" pitchFamily="34" charset="0"/>
                <a:ea typeface="Verdana" pitchFamily="34" charset="0"/>
                <a:cs typeface="Courier New" pitchFamily="49" charset="0"/>
              </a:rPr>
              <a:t>LES ATTENTES </a:t>
            </a:r>
            <a:endParaRPr lang="fr-FR" sz="3200" b="1" spc="-100" dirty="0">
              <a:solidFill>
                <a:srgbClr val="92D050"/>
              </a:solidFill>
              <a:latin typeface="Trebuchet MS" panose="020B0603020202020204" pitchFamily="34" charset="0"/>
              <a:ea typeface="Verdana" pitchFamily="34" charset="0"/>
              <a:cs typeface="Courier New" pitchFamily="49" charset="0"/>
            </a:endParaRPr>
          </a:p>
          <a:p>
            <a:pPr algn="just"/>
            <a:endParaRPr lang="fr-FR" sz="7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Récréer de la proximité dans les prises en charge</a:t>
            </a:r>
          </a:p>
          <a:p>
            <a:pPr marL="457200" indent="-457200" algn="just">
              <a:buFont typeface="Arial" panose="020B0604020202020204" pitchFamily="34" charset="0"/>
              <a:buChar char="•"/>
            </a:pPr>
            <a:endParaRPr lang="fr-FR" sz="24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Disposer de plateaux techniques minimaux (bio, radio) pour éviter les déplacements de personnes âgées +++ </a:t>
            </a:r>
          </a:p>
          <a:p>
            <a:pPr algn="just"/>
            <a:endParaRPr lang="fr-FR" sz="24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Etre une interface avec la ville (lien avec les CPTS +++)  pour des parcours mieux organisés </a:t>
            </a:r>
          </a:p>
          <a:p>
            <a:pPr algn="just"/>
            <a:endParaRPr lang="fr-FR" sz="2400" b="1" spc="-100" dirty="0">
              <a:solidFill>
                <a:srgbClr val="006EA5"/>
              </a:solidFill>
              <a:latin typeface="Trebuchet MS" panose="020B0603020202020204" pitchFamily="34" charset="0"/>
              <a:ea typeface="Verdana" pitchFamily="34" charset="0"/>
              <a:cs typeface="Courier New" pitchFamily="49" charset="0"/>
            </a:endParaRPr>
          </a:p>
          <a:p>
            <a:pPr algn="just"/>
            <a:r>
              <a:rPr lang="fr-FR" sz="2400" b="1" spc="-100" dirty="0" smtClean="0">
                <a:solidFill>
                  <a:srgbClr val="006EA5"/>
                </a:solidFill>
                <a:latin typeface="Trebuchet MS" panose="020B0603020202020204" pitchFamily="34" charset="0"/>
                <a:ea typeface="Verdana" pitchFamily="34" charset="0"/>
                <a:cs typeface="Courier New" pitchFamily="49" charset="0"/>
                <a:sym typeface="Wingdings" panose="05000000000000000000" pitchFamily="2" charset="2"/>
              </a:rPr>
              <a:t> Et</a:t>
            </a:r>
            <a:r>
              <a:rPr lang="fr-FR" sz="2400" b="1" spc="-100" dirty="0" smtClean="0">
                <a:solidFill>
                  <a:srgbClr val="006EA5"/>
                </a:solidFill>
                <a:latin typeface="Trebuchet MS" panose="020B0603020202020204" pitchFamily="34" charset="0"/>
                <a:ea typeface="Verdana" pitchFamily="34" charset="0"/>
                <a:cs typeface="Courier New" pitchFamily="49" charset="0"/>
              </a:rPr>
              <a:t> pourquoi pas agir en subsidiarité de la ville quand celle-ci ne répond plus à la demande ? </a:t>
            </a:r>
          </a:p>
        </p:txBody>
      </p:sp>
    </p:spTree>
    <p:extLst>
      <p:ext uri="{BB962C8B-B14F-4D97-AF65-F5344CB8AC3E}">
        <p14:creationId xmlns:p14="http://schemas.microsoft.com/office/powerpoint/2010/main" val="589048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242000"/>
            <a:ext cx="8784976" cy="4832092"/>
          </a:xfrm>
          <a:prstGeom prst="rect">
            <a:avLst/>
          </a:prstGeom>
          <a:noFill/>
        </p:spPr>
        <p:txBody>
          <a:bodyPr wrap="square" rtlCol="0">
            <a:spAutoFit/>
          </a:bodyPr>
          <a:lstStyle/>
          <a:p>
            <a:r>
              <a:rPr lang="fr-FR" sz="3200" b="1" spc="-100" dirty="0" smtClean="0">
                <a:solidFill>
                  <a:srgbClr val="92D050"/>
                </a:solidFill>
                <a:latin typeface="Trebuchet MS" panose="020B0603020202020204" pitchFamily="34" charset="0"/>
                <a:ea typeface="Verdana" pitchFamily="34" charset="0"/>
                <a:cs typeface="Courier New" pitchFamily="49" charset="0"/>
              </a:rPr>
              <a:t>LES POINTS DE VIGILANCE</a:t>
            </a:r>
            <a:endParaRPr lang="fr-FR" sz="3200" b="1" spc="-100" dirty="0">
              <a:solidFill>
                <a:srgbClr val="92D050"/>
              </a:solidFill>
              <a:latin typeface="Trebuchet MS" panose="020B0603020202020204" pitchFamily="34" charset="0"/>
              <a:ea typeface="Verdana" pitchFamily="34" charset="0"/>
              <a:cs typeface="Courier New" pitchFamily="49" charset="0"/>
            </a:endParaRPr>
          </a:p>
          <a:p>
            <a:endParaRPr lang="fr-FR" sz="8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a:solidFill>
                  <a:srgbClr val="006EA5"/>
                </a:solidFill>
                <a:latin typeface="Trebuchet MS" panose="020B0603020202020204" pitchFamily="34" charset="0"/>
                <a:ea typeface="Verdana" pitchFamily="34" charset="0"/>
                <a:cs typeface="Courier New" pitchFamily="49" charset="0"/>
              </a:rPr>
              <a:t>Les instances stratégiques des hôpitaux de proximité doivent rester en proximité : CME, directoire notamment…pas tout au niveau du GHT</a:t>
            </a:r>
            <a:r>
              <a:rPr lang="fr-FR" sz="2400" b="1" spc="-100" dirty="0" smtClean="0">
                <a:solidFill>
                  <a:srgbClr val="006EA5"/>
                </a:solidFill>
                <a:latin typeface="Trebuchet MS" panose="020B0603020202020204" pitchFamily="34" charset="0"/>
                <a:ea typeface="Verdana" pitchFamily="34" charset="0"/>
                <a:cs typeface="Courier New" pitchFamily="49" charset="0"/>
              </a:rPr>
              <a:t>!</a:t>
            </a:r>
          </a:p>
          <a:p>
            <a:pPr marL="457200" indent="-457200" algn="just">
              <a:buFont typeface="Arial" panose="020B0604020202020204" pitchFamily="34" charset="0"/>
              <a:buChar char="•"/>
            </a:pPr>
            <a:endParaRPr lang="fr-FR" sz="12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Les usagers doivent </a:t>
            </a:r>
            <a:r>
              <a:rPr lang="fr-FR" sz="2400" b="1" u="sng" spc="-100" dirty="0" smtClean="0">
                <a:solidFill>
                  <a:srgbClr val="006EA5"/>
                </a:solidFill>
                <a:latin typeface="Trebuchet MS" panose="020B0603020202020204" pitchFamily="34" charset="0"/>
                <a:ea typeface="Verdana" pitchFamily="34" charset="0"/>
                <a:cs typeface="Courier New" pitchFamily="49" charset="0"/>
              </a:rPr>
              <a:t>y garder toute leur place  </a:t>
            </a:r>
            <a:r>
              <a:rPr lang="fr-FR" sz="2400" b="1" spc="-100" dirty="0" smtClean="0">
                <a:solidFill>
                  <a:srgbClr val="006EA5"/>
                </a:solidFill>
                <a:latin typeface="Trebuchet MS" panose="020B0603020202020204" pitchFamily="34" charset="0"/>
                <a:ea typeface="Verdana" pitchFamily="34" charset="0"/>
                <a:cs typeface="Courier New" pitchFamily="49" charset="0"/>
              </a:rPr>
              <a:t>!</a:t>
            </a:r>
          </a:p>
          <a:p>
            <a:pPr marL="457200" indent="-457200" algn="just">
              <a:buFont typeface="Arial" panose="020B0604020202020204" pitchFamily="34" charset="0"/>
              <a:buChar char="•"/>
            </a:pPr>
            <a:endParaRPr lang="fr-FR" sz="2000" b="1" spc="-100" dirty="0" smtClean="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Quels professionnels pour les plateaux techniques ? </a:t>
            </a:r>
          </a:p>
          <a:p>
            <a:pPr marL="457200" indent="-457200" algn="just">
              <a:buFont typeface="Arial" panose="020B0604020202020204" pitchFamily="34" charset="0"/>
              <a:buChar char="•"/>
            </a:pPr>
            <a:endParaRPr lang="fr-FR" sz="2400" b="1" spc="-100" dirty="0" smtClean="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Quel mode de sélection </a:t>
            </a:r>
            <a:r>
              <a:rPr lang="fr-FR" sz="2400" b="1" spc="-100" dirty="0">
                <a:solidFill>
                  <a:srgbClr val="006EA5"/>
                </a:solidFill>
                <a:latin typeface="Trebuchet MS" panose="020B0603020202020204" pitchFamily="34" charset="0"/>
                <a:ea typeface="Verdana" pitchFamily="34" charset="0"/>
                <a:cs typeface="Courier New" pitchFamily="49" charset="0"/>
              </a:rPr>
              <a:t>?</a:t>
            </a:r>
            <a:r>
              <a:rPr lang="fr-FR" sz="2400" b="1" spc="-100" dirty="0" smtClean="0">
                <a:solidFill>
                  <a:srgbClr val="006EA5"/>
                </a:solidFill>
                <a:latin typeface="Trebuchet MS" panose="020B0603020202020204" pitchFamily="34" charset="0"/>
                <a:ea typeface="Verdana" pitchFamily="34" charset="0"/>
                <a:cs typeface="Courier New" pitchFamily="49" charset="0"/>
              </a:rPr>
              <a:t> Devra-t-on supprimer des lits de maternité pour avoir le label? </a:t>
            </a:r>
          </a:p>
          <a:p>
            <a:pPr marL="457200" indent="-457200" algn="just">
              <a:buFont typeface="Arial" panose="020B0604020202020204" pitchFamily="34" charset="0"/>
              <a:buChar char="•"/>
            </a:pPr>
            <a:endParaRPr lang="fr-FR" sz="14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smtClean="0">
                <a:solidFill>
                  <a:srgbClr val="006EA5"/>
                </a:solidFill>
                <a:latin typeface="Trebuchet MS" panose="020B0603020202020204" pitchFamily="34" charset="0"/>
                <a:ea typeface="Verdana" pitchFamily="34" charset="0"/>
                <a:cs typeface="Courier New" pitchFamily="49" charset="0"/>
              </a:rPr>
              <a:t>Financement :T2A certainement pas adaptée</a:t>
            </a:r>
          </a:p>
        </p:txBody>
      </p:sp>
    </p:spTree>
    <p:extLst>
      <p:ext uri="{BB962C8B-B14F-4D97-AF65-F5344CB8AC3E}">
        <p14:creationId xmlns:p14="http://schemas.microsoft.com/office/powerpoint/2010/main" val="281664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268760"/>
            <a:ext cx="8255207" cy="4339650"/>
          </a:xfrm>
          <a:prstGeom prst="rect">
            <a:avLst/>
          </a:prstGeom>
          <a:noFill/>
        </p:spPr>
        <p:txBody>
          <a:bodyPr wrap="square" rtlCol="0">
            <a:spAutoFit/>
          </a:bodyPr>
          <a:lstStyle/>
          <a:p>
            <a:r>
              <a:rPr lang="fr-FR" sz="3200" b="1" spc="-100" dirty="0" smtClean="0">
                <a:solidFill>
                  <a:srgbClr val="92D050"/>
                </a:solidFill>
                <a:latin typeface="Trebuchet MS" panose="020B0603020202020204" pitchFamily="34" charset="0"/>
                <a:ea typeface="Verdana" pitchFamily="34" charset="0"/>
                <a:cs typeface="Courier New" pitchFamily="49" charset="0"/>
              </a:rPr>
              <a:t>CONCLUSION</a:t>
            </a:r>
            <a:endParaRPr lang="fr-FR" sz="3200" b="1" spc="-100" dirty="0">
              <a:solidFill>
                <a:srgbClr val="92D050"/>
              </a:solidFill>
              <a:latin typeface="Trebuchet MS" panose="020B0603020202020204" pitchFamily="34" charset="0"/>
              <a:ea typeface="Verdana" pitchFamily="34" charset="0"/>
              <a:cs typeface="Courier New" pitchFamily="49" charset="0"/>
            </a:endParaRPr>
          </a:p>
          <a:p>
            <a:pPr marL="457200" indent="-457200">
              <a:buFont typeface="Arial" panose="020B0604020202020204" pitchFamily="34" charset="0"/>
              <a:buChar char="•"/>
            </a:pPr>
            <a:endParaRPr lang="fr-FR" sz="2800"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a:solidFill>
                  <a:srgbClr val="006EA5"/>
                </a:solidFill>
                <a:latin typeface="Trebuchet MS" panose="020B0603020202020204" pitchFamily="34" charset="0"/>
                <a:ea typeface="Verdana" pitchFamily="34" charset="0"/>
                <a:cs typeface="Courier New" pitchFamily="49" charset="0"/>
              </a:rPr>
              <a:t>Un dispositif qui peut redonner un dynamisme aux hôpitaux de taille moyenne si il est bien pensé </a:t>
            </a:r>
          </a:p>
          <a:p>
            <a:pPr marL="457200" indent="-457200" algn="just">
              <a:buFont typeface="Arial" panose="020B0604020202020204" pitchFamily="34" charset="0"/>
              <a:buChar char="•"/>
            </a:pPr>
            <a:endParaRPr lang="fr-FR" sz="24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a:solidFill>
                  <a:srgbClr val="006EA5"/>
                </a:solidFill>
                <a:latin typeface="Trebuchet MS" panose="020B0603020202020204" pitchFamily="34" charset="0"/>
                <a:ea typeface="Verdana" pitchFamily="34" charset="0"/>
                <a:cs typeface="Courier New" pitchFamily="49" charset="0"/>
              </a:rPr>
              <a:t>Est-ce l’occasion d’inventer une nouvelle gouvernance administrative (un CA avec ville et médico-social ?) et médicale (CME avec ville) ? </a:t>
            </a:r>
          </a:p>
          <a:p>
            <a:pPr marL="457200" indent="-457200" algn="just">
              <a:buFont typeface="Arial" panose="020B0604020202020204" pitchFamily="34" charset="0"/>
              <a:buChar char="•"/>
            </a:pPr>
            <a:endParaRPr lang="fr-FR" sz="2400" b="1" spc="-100" dirty="0">
              <a:solidFill>
                <a:srgbClr val="006EA5"/>
              </a:solidFill>
              <a:latin typeface="Trebuchet MS" panose="020B0603020202020204" pitchFamily="34" charset="0"/>
              <a:ea typeface="Verdana" pitchFamily="34" charset="0"/>
              <a:cs typeface="Courier New" pitchFamily="49" charset="0"/>
            </a:endParaRPr>
          </a:p>
          <a:p>
            <a:pPr marL="457200" indent="-457200" algn="just">
              <a:buFont typeface="Arial" panose="020B0604020202020204" pitchFamily="34" charset="0"/>
              <a:buChar char="•"/>
            </a:pPr>
            <a:r>
              <a:rPr lang="fr-FR" sz="2400" b="1" spc="-100" dirty="0">
                <a:solidFill>
                  <a:srgbClr val="006EA5"/>
                </a:solidFill>
                <a:latin typeface="Trebuchet MS" panose="020B0603020202020204" pitchFamily="34" charset="0"/>
                <a:ea typeface="Verdana" pitchFamily="34" charset="0"/>
                <a:cs typeface="Courier New" pitchFamily="49" charset="0"/>
              </a:rPr>
              <a:t>Mot d’ordre : Ces hôpitaux ne doivent être un outil de relégation des CH mais de valorisation +++</a:t>
            </a:r>
          </a:p>
        </p:txBody>
      </p:sp>
    </p:spTree>
    <p:extLst>
      <p:ext uri="{BB962C8B-B14F-4D97-AF65-F5344CB8AC3E}">
        <p14:creationId xmlns:p14="http://schemas.microsoft.com/office/powerpoint/2010/main" val="56724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533454"/>
            <a:ext cx="8496944" cy="2031325"/>
          </a:xfrm>
          <a:prstGeom prst="rect">
            <a:avLst/>
          </a:prstGeom>
          <a:ln w="25400">
            <a:solidFill>
              <a:srgbClr val="00D0E6"/>
            </a:solidFill>
          </a:ln>
        </p:spPr>
        <p:txBody>
          <a:bodyPr wrap="square" anchor="ctr">
            <a:spAutoFit/>
          </a:bodyPr>
          <a:lstStyle/>
          <a:p>
            <a:pPr algn="ctr">
              <a:lnSpc>
                <a:spcPct val="150000"/>
              </a:lnSpc>
            </a:pPr>
            <a:r>
              <a:rPr lang="fr-FR" sz="2800" b="1" spc="-100" dirty="0">
                <a:solidFill>
                  <a:srgbClr val="006EA5"/>
                </a:solidFill>
                <a:latin typeface="Trebuchet MS" panose="020B0603020202020204" pitchFamily="34" charset="0"/>
                <a:ea typeface="Verdana" pitchFamily="34" charset="0"/>
                <a:cs typeface="Courier New" pitchFamily="49" charset="0"/>
              </a:rPr>
              <a:t>Retour d’expérience de Jérôme GOEMINE</a:t>
            </a:r>
          </a:p>
          <a:p>
            <a:pPr algn="ctr">
              <a:lnSpc>
                <a:spcPct val="150000"/>
              </a:lnSpc>
            </a:pPr>
            <a:r>
              <a:rPr lang="fr-FR" sz="2800" b="1" spc="-100" dirty="0">
                <a:solidFill>
                  <a:srgbClr val="006EA5"/>
                </a:solidFill>
                <a:latin typeface="Trebuchet MS" panose="020B0603020202020204" pitchFamily="34" charset="0"/>
                <a:ea typeface="Verdana" pitchFamily="34" charset="0"/>
                <a:cs typeface="Courier New" pitchFamily="49" charset="0"/>
              </a:rPr>
              <a:t>Directeur général du GHT Grand EST, pour le CH de Vitry-le François</a:t>
            </a:r>
          </a:p>
        </p:txBody>
      </p:sp>
      <p:sp>
        <p:nvSpPr>
          <p:cNvPr id="3" name="Rectangle 2"/>
          <p:cNvSpPr/>
          <p:nvPr/>
        </p:nvSpPr>
        <p:spPr>
          <a:xfrm>
            <a:off x="395536" y="1844824"/>
            <a:ext cx="8496944" cy="1200329"/>
          </a:xfrm>
          <a:prstGeom prst="rect">
            <a:avLst/>
          </a:prstGeom>
        </p:spPr>
        <p:txBody>
          <a:bodyPr wrap="square">
            <a:spAutoFit/>
          </a:bodyPr>
          <a:lstStyle/>
          <a:p>
            <a:r>
              <a:rPr lang="fr-FR" sz="2400" b="1" spc="-100" dirty="0">
                <a:solidFill>
                  <a:srgbClr val="006EA5"/>
                </a:solidFill>
                <a:latin typeface="Trebuchet MS" panose="020B0603020202020204" pitchFamily="34" charset="0"/>
                <a:ea typeface="Verdana" pitchFamily="34" charset="0"/>
                <a:cs typeface="Courier New" pitchFamily="49" charset="0"/>
              </a:rPr>
              <a:t>Demain, les hôpitaux de proximité…</a:t>
            </a:r>
          </a:p>
          <a:p>
            <a:endParaRPr lang="fr-FR" sz="2400" b="1" spc="-100" dirty="0">
              <a:solidFill>
                <a:srgbClr val="006EA5"/>
              </a:solidFill>
              <a:latin typeface="Trebuchet MS" panose="020B0603020202020204" pitchFamily="34" charset="0"/>
              <a:ea typeface="Verdana" pitchFamily="34" charset="0"/>
              <a:cs typeface="Courier New" pitchFamily="49" charset="0"/>
            </a:endParaRPr>
          </a:p>
          <a:p>
            <a:pPr algn="r"/>
            <a:r>
              <a:rPr lang="fr-FR" sz="2400" b="1" spc="-100" dirty="0" smtClean="0">
                <a:solidFill>
                  <a:srgbClr val="006EA5"/>
                </a:solidFill>
                <a:latin typeface="Trebuchet MS" panose="020B0603020202020204" pitchFamily="34" charset="0"/>
                <a:ea typeface="Verdana" pitchFamily="34" charset="0"/>
                <a:cs typeface="Courier New" pitchFamily="49" charset="0"/>
              </a:rPr>
              <a:t>…quelles opportunités pour les établissements de santé?</a:t>
            </a:r>
            <a:endParaRPr lang="fr-FR" sz="2400" b="1" spc="-100" dirty="0">
              <a:solidFill>
                <a:srgbClr val="006EA5"/>
              </a:solidFill>
              <a:latin typeface="Trebuchet MS" panose="020B0603020202020204" pitchFamily="34" charset="0"/>
              <a:ea typeface="Verdana" pitchFamily="34" charset="0"/>
              <a:cs typeface="Courier New" pitchFamily="49" charset="0"/>
            </a:endParaRPr>
          </a:p>
        </p:txBody>
      </p:sp>
    </p:spTree>
    <p:extLst>
      <p:ext uri="{BB962C8B-B14F-4D97-AF65-F5344CB8AC3E}">
        <p14:creationId xmlns:p14="http://schemas.microsoft.com/office/powerpoint/2010/main" val="22050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6879122" cy="5349240"/>
          </a:xfrm>
          <a:prstGeom prst="rect">
            <a:avLst/>
          </a:prstGeom>
        </p:spPr>
      </p:pic>
    </p:spTree>
    <p:extLst>
      <p:ext uri="{BB962C8B-B14F-4D97-AF65-F5344CB8AC3E}">
        <p14:creationId xmlns:p14="http://schemas.microsoft.com/office/powerpoint/2010/main" val="3000500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6879122" cy="5349240"/>
          </a:xfrm>
          <a:prstGeom prst="rect">
            <a:avLst/>
          </a:prstGeom>
        </p:spPr>
      </p:pic>
    </p:spTree>
    <p:extLst>
      <p:ext uri="{BB962C8B-B14F-4D97-AF65-F5344CB8AC3E}">
        <p14:creationId xmlns:p14="http://schemas.microsoft.com/office/powerpoint/2010/main" val="88429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StartDate xmlns="http://schemas.microsoft.com/sharepoint/v3" xsi:nil="true"/>
    <PublishingExpirationDate xmlns="http://schemas.microsoft.com/sharepoint/v3" xsi:nil="true"/>
    <_dlc_DocId xmlns="7b4e5cf4-0fc5-48ee-950b-8270790171f4">CXYRD2YVEM74-469-42</_dlc_DocId>
    <TaxCatchAll xmlns="7b4e5cf4-0fc5-48ee-950b-8270790171f4">
      <Value>1</Value>
    </TaxCatchAll>
    <_dlc_DocIdUrl xmlns="7b4e5cf4-0fc5-48ee-950b-8270790171f4">
      <Url>https://paco.intranet.social.gouv.fr/sante/dgos/boite_outils/_layouts/15/DocIdRedir.aspx?ID=CXYRD2YVEM74-469-42</Url>
      <Description>CXYRD2YVEM74-469-42</Description>
    </_dlc_DocIdUrl>
  </documentManagement>
</p:properties>
</file>

<file path=customXml/itemProps1.xml><?xml version="1.0" encoding="utf-8"?>
<ds:datastoreItem xmlns:ds="http://schemas.openxmlformats.org/officeDocument/2006/customXml" ds:itemID="{FC9C6829-8724-49AC-A099-1AD029A60C06}">
  <ds:schemaRefs>
    <ds:schemaRef ds:uri="http://schemas.microsoft.com/sharepoint/v3/contenttype/forms"/>
  </ds:schemaRefs>
</ds:datastoreItem>
</file>

<file path=customXml/itemProps2.xml><?xml version="1.0" encoding="utf-8"?>
<ds:datastoreItem xmlns:ds="http://schemas.openxmlformats.org/officeDocument/2006/customXml" ds:itemID="{31AA7CC1-4AFD-4C53-9C03-C1EC50518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5DA21B-544C-431A-B2CB-7432E27E979A}">
  <ds:schemaRefs>
    <ds:schemaRef ds:uri="http://schemas.microsoft.com/sharepoint/events"/>
  </ds:schemaRefs>
</ds:datastoreItem>
</file>

<file path=customXml/itemProps4.xml><?xml version="1.0" encoding="utf-8"?>
<ds:datastoreItem xmlns:ds="http://schemas.openxmlformats.org/officeDocument/2006/customXml" ds:itemID="{B2F3CC53-DFE7-4C34-9F4E-5817BEF59E23}">
  <ds:schemaRefs>
    <ds:schemaRef ds:uri="7b4e5cf4-0fc5-48ee-950b-8270790171f4"/>
    <ds:schemaRef ds:uri="http://purl.org/dc/dcmitype/"/>
    <ds:schemaRef ds:uri="http://purl.org/dc/elements/1.1/"/>
    <ds:schemaRef ds:uri="http://schemas.microsoft.com/office/infopath/2007/PartnerControls"/>
    <ds:schemaRef ds:uri="7f020e4e-05e3-4854-bed3-e96f0ff1d633"/>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9410</TotalTime>
  <Words>1227</Words>
  <Application>Microsoft Office PowerPoint</Application>
  <PresentationFormat>Affichage à l'écran (4:3)</PresentationFormat>
  <Paragraphs>152</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DGOS</dc:title>
  <dc:creator>*</dc:creator>
  <cp:lastModifiedBy>alexandra.bechard</cp:lastModifiedBy>
  <cp:revision>378</cp:revision>
  <cp:lastPrinted>2019-01-18T09:43:51Z</cp:lastPrinted>
  <dcterms:created xsi:type="dcterms:W3CDTF">2016-05-03T09:56:37Z</dcterms:created>
  <dcterms:modified xsi:type="dcterms:W3CDTF">2019-05-20T16:57:32Z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
    <vt:lpwstr>1;#Public|43a73bf0-6fa9-439e-9f01-0c858cc75030</vt:lpwstr>
  </property>
  <property fmtid="{D5CDD505-2E9C-101B-9397-08002B2CF9AE}" pid="3" name="ContentTypeId">
    <vt:lpwstr>0x010100B3106E6B442BF643B751AF735B9623DF</vt:lpwstr>
  </property>
  <property fmtid="{D5CDD505-2E9C-101B-9397-08002B2CF9AE}" pid="4" name="_dlc_DocIdItemGuid">
    <vt:lpwstr>9a41850a-818b-4d2d-9ea7-21905fe914d8</vt:lpwstr>
  </property>
</Properties>
</file>