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1" r:id="rId2"/>
    <p:sldId id="531" r:id="rId3"/>
    <p:sldId id="532" r:id="rId4"/>
    <p:sldId id="533" r:id="rId5"/>
    <p:sldId id="534" r:id="rId6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7A"/>
    <a:srgbClr val="01A87A"/>
    <a:srgbClr val="E3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72" autoAdjust="0"/>
    <p:restoredTop sz="95450" autoAdjust="0"/>
  </p:normalViewPr>
  <p:slideViewPr>
    <p:cSldViewPr snapToGrid="0" snapToObjects="1">
      <p:cViewPr varScale="1">
        <p:scale>
          <a:sx n="74" d="100"/>
          <a:sy n="74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filer1\DGOScommun$\SDPF\SDPF3\GHT\04%20-%20SUIVI%20DES%20GHT\INSTANCES\COMITE%20DE%20SUIVI\2017.01.19%20-%20Comit&#233;%20de%20suivi%20n&#176;10\graphiques%20pour%20comsu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filer1\DGOScommun$\SDPF\SDPF3\GHT\04%20-%20SUIVI%20DES%20GHT\INSTANCES\COMITE%20DE%20SUIVI\2017.01.19%20-%20Comit&#233;%20de%20suivi%20n&#176;10\graphiques%20pour%20comsui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vfiler1\DGOScommun$\SDPF\SDPF3\GHT\04%20-%20SUIVI%20DES%20GHT\INSTANCES\COMITE%20DE%20SUIVI\2017.01.19%20-%20Comit&#233;%20de%20suivi%20n&#176;10\graphiques%20pour%20comsui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vfiler1\DGOScommun$\SDPF\SDPF3\GHT\04%20-%20SUIVI%20DES%20GHT\INSTANCES\COMITE%20DE%20SUIVI\2017.01.19%20-%20Comit&#233;%20de%20suivi%20n&#176;10\graphiques%20pour%20comsu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tilisateurs\patjourdain\Desktop\graphiques%20pour%20comsu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Feuil2!$B$2</c:f>
              <c:strCache>
                <c:ptCount val="1"/>
                <c:pt idx="0">
                  <c:v>UNIHA débuté</c:v>
                </c:pt>
              </c:strCache>
            </c:strRef>
          </c:tx>
          <c:spPr>
            <a:solidFill>
              <a:srgbClr val="01A87A"/>
            </a:solidFill>
          </c:spPr>
          <c:invertIfNegative val="0"/>
          <c:cat>
            <c:strRef>
              <c:f>Feuil2!$A$3:$A$16</c:f>
              <c:strCache>
                <c:ptCount val="14"/>
                <c:pt idx="0">
                  <c:v>corse</c:v>
                </c:pt>
                <c:pt idx="1">
                  <c:v>occitanie</c:v>
                </c:pt>
                <c:pt idx="2">
                  <c:v>CVL</c:v>
                </c:pt>
                <c:pt idx="3">
                  <c:v>Normandie</c:v>
                </c:pt>
                <c:pt idx="4">
                  <c:v>IDF</c:v>
                </c:pt>
                <c:pt idx="5">
                  <c:v>HdF</c:v>
                </c:pt>
                <c:pt idx="6">
                  <c:v>Bretagne</c:v>
                </c:pt>
                <c:pt idx="7">
                  <c:v>PDL</c:v>
                </c:pt>
                <c:pt idx="8">
                  <c:v>PACA</c:v>
                </c:pt>
                <c:pt idx="9">
                  <c:v>BFc</c:v>
                </c:pt>
                <c:pt idx="10">
                  <c:v>ARA</c:v>
                </c:pt>
                <c:pt idx="11">
                  <c:v>NA</c:v>
                </c:pt>
                <c:pt idx="12">
                  <c:v>GE</c:v>
                </c:pt>
                <c:pt idx="13">
                  <c:v>OM</c:v>
                </c:pt>
              </c:strCache>
            </c:strRef>
          </c:cat>
          <c:val>
            <c:numRef>
              <c:f>Feuil2!$G$3:$G$16</c:f>
              <c:numCache>
                <c:formatCode>General</c:formatCode>
                <c:ptCount val="14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Feuil2!$C$2</c:f>
              <c:strCache>
                <c:ptCount val="1"/>
                <c:pt idx="0">
                  <c:v>UNIHA autres statuts</c:v>
                </c:pt>
              </c:strCache>
            </c:strRef>
          </c:tx>
          <c:spPr>
            <a:solidFill>
              <a:srgbClr val="E35487"/>
            </a:solidFill>
          </c:spPr>
          <c:invertIfNegative val="0"/>
          <c:cat>
            <c:strRef>
              <c:f>Feuil2!$A$3:$A$16</c:f>
              <c:strCache>
                <c:ptCount val="14"/>
                <c:pt idx="0">
                  <c:v>corse</c:v>
                </c:pt>
                <c:pt idx="1">
                  <c:v>occitanie</c:v>
                </c:pt>
                <c:pt idx="2">
                  <c:v>CVL</c:v>
                </c:pt>
                <c:pt idx="3">
                  <c:v>Normandie</c:v>
                </c:pt>
                <c:pt idx="4">
                  <c:v>IDF</c:v>
                </c:pt>
                <c:pt idx="5">
                  <c:v>HdF</c:v>
                </c:pt>
                <c:pt idx="6">
                  <c:v>Bretagne</c:v>
                </c:pt>
                <c:pt idx="7">
                  <c:v>PDL</c:v>
                </c:pt>
                <c:pt idx="8">
                  <c:v>PACA</c:v>
                </c:pt>
                <c:pt idx="9">
                  <c:v>BFc</c:v>
                </c:pt>
                <c:pt idx="10">
                  <c:v>ARA</c:v>
                </c:pt>
                <c:pt idx="11">
                  <c:v>NA</c:v>
                </c:pt>
                <c:pt idx="12">
                  <c:v>GE</c:v>
                </c:pt>
                <c:pt idx="13">
                  <c:v>OM</c:v>
                </c:pt>
              </c:strCache>
            </c:strRef>
          </c:cat>
          <c:val>
            <c:numRef>
              <c:f>Feuil2!$H$3:$H$16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4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4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490240"/>
        <c:axId val="78496128"/>
      </c:barChart>
      <c:catAx>
        <c:axId val="78490240"/>
        <c:scaling>
          <c:orientation val="minMax"/>
        </c:scaling>
        <c:delete val="0"/>
        <c:axPos val="b"/>
        <c:majorTickMark val="out"/>
        <c:minorTickMark val="none"/>
        <c:tickLblPos val="nextTo"/>
        <c:crossAx val="78496128"/>
        <c:crosses val="autoZero"/>
        <c:auto val="1"/>
        <c:lblAlgn val="ctr"/>
        <c:lblOffset val="100"/>
        <c:noMultiLvlLbl val="0"/>
      </c:catAx>
      <c:valAx>
        <c:axId val="7849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490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94622125319419"/>
          <c:y val="0.2801467275241023"/>
          <c:w val="0.34651055404772535"/>
          <c:h val="0.66764379575108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'Total conso AC et FIR'!#REF!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'Total conso AC et FIR'!#REF!</c:f>
            </c:multiLvlStrRef>
          </c:cat>
          <c:val>
            <c:numRef>
              <c:f>'Total conso AC et FIR'!#REF!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'Total conso AC et FIR'!$C$1</c:f>
              <c:strCache>
                <c:ptCount val="1"/>
              </c:strCache>
            </c:strRef>
          </c:tx>
          <c:spPr>
            <a:ln w="12700"/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'Total conso AC et FIR'!#REF!</c:f>
            </c:multiLvlStrRef>
          </c:cat>
          <c:val>
            <c:numRef>
              <c:f>'Total conso AC et FIR'!$C$2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'Total conso AC et FIR'!$A$1</c:f>
              <c:strCache>
                <c:ptCount val="1"/>
                <c:pt idx="0">
                  <c:v>Montants délégués AC par la DGOS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'Total conso AC et FIR'!#REF!</c:f>
            </c:multiLvlStrRef>
          </c:cat>
          <c:val>
            <c:numRef>
              <c:f>'Total conso AC et FIR'!$A$2</c:f>
              <c:numCache>
                <c:formatCode>General</c:formatCode>
                <c:ptCount val="1"/>
                <c:pt idx="0">
                  <c:v>5032.1600000000035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4038784"/>
        <c:axId val="23790720"/>
      </c:barChart>
      <c:catAx>
        <c:axId val="2403878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 rot="2220000"/>
          <a:lstStyle/>
          <a:p>
            <a:pPr>
              <a:defRPr/>
            </a:pPr>
            <a:endParaRPr lang="fr-FR"/>
          </a:p>
        </c:txPr>
        <c:crossAx val="23790720"/>
        <c:crosses val="autoZero"/>
        <c:auto val="1"/>
        <c:lblAlgn val="ctr"/>
        <c:lblOffset val="100"/>
        <c:noMultiLvlLbl val="1"/>
      </c:catAx>
      <c:valAx>
        <c:axId val="237907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038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54277411442351"/>
          <c:y val="0.5857786634818356"/>
          <c:w val="0.32484787569899676"/>
          <c:h val="0.156623801059141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543963254593173E-2"/>
          <c:y val="5.765685229940317E-2"/>
          <c:w val="0.55511023622047284"/>
          <c:h val="0.693182956090884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Feuil2!$L$2</c:f>
              <c:strCache>
                <c:ptCount val="1"/>
                <c:pt idx="0">
                  <c:v>Retex ANAP débuté</c:v>
                </c:pt>
              </c:strCache>
            </c:strRef>
          </c:tx>
          <c:spPr>
            <a:solidFill>
              <a:srgbClr val="01A87A"/>
            </a:solidFill>
          </c:spPr>
          <c:invertIfNegative val="0"/>
          <c:cat>
            <c:strRef>
              <c:f>Feuil2!$A$3:$A$16</c:f>
              <c:strCache>
                <c:ptCount val="14"/>
                <c:pt idx="0">
                  <c:v>corse</c:v>
                </c:pt>
                <c:pt idx="1">
                  <c:v>occitanie</c:v>
                </c:pt>
                <c:pt idx="2">
                  <c:v>CVL</c:v>
                </c:pt>
                <c:pt idx="3">
                  <c:v>Normandie</c:v>
                </c:pt>
                <c:pt idx="4">
                  <c:v>IDF</c:v>
                </c:pt>
                <c:pt idx="5">
                  <c:v>HdF</c:v>
                </c:pt>
                <c:pt idx="6">
                  <c:v>Bretagne</c:v>
                </c:pt>
                <c:pt idx="7">
                  <c:v>PDL</c:v>
                </c:pt>
                <c:pt idx="8">
                  <c:v>PACA</c:v>
                </c:pt>
                <c:pt idx="9">
                  <c:v>BFc</c:v>
                </c:pt>
                <c:pt idx="10">
                  <c:v>ARA</c:v>
                </c:pt>
                <c:pt idx="11">
                  <c:v>NA</c:v>
                </c:pt>
                <c:pt idx="12">
                  <c:v>GE</c:v>
                </c:pt>
                <c:pt idx="13">
                  <c:v>OM</c:v>
                </c:pt>
              </c:strCache>
            </c:strRef>
          </c:cat>
          <c:val>
            <c:numRef>
              <c:f>Feuil2!$L$3:$L$16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11</c:v>
                </c:pt>
                <c:pt idx="11">
                  <c:v>5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Feuil2!$M$2</c:f>
              <c:strCache>
                <c:ptCount val="1"/>
                <c:pt idx="0">
                  <c:v>Retex anap autres status</c:v>
                </c:pt>
              </c:strCache>
            </c:strRef>
          </c:tx>
          <c:spPr>
            <a:solidFill>
              <a:srgbClr val="E35487"/>
            </a:solidFill>
          </c:spPr>
          <c:invertIfNegative val="0"/>
          <c:cat>
            <c:strRef>
              <c:f>Feuil2!$A$3:$A$16</c:f>
              <c:strCache>
                <c:ptCount val="14"/>
                <c:pt idx="0">
                  <c:v>corse</c:v>
                </c:pt>
                <c:pt idx="1">
                  <c:v>occitanie</c:v>
                </c:pt>
                <c:pt idx="2">
                  <c:v>CVL</c:v>
                </c:pt>
                <c:pt idx="3">
                  <c:v>Normandie</c:v>
                </c:pt>
                <c:pt idx="4">
                  <c:v>IDF</c:v>
                </c:pt>
                <c:pt idx="5">
                  <c:v>HdF</c:v>
                </c:pt>
                <c:pt idx="6">
                  <c:v>Bretagne</c:v>
                </c:pt>
                <c:pt idx="7">
                  <c:v>PDL</c:v>
                </c:pt>
                <c:pt idx="8">
                  <c:v>PACA</c:v>
                </c:pt>
                <c:pt idx="9">
                  <c:v>BFc</c:v>
                </c:pt>
                <c:pt idx="10">
                  <c:v>ARA</c:v>
                </c:pt>
                <c:pt idx="11">
                  <c:v>NA</c:v>
                </c:pt>
                <c:pt idx="12">
                  <c:v>GE</c:v>
                </c:pt>
                <c:pt idx="13">
                  <c:v>OM</c:v>
                </c:pt>
              </c:strCache>
            </c:strRef>
          </c:cat>
          <c:val>
            <c:numRef>
              <c:f>Feuil2!$M$3:$M$16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542592"/>
        <c:axId val="84544128"/>
      </c:barChart>
      <c:catAx>
        <c:axId val="84542592"/>
        <c:scaling>
          <c:orientation val="minMax"/>
        </c:scaling>
        <c:delete val="0"/>
        <c:axPos val="b"/>
        <c:majorTickMark val="out"/>
        <c:minorTickMark val="none"/>
        <c:tickLblPos val="nextTo"/>
        <c:crossAx val="84544128"/>
        <c:crosses val="autoZero"/>
        <c:auto val="1"/>
        <c:lblAlgn val="ctr"/>
        <c:lblOffset val="100"/>
        <c:noMultiLvlLbl val="0"/>
      </c:catAx>
      <c:valAx>
        <c:axId val="8454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542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Feuil2!$Q$2</c:f>
              <c:strCache>
                <c:ptCount val="1"/>
                <c:pt idx="0">
                  <c:v>EHESP débuté</c:v>
                </c:pt>
              </c:strCache>
            </c:strRef>
          </c:tx>
          <c:spPr>
            <a:solidFill>
              <a:srgbClr val="01A87A"/>
            </a:solidFill>
          </c:spPr>
          <c:invertIfNegative val="0"/>
          <c:cat>
            <c:strRef>
              <c:f>Feuil2!$A$3:$A$16</c:f>
              <c:strCache>
                <c:ptCount val="14"/>
                <c:pt idx="0">
                  <c:v>corse</c:v>
                </c:pt>
                <c:pt idx="1">
                  <c:v>occitanie</c:v>
                </c:pt>
                <c:pt idx="2">
                  <c:v>CVL</c:v>
                </c:pt>
                <c:pt idx="3">
                  <c:v>Normandie</c:v>
                </c:pt>
                <c:pt idx="4">
                  <c:v>IDF</c:v>
                </c:pt>
                <c:pt idx="5">
                  <c:v>HdF</c:v>
                </c:pt>
                <c:pt idx="6">
                  <c:v>Bretagne</c:v>
                </c:pt>
                <c:pt idx="7">
                  <c:v>PDL</c:v>
                </c:pt>
                <c:pt idx="8">
                  <c:v>PACA</c:v>
                </c:pt>
                <c:pt idx="9">
                  <c:v>BFc</c:v>
                </c:pt>
                <c:pt idx="10">
                  <c:v>ARA</c:v>
                </c:pt>
                <c:pt idx="11">
                  <c:v>NA</c:v>
                </c:pt>
                <c:pt idx="12">
                  <c:v>GE</c:v>
                </c:pt>
                <c:pt idx="13">
                  <c:v>OM</c:v>
                </c:pt>
              </c:strCache>
            </c:strRef>
          </c:cat>
          <c:val>
            <c:numRef>
              <c:f>Feuil2!$Q$3:$Q$16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Feuil2!$R$2</c:f>
              <c:strCache>
                <c:ptCount val="1"/>
                <c:pt idx="0">
                  <c:v>EHESP autres statuts</c:v>
                </c:pt>
              </c:strCache>
            </c:strRef>
          </c:tx>
          <c:spPr>
            <a:solidFill>
              <a:srgbClr val="E35487"/>
            </a:solidFill>
          </c:spPr>
          <c:invertIfNegative val="0"/>
          <c:cat>
            <c:strRef>
              <c:f>Feuil2!$A$3:$A$16</c:f>
              <c:strCache>
                <c:ptCount val="14"/>
                <c:pt idx="0">
                  <c:v>corse</c:v>
                </c:pt>
                <c:pt idx="1">
                  <c:v>occitanie</c:v>
                </c:pt>
                <c:pt idx="2">
                  <c:v>CVL</c:v>
                </c:pt>
                <c:pt idx="3">
                  <c:v>Normandie</c:v>
                </c:pt>
                <c:pt idx="4">
                  <c:v>IDF</c:v>
                </c:pt>
                <c:pt idx="5">
                  <c:v>HdF</c:v>
                </c:pt>
                <c:pt idx="6">
                  <c:v>Bretagne</c:v>
                </c:pt>
                <c:pt idx="7">
                  <c:v>PDL</c:v>
                </c:pt>
                <c:pt idx="8">
                  <c:v>PACA</c:v>
                </c:pt>
                <c:pt idx="9">
                  <c:v>BFc</c:v>
                </c:pt>
                <c:pt idx="10">
                  <c:v>ARA</c:v>
                </c:pt>
                <c:pt idx="11">
                  <c:v>NA</c:v>
                </c:pt>
                <c:pt idx="12">
                  <c:v>GE</c:v>
                </c:pt>
                <c:pt idx="13">
                  <c:v>OM</c:v>
                </c:pt>
              </c:strCache>
            </c:strRef>
          </c:cat>
          <c:val>
            <c:numRef>
              <c:f>Feuil2!$R$3:$R$16</c:f>
              <c:numCache>
                <c:formatCode>General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561280"/>
        <c:axId val="84587648"/>
      </c:barChart>
      <c:catAx>
        <c:axId val="84561280"/>
        <c:scaling>
          <c:orientation val="minMax"/>
        </c:scaling>
        <c:delete val="0"/>
        <c:axPos val="b"/>
        <c:majorTickMark val="out"/>
        <c:minorTickMark val="none"/>
        <c:tickLblPos val="nextTo"/>
        <c:crossAx val="84587648"/>
        <c:crosses val="autoZero"/>
        <c:auto val="1"/>
        <c:lblAlgn val="ctr"/>
        <c:lblOffset val="100"/>
        <c:noMultiLvlLbl val="0"/>
      </c:catAx>
      <c:valAx>
        <c:axId val="84587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561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Feuil2!$U$2</c:f>
              <c:strCache>
                <c:ptCount val="1"/>
                <c:pt idx="0">
                  <c:v>RESAH debute</c:v>
                </c:pt>
              </c:strCache>
            </c:strRef>
          </c:tx>
          <c:spPr>
            <a:solidFill>
              <a:srgbClr val="01A87A"/>
            </a:solidFill>
          </c:spPr>
          <c:invertIfNegative val="0"/>
          <c:cat>
            <c:strRef>
              <c:f>Feuil2!$A$3:$A$16</c:f>
              <c:strCache>
                <c:ptCount val="14"/>
                <c:pt idx="0">
                  <c:v>corse</c:v>
                </c:pt>
                <c:pt idx="1">
                  <c:v>occitanie</c:v>
                </c:pt>
                <c:pt idx="2">
                  <c:v>CVL</c:v>
                </c:pt>
                <c:pt idx="3">
                  <c:v>Normandie</c:v>
                </c:pt>
                <c:pt idx="4">
                  <c:v>IDF</c:v>
                </c:pt>
                <c:pt idx="5">
                  <c:v>HdF</c:v>
                </c:pt>
                <c:pt idx="6">
                  <c:v>Bretagne</c:v>
                </c:pt>
                <c:pt idx="7">
                  <c:v>PDL</c:v>
                </c:pt>
                <c:pt idx="8">
                  <c:v>PACA</c:v>
                </c:pt>
                <c:pt idx="9">
                  <c:v>BFc</c:v>
                </c:pt>
                <c:pt idx="10">
                  <c:v>ARA</c:v>
                </c:pt>
                <c:pt idx="11">
                  <c:v>NA</c:v>
                </c:pt>
                <c:pt idx="12">
                  <c:v>GE</c:v>
                </c:pt>
                <c:pt idx="13">
                  <c:v>OM</c:v>
                </c:pt>
              </c:strCache>
            </c:strRef>
          </c:cat>
          <c:val>
            <c:numRef>
              <c:f>Feuil2!$U$3:$U$16</c:f>
              <c:numCache>
                <c:formatCode>General</c:formatCode>
                <c:ptCount val="14"/>
                <c:pt idx="1">
                  <c:v>4</c:v>
                </c:pt>
                <c:pt idx="2">
                  <c:v>0</c:v>
                </c:pt>
                <c:pt idx="4">
                  <c:v>0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Feuil2!$V$2</c:f>
              <c:strCache>
                <c:ptCount val="1"/>
                <c:pt idx="0">
                  <c:v>resah autre status</c:v>
                </c:pt>
              </c:strCache>
            </c:strRef>
          </c:tx>
          <c:spPr>
            <a:solidFill>
              <a:srgbClr val="E35487"/>
            </a:solidFill>
          </c:spPr>
          <c:invertIfNegative val="1"/>
          <c:cat>
            <c:strRef>
              <c:f>Feuil2!$A$3:$A$16</c:f>
              <c:strCache>
                <c:ptCount val="14"/>
                <c:pt idx="0">
                  <c:v>corse</c:v>
                </c:pt>
                <c:pt idx="1">
                  <c:v>occitanie</c:v>
                </c:pt>
                <c:pt idx="2">
                  <c:v>CVL</c:v>
                </c:pt>
                <c:pt idx="3">
                  <c:v>Normandie</c:v>
                </c:pt>
                <c:pt idx="4">
                  <c:v>IDF</c:v>
                </c:pt>
                <c:pt idx="5">
                  <c:v>HdF</c:v>
                </c:pt>
                <c:pt idx="6">
                  <c:v>Bretagne</c:v>
                </c:pt>
                <c:pt idx="7">
                  <c:v>PDL</c:v>
                </c:pt>
                <c:pt idx="8">
                  <c:v>PACA</c:v>
                </c:pt>
                <c:pt idx="9">
                  <c:v>BFc</c:v>
                </c:pt>
                <c:pt idx="10">
                  <c:v>ARA</c:v>
                </c:pt>
                <c:pt idx="11">
                  <c:v>NA</c:v>
                </c:pt>
                <c:pt idx="12">
                  <c:v>GE</c:v>
                </c:pt>
                <c:pt idx="13">
                  <c:v>OM</c:v>
                </c:pt>
              </c:strCache>
            </c:strRef>
          </c:cat>
          <c:val>
            <c:numRef>
              <c:f>Feuil2!$V$3:$V$16</c:f>
              <c:numCache>
                <c:formatCode>General</c:formatCode>
                <c:ptCount val="14"/>
                <c:pt idx="1">
                  <c:v>4</c:v>
                </c:pt>
                <c:pt idx="2">
                  <c:v>1</c:v>
                </c:pt>
                <c:pt idx="4">
                  <c:v>3</c:v>
                </c:pt>
                <c:pt idx="6">
                  <c:v>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054784"/>
        <c:axId val="86056320"/>
      </c:barChart>
      <c:catAx>
        <c:axId val="86054784"/>
        <c:scaling>
          <c:orientation val="minMax"/>
        </c:scaling>
        <c:delete val="0"/>
        <c:axPos val="b"/>
        <c:majorTickMark val="out"/>
        <c:minorTickMark val="none"/>
        <c:tickLblPos val="nextTo"/>
        <c:crossAx val="86056320"/>
        <c:crosses val="autoZero"/>
        <c:auto val="1"/>
        <c:lblAlgn val="ctr"/>
        <c:lblOffset val="100"/>
        <c:noMultiLvlLbl val="0"/>
      </c:catAx>
      <c:valAx>
        <c:axId val="86056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054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/>
            </a:pPr>
            <a:r>
              <a:rPr lang="fr-FR" sz="2000" b="1" i="0" u="none" strike="noStrike" baseline="0" dirty="0"/>
              <a:t>t</a:t>
            </a:r>
            <a:r>
              <a:rPr lang="fr-FR" sz="2000" b="1" i="0" u="none" strike="noStrike" baseline="0" dirty="0" smtClean="0"/>
              <a:t>hématiques </a:t>
            </a:r>
            <a:r>
              <a:rPr lang="fr-FR" sz="2000" b="1" i="0" u="none" strike="noStrike" baseline="0" dirty="0"/>
              <a:t>recensées des accompagnements UNIHA </a:t>
            </a:r>
            <a:endParaRPr lang="fr-FR" sz="2000" b="1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Feuil1!$A$116:$A$120</c:f>
              <c:strCache>
                <c:ptCount val="5"/>
                <c:pt idx="0">
                  <c:v>Filières et offre de soins</c:v>
                </c:pt>
                <c:pt idx="1">
                  <c:v>plateaux médico techniques</c:v>
                </c:pt>
                <c:pt idx="2">
                  <c:v>fonction supports</c:v>
                </c:pt>
                <c:pt idx="3">
                  <c:v>Equipes mutualisées RH</c:v>
                </c:pt>
                <c:pt idx="4">
                  <c:v>Gouvernance</c:v>
                </c:pt>
              </c:strCache>
            </c:strRef>
          </c:cat>
          <c:val>
            <c:numRef>
              <c:f>Feuil1!$B$116:$B$120</c:f>
              <c:numCache>
                <c:formatCode>General</c:formatCode>
                <c:ptCount val="5"/>
                <c:pt idx="0">
                  <c:v>21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fr-FR" sz="1400" dirty="0" smtClean="0">
                <a:solidFill>
                  <a:schemeClr val="tx1"/>
                </a:solidFill>
              </a:rPr>
              <a:t>Total </a:t>
            </a:r>
            <a:r>
              <a:rPr lang="fr-FR" sz="1400" dirty="0">
                <a:solidFill>
                  <a:schemeClr val="tx1"/>
                </a:solidFill>
              </a:rPr>
              <a:t>cumulé de la consommation des crédits AC + FIR (en K€</a:t>
            </a:r>
            <a:r>
              <a:rPr lang="fr-FR" sz="1400" dirty="0" smtClean="0">
                <a:solidFill>
                  <a:schemeClr val="tx1"/>
                </a:solidFill>
              </a:rPr>
              <a:t>)</a:t>
            </a:r>
          </a:p>
          <a:p>
            <a:pPr>
              <a:defRPr sz="1400">
                <a:solidFill>
                  <a:schemeClr val="tx1"/>
                </a:solidFill>
              </a:defRPr>
            </a:pPr>
            <a:r>
              <a:rPr lang="fr-FR" sz="1200" b="0" i="1" dirty="0" smtClean="0">
                <a:solidFill>
                  <a:schemeClr val="tx1"/>
                </a:solidFill>
              </a:rPr>
              <a:t>Décembre 2016</a:t>
            </a:r>
            <a:endParaRPr lang="fr-FR" sz="1200" b="0" i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9.3271965748998154E-2"/>
          <c:y val="7.78181282326655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23701730068426"/>
          <c:y val="0.28014678023030182"/>
          <c:w val="0.25246605035242892"/>
          <c:h val="0.66764364417410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'Total conso AC et FIR'!$B$1</c:f>
              <c:strCache>
                <c:ptCount val="1"/>
                <c:pt idx="0">
                  <c:v>FIR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'Total conso AC et FIR'!$A$2</c:f>
              <c:numCache>
                <c:formatCode>General</c:formatCode>
                <c:ptCount val="1"/>
              </c:numCache>
            </c:numRef>
          </c:cat>
          <c:val>
            <c:numRef>
              <c:f>'Total conso AC et FIR'!$B$2</c:f>
              <c:numCache>
                <c:formatCode>General</c:formatCode>
                <c:ptCount val="1"/>
                <c:pt idx="0">
                  <c:v>3539.7799999999997</c:v>
                </c:pt>
              </c:numCache>
            </c:numRef>
          </c:val>
        </c:ser>
        <c:ser>
          <c:idx val="1"/>
          <c:order val="1"/>
          <c:tx>
            <c:strRef>
              <c:f>'Total conso AC et FIR'!$C$1</c:f>
              <c:strCache>
                <c:ptCount val="1"/>
                <c:pt idx="0">
                  <c:v>AC délégués aux établissements</c:v>
                </c:pt>
              </c:strCache>
            </c:strRef>
          </c:tx>
          <c:spPr>
            <a:ln w="12700"/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'Total conso AC et FIR'!$A$2</c:f>
              <c:numCache>
                <c:formatCode>General</c:formatCode>
                <c:ptCount val="1"/>
              </c:numCache>
            </c:numRef>
          </c:cat>
          <c:val>
            <c:numRef>
              <c:f>'Total conso AC et FIR'!$C$2</c:f>
              <c:numCache>
                <c:formatCode>General</c:formatCode>
                <c:ptCount val="1"/>
                <c:pt idx="0">
                  <c:v>5082.95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0695296"/>
        <c:axId val="22120320"/>
      </c:barChart>
      <c:catAx>
        <c:axId val="2069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2220000"/>
          <a:lstStyle/>
          <a:p>
            <a:pPr>
              <a:defRPr/>
            </a:pPr>
            <a:endParaRPr lang="fr-FR"/>
          </a:p>
        </c:txPr>
        <c:crossAx val="22120320"/>
        <c:crosses val="autoZero"/>
        <c:auto val="1"/>
        <c:lblAlgn val="ctr"/>
        <c:lblOffset val="100"/>
        <c:noMultiLvlLbl val="1"/>
      </c:catAx>
      <c:valAx>
        <c:axId val="22120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69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5006390322848"/>
          <c:y val="0.30162813699712382"/>
          <c:w val="0.18952017227940754"/>
          <c:h val="0.36238797541013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fr-FR" sz="1400" dirty="0" smtClean="0"/>
              <a:t>Répartition </a:t>
            </a:r>
            <a:r>
              <a:rPr lang="fr-FR" sz="1400" dirty="0"/>
              <a:t>de la nature des charges couvertes (par EPS</a:t>
            </a:r>
            <a:r>
              <a:rPr lang="fr-FR" sz="1400" dirty="0" smtClean="0"/>
              <a:t>) en %</a:t>
            </a:r>
          </a:p>
          <a:p>
            <a:pPr>
              <a:defRPr sz="1400"/>
            </a:pPr>
            <a:r>
              <a:rPr lang="fr-FR" sz="1400" dirty="0" smtClean="0"/>
              <a:t>AC + FIR </a:t>
            </a:r>
            <a:endParaRPr lang="fr-FR" sz="14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de la nature des charges couvertes (par EPS) </c:v>
                </c:pt>
              </c:strCache>
            </c:strRef>
          </c:tx>
          <c:dLbls>
            <c:dLbl>
              <c:idx val="5"/>
              <c:layout>
                <c:manualLayout>
                  <c:x val="0.14427565198759146"/>
                  <c:y val="0.1057245541632535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Feuil1!$A$2:$A$7</c:f>
              <c:strCache>
                <c:ptCount val="6"/>
                <c:pt idx="0">
                  <c:v>Prestations - PMP/PSP</c:v>
                </c:pt>
                <c:pt idx="1">
                  <c:v>Prestations - Autre</c:v>
                </c:pt>
                <c:pt idx="2">
                  <c:v>RH</c:v>
                </c:pt>
                <c:pt idx="3">
                  <c:v>Acquisitions - SI</c:v>
                </c:pt>
                <c:pt idx="4">
                  <c:v>Acquisitions - Autre</c:v>
                </c:pt>
                <c:pt idx="5">
                  <c:v>Autre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2834.5720000000001</c:v>
                </c:pt>
                <c:pt idx="1">
                  <c:v>2143.04702</c:v>
                </c:pt>
                <c:pt idx="2">
                  <c:v>388.53546000000006</c:v>
                </c:pt>
                <c:pt idx="3">
                  <c:v>285.60000000000002</c:v>
                </c:pt>
                <c:pt idx="4">
                  <c:v>80.8</c:v>
                </c:pt>
                <c:pt idx="5">
                  <c:v>2619.8100000000018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16232047124189"/>
          <c:y val="0.26795523674346944"/>
          <c:w val="0.33460676028119868"/>
          <c:h val="0.6869716954071261"/>
        </c:manualLayout>
      </c:layout>
      <c:overlay val="0"/>
      <c:txPr>
        <a:bodyPr/>
        <a:lstStyle/>
        <a:p>
          <a:pPr>
            <a:defRPr sz="1000"/>
          </a:pPr>
          <a:endParaRPr lang="fr-FR"/>
        </a:p>
      </c:txPr>
    </c:legend>
    <c:plotVisOnly val="1"/>
    <c:dispBlanksAs val="zero"/>
    <c:showDLblsOverMax val="0"/>
  </c:chart>
  <c:txPr>
    <a:bodyPr/>
    <a:lstStyle/>
    <a:p>
      <a:pPr>
        <a:defRPr sz="12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999859053803307"/>
          <c:y val="6.4626787430956414E-2"/>
          <c:w val="0.63459035231574645"/>
          <c:h val="0.6409470327557509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de la nature des charges couvertes (par EPS)
AC 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Feuil1!$A$2:$A$7</c:f>
              <c:strCache>
                <c:ptCount val="6"/>
                <c:pt idx="0">
                  <c:v>Prestation PMP / PSP</c:v>
                </c:pt>
                <c:pt idx="1">
                  <c:v>Prestations Autre</c:v>
                </c:pt>
                <c:pt idx="2">
                  <c:v>RH</c:v>
                </c:pt>
                <c:pt idx="3">
                  <c:v>Acquisitions - SI</c:v>
                </c:pt>
                <c:pt idx="4">
                  <c:v>Acquisition- Autre</c:v>
                </c:pt>
                <c:pt idx="5">
                  <c:v>Autre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1492.3419999999999</c:v>
                </c:pt>
                <c:pt idx="1">
                  <c:v>833.04701999999929</c:v>
                </c:pt>
                <c:pt idx="2">
                  <c:v>388.53546000000006</c:v>
                </c:pt>
                <c:pt idx="3">
                  <c:v>211</c:v>
                </c:pt>
                <c:pt idx="4">
                  <c:v>80.8</c:v>
                </c:pt>
                <c:pt idx="5">
                  <c:v>2220.8100000000018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8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00078319179784"/>
          <c:y val="0.17447714142873025"/>
          <c:w val="0.60814398107394352"/>
          <c:h val="0.6100907936858379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de la nature des charges couvertes (par EPS)
FIR 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Feuil1!$A$2:$A$7</c:f>
              <c:strCache>
                <c:ptCount val="6"/>
                <c:pt idx="0">
                  <c:v>Prestations - PMP/PSP</c:v>
                </c:pt>
                <c:pt idx="1">
                  <c:v>Prestations - Autre</c:v>
                </c:pt>
                <c:pt idx="2">
                  <c:v>RH</c:v>
                </c:pt>
                <c:pt idx="3">
                  <c:v>Acquisitions - SI</c:v>
                </c:pt>
                <c:pt idx="4">
                  <c:v>Acquisitions - Autre</c:v>
                </c:pt>
                <c:pt idx="5">
                  <c:v>Autre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1342.23</c:v>
                </c:pt>
                <c:pt idx="1">
                  <c:v>1310</c:v>
                </c:pt>
                <c:pt idx="2">
                  <c:v>0</c:v>
                </c:pt>
                <c:pt idx="3">
                  <c:v>74.599999999999994</c:v>
                </c:pt>
                <c:pt idx="4">
                  <c:v>0</c:v>
                </c:pt>
                <c:pt idx="5">
                  <c:v>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000"/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0.18296</cdr:x>
      <cdr:y>0</cdr:y>
    </cdr:from>
    <cdr:to>
      <cdr:x>0.521</cdr:x>
      <cdr:y>0.09604</cdr:y>
    </cdr:to>
    <cdr:sp macro="" textlink="">
      <cdr:nvSpPr>
        <cdr:cNvPr id="2" name="Rectangle à coins arrondis 1"/>
        <cdr:cNvSpPr/>
      </cdr:nvSpPr>
      <cdr:spPr>
        <a:xfrm xmlns:a="http://schemas.openxmlformats.org/drawingml/2006/main">
          <a:off x="800847" y="0"/>
          <a:ext cx="1479721" cy="28917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00827A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pPr algn="ctr"/>
          <a:r>
            <a:rPr lang="fr-FR" sz="1800" b="1" dirty="0" smtClean="0"/>
            <a:t>UNIHA</a:t>
          </a:r>
          <a:endParaRPr lang="fr-FR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0.14118</cdr:x>
      <cdr:y>0</cdr:y>
    </cdr:from>
    <cdr:to>
      <cdr:x>0.46483</cdr:x>
      <cdr:y>0.1002</cdr:y>
    </cdr:to>
    <cdr:sp macro="" textlink="">
      <cdr:nvSpPr>
        <cdr:cNvPr id="2" name="Rectangle à coins arrondis 1"/>
        <cdr:cNvSpPr/>
      </cdr:nvSpPr>
      <cdr:spPr>
        <a:xfrm xmlns:a="http://schemas.openxmlformats.org/drawingml/2006/main">
          <a:off x="645459" y="0"/>
          <a:ext cx="1479721" cy="28917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00827A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fr-FR" sz="1800" b="1" dirty="0" smtClean="0"/>
            <a:t>ANAP</a:t>
          </a:r>
          <a:endParaRPr lang="fr-FR" sz="1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0.32157</cdr:x>
      <cdr:y>0</cdr:y>
    </cdr:from>
    <cdr:to>
      <cdr:x>0.64522</cdr:x>
      <cdr:y>0.10541</cdr:y>
    </cdr:to>
    <cdr:sp macro="" textlink="">
      <cdr:nvSpPr>
        <cdr:cNvPr id="2" name="Rectangle à coins arrondis 1"/>
        <cdr:cNvSpPr/>
      </cdr:nvSpPr>
      <cdr:spPr>
        <a:xfrm xmlns:a="http://schemas.openxmlformats.org/drawingml/2006/main">
          <a:off x="1470211" y="-77507"/>
          <a:ext cx="1479721" cy="28917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00827A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fr-FR" sz="1800" b="1" dirty="0" smtClean="0"/>
            <a:t>EHESP</a:t>
          </a:r>
          <a:endParaRPr lang="fr-FR" sz="1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0.23529</cdr:x>
      <cdr:y>0</cdr:y>
    </cdr:from>
    <cdr:to>
      <cdr:x>0.55894</cdr:x>
      <cdr:y>0.10541</cdr:y>
    </cdr:to>
    <cdr:sp macro="" textlink="">
      <cdr:nvSpPr>
        <cdr:cNvPr id="2" name="Rectangle à coins arrondis 1"/>
        <cdr:cNvSpPr/>
      </cdr:nvSpPr>
      <cdr:spPr>
        <a:xfrm xmlns:a="http://schemas.openxmlformats.org/drawingml/2006/main">
          <a:off x="1075765" y="0"/>
          <a:ext cx="1479721" cy="28917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00827A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fr-FR" sz="1800" b="1" dirty="0" smtClean="0"/>
            <a:t>RESAH</a:t>
          </a:r>
          <a:endParaRPr lang="fr-FR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2FC0DE3E-EF10-4867-B1E3-A9C3B8C4FF99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9EBE1BCD-F679-4E9F-9A30-3DAF128660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009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B3BDB449-24DE-49FF-937A-4DCB7B7A282C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2" y="4714877"/>
            <a:ext cx="5438775" cy="4467225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91A2731B-9595-42F6-8CBD-5521ECDBD34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53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96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869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BE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CC00"/>
              </a:solidFill>
            </a:endParaRPr>
          </a:p>
        </p:txBody>
      </p:sp>
      <p:pic>
        <p:nvPicPr>
          <p:cNvPr id="4" name="Picture 3" descr="D:\TRAVAIL AURELIEN\Identité visuelle DGOS\affaires_sociales_150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132" cy="856800"/>
          </a:xfrm>
          <a:prstGeom prst="rect">
            <a:avLst/>
          </a:prstGeom>
          <a:noFill/>
        </p:spPr>
      </p:pic>
      <p:cxnSp>
        <p:nvCxnSpPr>
          <p:cNvPr id="11" name="Connecteur droit 10"/>
          <p:cNvCxnSpPr/>
          <p:nvPr userDrawn="1"/>
        </p:nvCxnSpPr>
        <p:spPr>
          <a:xfrm>
            <a:off x="0" y="1224000"/>
            <a:ext cx="2016000" cy="0"/>
          </a:xfrm>
          <a:prstGeom prst="line">
            <a:avLst/>
          </a:prstGeom>
          <a:ln w="50800">
            <a:solidFill>
              <a:srgbClr val="0082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7" descr="D:\TRAVAIL AURELIEN\Identité visuelle DGOS\Powerpoint 2016\png\DGOS-ROUGE.pn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1116000" y="136800"/>
            <a:ext cx="1085850" cy="10858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1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63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53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67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17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55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85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63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245DB-DB5D-5249-8E89-06E6A283A071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B32AA-5E28-5E45-988F-C09F81B7C1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93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>
            <a:off x="2843808" y="2564904"/>
            <a:ext cx="3168352" cy="0"/>
          </a:xfrm>
          <a:prstGeom prst="line">
            <a:avLst/>
          </a:prstGeom>
          <a:ln w="14605">
            <a:solidFill>
              <a:srgbClr val="01A87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843808" y="4293096"/>
            <a:ext cx="3240360" cy="0"/>
          </a:xfrm>
          <a:prstGeom prst="line">
            <a:avLst/>
          </a:prstGeom>
          <a:ln w="50800">
            <a:solidFill>
              <a:srgbClr val="0082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0" y="263691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fr-FR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ypist" pitchFamily="34" charset="0"/>
              </a:rPr>
              <a:t>Bilan d’activation du plan national d’accompagnement</a:t>
            </a:r>
            <a:endParaRPr lang="fr-FR" sz="3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ypist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8520" y="458112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fr-FR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ypist" pitchFamily="34" charset="0"/>
              </a:rPr>
              <a:t>Mars 2017</a:t>
            </a:r>
            <a:endParaRPr lang="fr-FR" sz="20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ypis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2648577112"/>
              </p:ext>
            </p:extLst>
          </p:nvPr>
        </p:nvGraphicFramePr>
        <p:xfrm>
          <a:off x="203200" y="1315508"/>
          <a:ext cx="4377267" cy="301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929811263"/>
              </p:ext>
            </p:extLst>
          </p:nvPr>
        </p:nvGraphicFramePr>
        <p:xfrm>
          <a:off x="4580467" y="1315508"/>
          <a:ext cx="4572000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3365707125"/>
              </p:ext>
            </p:extLst>
          </p:nvPr>
        </p:nvGraphicFramePr>
        <p:xfrm>
          <a:off x="8467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1553262157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234266" y="2152134"/>
            <a:ext cx="1337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Cible: 60 GHT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7662332" y="1967468"/>
            <a:ext cx="1481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Objectif : </a:t>
            </a:r>
          </a:p>
          <a:p>
            <a:pPr algn="ctr"/>
            <a:r>
              <a:rPr lang="fr-FR" sz="1600" dirty="0" smtClean="0"/>
              <a:t>28 </a:t>
            </a:r>
            <a:r>
              <a:rPr lang="fr-FR" sz="1600" dirty="0" err="1" smtClean="0"/>
              <a:t>Retex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3234266" y="4525258"/>
            <a:ext cx="133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Demandes: 15 GHT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7814734" y="4690533"/>
            <a:ext cx="133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Demandes: 16 GHT</a:t>
            </a:r>
            <a:endParaRPr lang="fr-FR" sz="1600" dirty="0"/>
          </a:p>
        </p:txBody>
      </p:sp>
      <p:sp>
        <p:nvSpPr>
          <p:cNvPr id="10" name="Rectangle 9"/>
          <p:cNvSpPr/>
          <p:nvPr/>
        </p:nvSpPr>
        <p:spPr>
          <a:xfrm>
            <a:off x="2483768" y="332656"/>
            <a:ext cx="6480720" cy="648072"/>
          </a:xfrm>
          <a:prstGeom prst="rect">
            <a:avLst/>
          </a:prstGeom>
          <a:solidFill>
            <a:srgbClr val="00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PREMIER BILAN DE L’ACTIVATION DU PLAN D’ACCOMPAGNEMENT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496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1820334" y="1662112"/>
          <a:ext cx="5864754" cy="4442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2483768" y="332656"/>
            <a:ext cx="6480720" cy="648072"/>
          </a:xfrm>
          <a:prstGeom prst="rect">
            <a:avLst/>
          </a:prstGeom>
          <a:solidFill>
            <a:srgbClr val="00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PREMIER BILAN DE L’ACTIVATION DU PLAN D’ACCOMPAGNEMENT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1900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699027" y="2179407"/>
            <a:ext cx="7978588" cy="518991"/>
          </a:xfrm>
          <a:prstGeom prst="roundRect">
            <a:avLst/>
          </a:prstGeom>
          <a:solidFill>
            <a:srgbClr val="008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sym typeface="Wingdings" pitchFamily="2" charset="2"/>
              </a:rPr>
              <a:t>71 GHT différents concernés par une mesure d’accompagnement (53%)</a:t>
            </a:r>
            <a:endParaRPr lang="fr-FR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353451" y="3004160"/>
            <a:ext cx="6822359" cy="5189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tx1"/>
                </a:solidFill>
                <a:sym typeface="Wingdings" pitchFamily="2" charset="2"/>
              </a:rPr>
              <a:t>Dont 12 concernés par plus d’une mesure d’accompagnement</a:t>
            </a:r>
            <a:endParaRPr lang="fr-FR" b="1" i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353451" y="3675551"/>
            <a:ext cx="6822359" cy="5189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tx1"/>
                </a:solidFill>
                <a:sym typeface="Wingdings" pitchFamily="2" charset="2"/>
              </a:rPr>
              <a:t>Dont 43 pour lesquels l’accompagnement a déjà débuté</a:t>
            </a:r>
            <a:endParaRPr lang="fr-FR" b="1" i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3768" y="332656"/>
            <a:ext cx="6480720" cy="648072"/>
          </a:xfrm>
          <a:prstGeom prst="rect">
            <a:avLst/>
          </a:prstGeom>
          <a:solidFill>
            <a:srgbClr val="00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PREMIER BILAN DE L’ACTIVATION DU PLAN D’ACCOMPAGNEMENT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3342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364567"/>
              </p:ext>
            </p:extLst>
          </p:nvPr>
        </p:nvGraphicFramePr>
        <p:xfrm>
          <a:off x="755876" y="1016300"/>
          <a:ext cx="7462789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129144"/>
              </p:ext>
            </p:extLst>
          </p:nvPr>
        </p:nvGraphicFramePr>
        <p:xfrm>
          <a:off x="585817" y="3752604"/>
          <a:ext cx="4334070" cy="309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llipse 6"/>
          <p:cNvSpPr/>
          <p:nvPr/>
        </p:nvSpPr>
        <p:spPr>
          <a:xfrm>
            <a:off x="729833" y="1015708"/>
            <a:ext cx="432048" cy="432048"/>
          </a:xfrm>
          <a:prstGeom prst="ellipse">
            <a:avLst/>
          </a:prstGeom>
          <a:solidFill>
            <a:srgbClr val="00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1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29833" y="3809806"/>
            <a:ext cx="432048" cy="432048"/>
          </a:xfrm>
          <a:prstGeom prst="ellipse">
            <a:avLst/>
          </a:prstGeom>
          <a:solidFill>
            <a:srgbClr val="00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2</a:t>
            </a:r>
            <a:endParaRPr lang="fr-F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2420341135"/>
              </p:ext>
            </p:extLst>
          </p:nvPr>
        </p:nvGraphicFramePr>
        <p:xfrm>
          <a:off x="4654777" y="4604620"/>
          <a:ext cx="2412268" cy="238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1231124087"/>
              </p:ext>
            </p:extLst>
          </p:nvPr>
        </p:nvGraphicFramePr>
        <p:xfrm>
          <a:off x="6826849" y="4172572"/>
          <a:ext cx="247193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Pentagone 11"/>
          <p:cNvSpPr/>
          <p:nvPr/>
        </p:nvSpPr>
        <p:spPr>
          <a:xfrm rot="1381190">
            <a:off x="4978305" y="4418896"/>
            <a:ext cx="1008112" cy="504056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accent1"/>
                </a:solidFill>
              </a:rPr>
              <a:t>Zoom AC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3" name="Pentagone 12"/>
          <p:cNvSpPr/>
          <p:nvPr/>
        </p:nvSpPr>
        <p:spPr>
          <a:xfrm rot="1381190">
            <a:off x="6764915" y="4400715"/>
            <a:ext cx="1008112" cy="504056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accent1"/>
                </a:solidFill>
              </a:rPr>
              <a:t>Zoom FIR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4" name="Espace réservé du conten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51700"/>
              </p:ext>
            </p:extLst>
          </p:nvPr>
        </p:nvGraphicFramePr>
        <p:xfrm>
          <a:off x="4258225" y="1015708"/>
          <a:ext cx="36724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Rectangle 14"/>
          <p:cNvSpPr/>
          <p:nvPr/>
        </p:nvSpPr>
        <p:spPr>
          <a:xfrm>
            <a:off x="2483768" y="332656"/>
            <a:ext cx="6480720" cy="648072"/>
          </a:xfrm>
          <a:prstGeom prst="rect">
            <a:avLst/>
          </a:prstGeom>
          <a:solidFill>
            <a:srgbClr val="00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PREMIER BILAN DE L’ACTIVATION DU PLAN D’ACCOMPAGNEMENT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750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7971</TotalTime>
  <Words>134</Words>
  <Application>Microsoft Office PowerPoint</Application>
  <PresentationFormat>Affichage à l'écran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Panorama des conventions constitutives de GHT</dc:title>
  <dc:creator>jourdain PJC mobile</dc:creator>
  <cp:lastModifiedBy>SAULNIER, Stéphanie (DGOS/DIRECTION)</cp:lastModifiedBy>
  <cp:revision>368</cp:revision>
  <cp:lastPrinted>2017-03-10T13:02:05Z</cp:lastPrinted>
  <dcterms:created xsi:type="dcterms:W3CDTF">2016-09-04T09:28:19Z</dcterms:created>
  <dcterms:modified xsi:type="dcterms:W3CDTF">2017-06-06T09:18:56Z</dcterms:modified>
</cp:coreProperties>
</file>