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BC41"/>
    <a:srgbClr val="F6AD9C"/>
    <a:srgbClr val="E78520"/>
    <a:srgbClr val="F1B8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7" autoAdjust="0"/>
    <p:restoredTop sz="94660"/>
  </p:normalViewPr>
  <p:slideViewPr>
    <p:cSldViewPr snapToGrid="0">
      <p:cViewPr>
        <p:scale>
          <a:sx n="63" d="100"/>
          <a:sy n="63" d="100"/>
        </p:scale>
        <p:origin x="69"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1F9EE411-DB73-4455-B995-DD706BDEB349}" type="datetimeFigureOut">
              <a:rPr lang="fr-FR" smtClean="0"/>
              <a:t>17/11/2020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30CD4A-D6EB-4A4C-8EFB-173CBB731D10}" type="slidenum">
              <a:rPr lang="fr-FR" smtClean="0"/>
              <a:t>‹N°›</a:t>
            </a:fld>
            <a:endParaRPr lang="fr-FR"/>
          </a:p>
        </p:txBody>
      </p:sp>
    </p:spTree>
    <p:extLst>
      <p:ext uri="{BB962C8B-B14F-4D97-AF65-F5344CB8AC3E}">
        <p14:creationId xmlns:p14="http://schemas.microsoft.com/office/powerpoint/2010/main" val="3919503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F9EE411-DB73-4455-B995-DD706BDEB349}" type="datetimeFigureOut">
              <a:rPr lang="fr-FR" smtClean="0"/>
              <a:t>17/11/2020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30CD4A-D6EB-4A4C-8EFB-173CBB731D10}" type="slidenum">
              <a:rPr lang="fr-FR" smtClean="0"/>
              <a:t>‹N°›</a:t>
            </a:fld>
            <a:endParaRPr lang="fr-FR"/>
          </a:p>
        </p:txBody>
      </p:sp>
    </p:spTree>
    <p:extLst>
      <p:ext uri="{BB962C8B-B14F-4D97-AF65-F5344CB8AC3E}">
        <p14:creationId xmlns:p14="http://schemas.microsoft.com/office/powerpoint/2010/main" val="3452957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F9EE411-DB73-4455-B995-DD706BDEB349}" type="datetimeFigureOut">
              <a:rPr lang="fr-FR" smtClean="0"/>
              <a:t>17/11/2020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30CD4A-D6EB-4A4C-8EFB-173CBB731D10}" type="slidenum">
              <a:rPr lang="fr-FR" smtClean="0"/>
              <a:t>‹N°›</a:t>
            </a:fld>
            <a:endParaRPr lang="fr-FR"/>
          </a:p>
        </p:txBody>
      </p:sp>
    </p:spTree>
    <p:extLst>
      <p:ext uri="{BB962C8B-B14F-4D97-AF65-F5344CB8AC3E}">
        <p14:creationId xmlns:p14="http://schemas.microsoft.com/office/powerpoint/2010/main" val="3412723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F9EE411-DB73-4455-B995-DD706BDEB349}" type="datetimeFigureOut">
              <a:rPr lang="fr-FR" smtClean="0"/>
              <a:t>17/11/2020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30CD4A-D6EB-4A4C-8EFB-173CBB731D10}" type="slidenum">
              <a:rPr lang="fr-FR" smtClean="0"/>
              <a:t>‹N°›</a:t>
            </a:fld>
            <a:endParaRPr lang="fr-FR"/>
          </a:p>
        </p:txBody>
      </p:sp>
    </p:spTree>
    <p:extLst>
      <p:ext uri="{BB962C8B-B14F-4D97-AF65-F5344CB8AC3E}">
        <p14:creationId xmlns:p14="http://schemas.microsoft.com/office/powerpoint/2010/main" val="2402998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1F9EE411-DB73-4455-B995-DD706BDEB349}" type="datetimeFigureOut">
              <a:rPr lang="fr-FR" smtClean="0"/>
              <a:t>17/11/2020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30CD4A-D6EB-4A4C-8EFB-173CBB731D10}" type="slidenum">
              <a:rPr lang="fr-FR" smtClean="0"/>
              <a:t>‹N°›</a:t>
            </a:fld>
            <a:endParaRPr lang="fr-FR"/>
          </a:p>
        </p:txBody>
      </p:sp>
    </p:spTree>
    <p:extLst>
      <p:ext uri="{BB962C8B-B14F-4D97-AF65-F5344CB8AC3E}">
        <p14:creationId xmlns:p14="http://schemas.microsoft.com/office/powerpoint/2010/main" val="3389597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F9EE411-DB73-4455-B995-DD706BDEB349}" type="datetimeFigureOut">
              <a:rPr lang="fr-FR" smtClean="0"/>
              <a:t>17/11/2020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630CD4A-D6EB-4A4C-8EFB-173CBB731D10}" type="slidenum">
              <a:rPr lang="fr-FR" smtClean="0"/>
              <a:t>‹N°›</a:t>
            </a:fld>
            <a:endParaRPr lang="fr-FR"/>
          </a:p>
        </p:txBody>
      </p:sp>
    </p:spTree>
    <p:extLst>
      <p:ext uri="{BB962C8B-B14F-4D97-AF65-F5344CB8AC3E}">
        <p14:creationId xmlns:p14="http://schemas.microsoft.com/office/powerpoint/2010/main" val="1138956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F9EE411-DB73-4455-B995-DD706BDEB349}" type="datetimeFigureOut">
              <a:rPr lang="fr-FR" smtClean="0"/>
              <a:t>17/11/2020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630CD4A-D6EB-4A4C-8EFB-173CBB731D10}" type="slidenum">
              <a:rPr lang="fr-FR" smtClean="0"/>
              <a:t>‹N°›</a:t>
            </a:fld>
            <a:endParaRPr lang="fr-FR"/>
          </a:p>
        </p:txBody>
      </p:sp>
    </p:spTree>
    <p:extLst>
      <p:ext uri="{BB962C8B-B14F-4D97-AF65-F5344CB8AC3E}">
        <p14:creationId xmlns:p14="http://schemas.microsoft.com/office/powerpoint/2010/main" val="1799526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F9EE411-DB73-4455-B995-DD706BDEB349}" type="datetimeFigureOut">
              <a:rPr lang="fr-FR" smtClean="0"/>
              <a:t>17/11/2020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630CD4A-D6EB-4A4C-8EFB-173CBB731D10}" type="slidenum">
              <a:rPr lang="fr-FR" smtClean="0"/>
              <a:t>‹N°›</a:t>
            </a:fld>
            <a:endParaRPr lang="fr-FR"/>
          </a:p>
        </p:txBody>
      </p:sp>
    </p:spTree>
    <p:extLst>
      <p:ext uri="{BB962C8B-B14F-4D97-AF65-F5344CB8AC3E}">
        <p14:creationId xmlns:p14="http://schemas.microsoft.com/office/powerpoint/2010/main" val="3999159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9EE411-DB73-4455-B995-DD706BDEB349}" type="datetimeFigureOut">
              <a:rPr lang="fr-FR" smtClean="0"/>
              <a:t>17/11/2020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630CD4A-D6EB-4A4C-8EFB-173CBB731D10}" type="slidenum">
              <a:rPr lang="fr-FR" smtClean="0"/>
              <a:t>‹N°›</a:t>
            </a:fld>
            <a:endParaRPr lang="fr-FR"/>
          </a:p>
        </p:txBody>
      </p:sp>
    </p:spTree>
    <p:extLst>
      <p:ext uri="{BB962C8B-B14F-4D97-AF65-F5344CB8AC3E}">
        <p14:creationId xmlns:p14="http://schemas.microsoft.com/office/powerpoint/2010/main" val="284596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1F9EE411-DB73-4455-B995-DD706BDEB349}" type="datetimeFigureOut">
              <a:rPr lang="fr-FR" smtClean="0"/>
              <a:t>17/11/2020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630CD4A-D6EB-4A4C-8EFB-173CBB731D10}" type="slidenum">
              <a:rPr lang="fr-FR" smtClean="0"/>
              <a:t>‹N°›</a:t>
            </a:fld>
            <a:endParaRPr lang="fr-FR"/>
          </a:p>
        </p:txBody>
      </p:sp>
    </p:spTree>
    <p:extLst>
      <p:ext uri="{BB962C8B-B14F-4D97-AF65-F5344CB8AC3E}">
        <p14:creationId xmlns:p14="http://schemas.microsoft.com/office/powerpoint/2010/main" val="4092376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1F9EE411-DB73-4455-B995-DD706BDEB349}" type="datetimeFigureOut">
              <a:rPr lang="fr-FR" smtClean="0"/>
              <a:t>17/11/2020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630CD4A-D6EB-4A4C-8EFB-173CBB731D10}" type="slidenum">
              <a:rPr lang="fr-FR" smtClean="0"/>
              <a:t>‹N°›</a:t>
            </a:fld>
            <a:endParaRPr lang="fr-FR"/>
          </a:p>
        </p:txBody>
      </p:sp>
    </p:spTree>
    <p:extLst>
      <p:ext uri="{BB962C8B-B14F-4D97-AF65-F5344CB8AC3E}">
        <p14:creationId xmlns:p14="http://schemas.microsoft.com/office/powerpoint/2010/main" val="930152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9EE411-DB73-4455-B995-DD706BDEB349}" type="datetimeFigureOut">
              <a:rPr lang="fr-FR" smtClean="0"/>
              <a:t>17/11/2020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30CD4A-D6EB-4A4C-8EFB-173CBB731D10}" type="slidenum">
              <a:rPr lang="fr-FR" smtClean="0"/>
              <a:t>‹N°›</a:t>
            </a:fld>
            <a:endParaRPr lang="fr-FR"/>
          </a:p>
        </p:txBody>
      </p:sp>
    </p:spTree>
    <p:extLst>
      <p:ext uri="{BB962C8B-B14F-4D97-AF65-F5344CB8AC3E}">
        <p14:creationId xmlns:p14="http://schemas.microsoft.com/office/powerpoint/2010/main" val="3398473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rotWithShape="1">
          <a:blip r:embed="rId2">
            <a:extLst>
              <a:ext uri="{28A0092B-C50C-407E-A947-70E740481C1C}">
                <a14:useLocalDpi xmlns:a14="http://schemas.microsoft.com/office/drawing/2010/main" val="0"/>
              </a:ext>
            </a:extLst>
          </a:blip>
          <a:srcRect l="29838" t="10798" r="27682" b="9257"/>
          <a:stretch/>
        </p:blipFill>
        <p:spPr>
          <a:xfrm>
            <a:off x="389743" y="182706"/>
            <a:ext cx="5711253" cy="6045826"/>
          </a:xfrm>
          <a:prstGeom prst="rect">
            <a:avLst/>
          </a:prstGeom>
          <a:solidFill>
            <a:srgbClr val="F1B88D"/>
          </a:solidFill>
        </p:spPr>
      </p:pic>
      <p:sp>
        <p:nvSpPr>
          <p:cNvPr id="6" name="ZoneTexte 5"/>
          <p:cNvSpPr txBox="1"/>
          <p:nvPr/>
        </p:nvSpPr>
        <p:spPr>
          <a:xfrm>
            <a:off x="5918616" y="518632"/>
            <a:ext cx="5171606" cy="1569660"/>
          </a:xfrm>
          <a:prstGeom prst="rect">
            <a:avLst/>
          </a:prstGeom>
          <a:noFill/>
        </p:spPr>
        <p:txBody>
          <a:bodyPr wrap="square" rtlCol="0">
            <a:spAutoFit/>
          </a:bodyPr>
          <a:lstStyle/>
          <a:p>
            <a:r>
              <a:rPr lang="fr-FR" sz="6000" dirty="0" smtClean="0">
                <a:latin typeface="Bodoni MT" panose="02070603080606020203" pitchFamily="18" charset="0"/>
                <a:cs typeface="Akhbar MT" pitchFamily="2" charset="-78"/>
              </a:rPr>
              <a:t>Isabella </a:t>
            </a:r>
            <a:r>
              <a:rPr lang="fr-FR" sz="3600" dirty="0" smtClean="0">
                <a:latin typeface="Bodoni MT" panose="02070603080606020203" pitchFamily="18" charset="0"/>
                <a:cs typeface="Akhbar MT" pitchFamily="2" charset="-78"/>
              </a:rPr>
              <a:t>aidante de Guillaume</a:t>
            </a:r>
            <a:endParaRPr lang="fr-FR" sz="3600" dirty="0">
              <a:latin typeface="Bodoni MT" panose="02070603080606020203" pitchFamily="18" charset="0"/>
              <a:cs typeface="Akhbar MT" pitchFamily="2" charset="-78"/>
            </a:endParaRPr>
          </a:p>
        </p:txBody>
      </p:sp>
      <p:sp>
        <p:nvSpPr>
          <p:cNvPr id="7" name="Rectangle 6"/>
          <p:cNvSpPr/>
          <p:nvPr/>
        </p:nvSpPr>
        <p:spPr>
          <a:xfrm>
            <a:off x="6409543" y="2545016"/>
            <a:ext cx="5358984" cy="1815882"/>
          </a:xfrm>
          <a:prstGeom prst="rect">
            <a:avLst/>
          </a:prstGeom>
        </p:spPr>
        <p:txBody>
          <a:bodyPr wrap="square">
            <a:spAutoFit/>
          </a:bodyPr>
          <a:lstStyle/>
          <a:p>
            <a:r>
              <a:rPr lang="fr-FR" sz="2800" b="1" dirty="0">
                <a:latin typeface="Bodoni MT" panose="02070603080606020203" pitchFamily="18" charset="0"/>
              </a:rPr>
              <a:t>« Je dois vous dire quelque chose: </a:t>
            </a:r>
            <a:r>
              <a:rPr lang="fr-FR" sz="2800" b="1" dirty="0" smtClean="0">
                <a:latin typeface="Bodoni MT" panose="02070603080606020203" pitchFamily="18" charset="0"/>
              </a:rPr>
              <a:t>je </a:t>
            </a:r>
            <a:r>
              <a:rPr lang="fr-FR" sz="2800" b="1" dirty="0">
                <a:latin typeface="Bodoni MT" panose="02070603080606020203" pitchFamily="18" charset="0"/>
              </a:rPr>
              <a:t>suis une aidante un peu </a:t>
            </a:r>
            <a:r>
              <a:rPr lang="fr-FR" sz="2800" b="1" dirty="0" smtClean="0">
                <a:latin typeface="Bodoni MT" panose="02070603080606020203" pitchFamily="18" charset="0"/>
              </a:rPr>
              <a:t>particulière car, </a:t>
            </a:r>
            <a:r>
              <a:rPr lang="fr-FR" sz="2800" b="1" dirty="0">
                <a:latin typeface="Bodoni MT" panose="02070603080606020203" pitchFamily="18" charset="0"/>
              </a:rPr>
              <a:t>en </a:t>
            </a:r>
            <a:r>
              <a:rPr lang="fr-FR" sz="2800" b="1" dirty="0" smtClean="0">
                <a:latin typeface="Bodoni MT" panose="02070603080606020203" pitchFamily="18" charset="0"/>
              </a:rPr>
              <a:t>fait, Guillaume </a:t>
            </a:r>
            <a:r>
              <a:rPr lang="fr-FR" sz="2800" b="1" dirty="0">
                <a:latin typeface="Bodoni MT" panose="02070603080606020203" pitchFamily="18" charset="0"/>
              </a:rPr>
              <a:t>est aussi mon aidant »</a:t>
            </a:r>
          </a:p>
        </p:txBody>
      </p:sp>
      <p:sp>
        <p:nvSpPr>
          <p:cNvPr id="8" name="ZoneTexte 7"/>
          <p:cNvSpPr txBox="1"/>
          <p:nvPr/>
        </p:nvSpPr>
        <p:spPr>
          <a:xfrm>
            <a:off x="5918616" y="4817622"/>
            <a:ext cx="6340839" cy="1754326"/>
          </a:xfrm>
          <a:prstGeom prst="rect">
            <a:avLst/>
          </a:prstGeom>
          <a:noFill/>
        </p:spPr>
        <p:txBody>
          <a:bodyPr wrap="square" rtlCol="0">
            <a:spAutoFit/>
          </a:bodyPr>
          <a:lstStyle/>
          <a:p>
            <a:r>
              <a:rPr lang="fr-FR" dirty="0" smtClean="0">
                <a:latin typeface="Bodoni MT" panose="02070603080606020203" pitchFamily="18" charset="0"/>
              </a:rPr>
              <a:t>J’ai 45 ans et viens d’un petit village près de Venise en Italie. Je vis maintenant à Paris depuis plus de 10 ans avec Guillaume, mon conjoint, qui est pris en charge par l’HAD de Tenon pour sa chimiothérapie. Je travaillais comme professeure de théâtre mais je dois, moi aussi, faire face à la maladie. Mon cancer du sein a récidivé pour la deuxième fois maintenant.</a:t>
            </a:r>
            <a:endParaRPr lang="fr-FR" dirty="0">
              <a:latin typeface="Bodoni MT" panose="02070603080606020203" pitchFamily="18" charset="0"/>
            </a:endParaRPr>
          </a:p>
        </p:txBody>
      </p:sp>
    </p:spTree>
    <p:extLst>
      <p:ext uri="{BB962C8B-B14F-4D97-AF65-F5344CB8AC3E}">
        <p14:creationId xmlns:p14="http://schemas.microsoft.com/office/powerpoint/2010/main" val="40530226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4434840" y="807068"/>
            <a:ext cx="5922889" cy="1569660"/>
          </a:xfrm>
          <a:prstGeom prst="rect">
            <a:avLst/>
          </a:prstGeom>
          <a:noFill/>
        </p:spPr>
        <p:txBody>
          <a:bodyPr wrap="square" rtlCol="0">
            <a:spAutoFit/>
          </a:bodyPr>
          <a:lstStyle/>
          <a:p>
            <a:r>
              <a:rPr lang="fr-FR" sz="6000" dirty="0" smtClean="0">
                <a:latin typeface="Bodoni MT" panose="02070603080606020203" pitchFamily="18" charset="0"/>
                <a:cs typeface="Akhbar MT" pitchFamily="2" charset="-78"/>
              </a:rPr>
              <a:t>Madame C , </a:t>
            </a:r>
            <a:r>
              <a:rPr lang="fr-FR" sz="3600" dirty="0" smtClean="0">
                <a:latin typeface="Bodoni MT" panose="02070603080606020203" pitchFamily="18" charset="0"/>
                <a:cs typeface="Akhbar MT" pitchFamily="2" charset="-78"/>
              </a:rPr>
              <a:t>aidante de Vincent</a:t>
            </a:r>
            <a:endParaRPr lang="fr-FR" sz="3600" dirty="0">
              <a:latin typeface="Bodoni MT" panose="02070603080606020203" pitchFamily="18" charset="0"/>
              <a:cs typeface="Akhbar MT" pitchFamily="2" charset="-78"/>
            </a:endParaRPr>
          </a:p>
        </p:txBody>
      </p:sp>
      <p:sp>
        <p:nvSpPr>
          <p:cNvPr id="7" name="Rectangle 6"/>
          <p:cNvSpPr/>
          <p:nvPr/>
        </p:nvSpPr>
        <p:spPr>
          <a:xfrm>
            <a:off x="4434840" y="3014538"/>
            <a:ext cx="7581833" cy="1815882"/>
          </a:xfrm>
          <a:prstGeom prst="rect">
            <a:avLst/>
          </a:prstGeom>
        </p:spPr>
        <p:txBody>
          <a:bodyPr wrap="square">
            <a:spAutoFit/>
          </a:bodyPr>
          <a:lstStyle/>
          <a:p>
            <a:pPr>
              <a:spcAft>
                <a:spcPts val="800"/>
              </a:spcAft>
            </a:pPr>
            <a:r>
              <a:rPr lang="fr-FR" sz="2800" b="1" dirty="0">
                <a:latin typeface="Bodoni MT" panose="02070603080606020203" pitchFamily="18" charset="0"/>
              </a:rPr>
              <a:t>Ce n’est pas parce qu’on est en en fauteuil qu’on n’est pas </a:t>
            </a:r>
            <a:r>
              <a:rPr lang="fr-FR" sz="2800" b="1" dirty="0">
                <a:latin typeface="Bodoni MT" panose="02070603080606020203" pitchFamily="18" charset="0"/>
              </a:rPr>
              <a:t>capable</a:t>
            </a:r>
            <a:r>
              <a:rPr lang="fr-FR" sz="2800" b="1" dirty="0" smtClean="0">
                <a:latin typeface="Bodoni MT" panose="02070603080606020203" pitchFamily="18" charset="0"/>
              </a:rPr>
              <a:t>. Je </a:t>
            </a:r>
            <a:r>
              <a:rPr lang="fr-FR" sz="2800" b="1" dirty="0">
                <a:latin typeface="Bodoni MT" panose="02070603080606020203" pitchFamily="18" charset="0"/>
              </a:rPr>
              <a:t>mettrai toutes mes forces pour le démontrer. C’est un combat qui m’est très </a:t>
            </a:r>
            <a:r>
              <a:rPr lang="fr-FR" sz="2800" b="1" dirty="0" smtClean="0">
                <a:latin typeface="Bodoni MT" panose="02070603080606020203" pitchFamily="18" charset="0"/>
              </a:rPr>
              <a:t>fort.</a:t>
            </a:r>
            <a:endParaRPr lang="fr-FR" sz="2800" b="1" dirty="0">
              <a:latin typeface="Bodoni MT" panose="02070603080606020203" pitchFamily="18" charset="0"/>
            </a:endParaRPr>
          </a:p>
        </p:txBody>
      </p:sp>
      <p:sp>
        <p:nvSpPr>
          <p:cNvPr id="8" name="ZoneTexte 7"/>
          <p:cNvSpPr txBox="1"/>
          <p:nvPr/>
        </p:nvSpPr>
        <p:spPr>
          <a:xfrm>
            <a:off x="4434841" y="4830420"/>
            <a:ext cx="7460112" cy="923330"/>
          </a:xfrm>
          <a:prstGeom prst="rect">
            <a:avLst/>
          </a:prstGeom>
          <a:noFill/>
        </p:spPr>
        <p:txBody>
          <a:bodyPr wrap="square" rtlCol="0">
            <a:spAutoFit/>
          </a:bodyPr>
          <a:lstStyle/>
          <a:p>
            <a:r>
              <a:rPr lang="fr-FR" dirty="0" smtClean="0">
                <a:latin typeface="Bodoni MT" panose="02070603080606020203" pitchFamily="18" charset="0"/>
              </a:rPr>
              <a:t>Je suis pharmacienne de métier et l’aidante de Vincent, qui est en fauteuil après une longue hospitalisation. Je suis organisée, indépendante mais je suis seule pour aider Vincent. Et je suis moi-même en fauteuil.</a:t>
            </a:r>
            <a:endParaRPr lang="fr-FR" dirty="0">
              <a:latin typeface="Bodoni MT" panose="02070603080606020203" pitchFamily="18" charset="0"/>
            </a:endParaRPr>
          </a:p>
        </p:txBody>
      </p:sp>
      <p:pic>
        <p:nvPicPr>
          <p:cNvPr id="9" name="Image 8"/>
          <p:cNvPicPr>
            <a:picLocks noChangeAspect="1"/>
          </p:cNvPicPr>
          <p:nvPr/>
        </p:nvPicPr>
        <p:blipFill rotWithShape="1">
          <a:blip r:embed="rId2"/>
          <a:srcRect l="22593" t="4663" r="26156" b="15362"/>
          <a:stretch/>
        </p:blipFill>
        <p:spPr>
          <a:xfrm>
            <a:off x="582822" y="297180"/>
            <a:ext cx="2838557" cy="4770120"/>
          </a:xfrm>
          <a:prstGeom prst="rect">
            <a:avLst/>
          </a:prstGeom>
        </p:spPr>
      </p:pic>
    </p:spTree>
    <p:extLst>
      <p:ext uri="{BB962C8B-B14F-4D97-AF65-F5344CB8AC3E}">
        <p14:creationId xmlns:p14="http://schemas.microsoft.com/office/powerpoint/2010/main" val="1991342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leau 17"/>
          <p:cNvGraphicFramePr>
            <a:graphicFrameLocks noGrp="1"/>
          </p:cNvGraphicFramePr>
          <p:nvPr>
            <p:extLst>
              <p:ext uri="{D42A27DB-BD31-4B8C-83A1-F6EECF244321}">
                <p14:modId xmlns:p14="http://schemas.microsoft.com/office/powerpoint/2010/main" val="4117380999"/>
              </p:ext>
            </p:extLst>
          </p:nvPr>
        </p:nvGraphicFramePr>
        <p:xfrm>
          <a:off x="597618" y="138311"/>
          <a:ext cx="11221001" cy="6811129"/>
        </p:xfrm>
        <a:graphic>
          <a:graphicData uri="http://schemas.openxmlformats.org/drawingml/2006/table">
            <a:tbl>
              <a:tblPr firstRow="1" bandRow="1">
                <a:tableStyleId>{2D5ABB26-0587-4C30-8999-92F81FD0307C}</a:tableStyleId>
              </a:tblPr>
              <a:tblGrid>
                <a:gridCol w="4445705">
                  <a:extLst>
                    <a:ext uri="{9D8B030D-6E8A-4147-A177-3AD203B41FA5}">
                      <a16:colId xmlns:a16="http://schemas.microsoft.com/office/drawing/2014/main" val="930080780"/>
                    </a:ext>
                  </a:extLst>
                </a:gridCol>
                <a:gridCol w="6775296">
                  <a:extLst>
                    <a:ext uri="{9D8B030D-6E8A-4147-A177-3AD203B41FA5}">
                      <a16:colId xmlns:a16="http://schemas.microsoft.com/office/drawing/2014/main" val="1774463190"/>
                    </a:ext>
                  </a:extLst>
                </a:gridCol>
              </a:tblGrid>
              <a:tr h="952698">
                <a:tc>
                  <a:txBody>
                    <a:bodyPr/>
                    <a:lstStyle/>
                    <a:p>
                      <a:r>
                        <a:rPr lang="fr-FR" sz="2400" b="1" kern="1200" dirty="0" smtClean="0">
                          <a:solidFill>
                            <a:schemeClr val="tx1"/>
                          </a:solidFill>
                          <a:latin typeface="Bodoni MT" panose="02070603080606020203" pitchFamily="18" charset="0"/>
                          <a:ea typeface="+mn-ea"/>
                          <a:cs typeface="+mn-cs"/>
                        </a:rPr>
                        <a:t>Je sais ce que c’est que de demander de l’aide…</a:t>
                      </a:r>
                      <a:endParaRPr lang="fr-FR" sz="2400" b="1" kern="1200" dirty="0">
                        <a:solidFill>
                          <a:schemeClr val="tx1"/>
                        </a:solidFill>
                        <a:latin typeface="Bodoni MT" panose="02070603080606020203" pitchFamily="18"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tx1"/>
                          </a:solidFill>
                          <a:latin typeface="Bodoni MT" panose="02070603080606020203" pitchFamily="18" charset="0"/>
                          <a:ea typeface="+mn-ea"/>
                          <a:cs typeface="+mn-cs"/>
                        </a:rPr>
                        <a:t>…et d’en recevoir.  Ce n’est pas toujours facile de demander. Tout ce qu’on peut faire par nous-mêmes on le fait.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kern="1200" dirty="0" smtClean="0">
                        <a:solidFill>
                          <a:schemeClr val="tx1"/>
                        </a:solidFill>
                        <a:latin typeface="Bodoni MT" panose="02070603080606020203" pitchFamily="18" charset="0"/>
                        <a:ea typeface="+mn-ea"/>
                        <a:cs typeface="+mn-cs"/>
                      </a:endParaRPr>
                    </a:p>
                  </a:txBody>
                  <a:tcPr/>
                </a:tc>
                <a:extLst>
                  <a:ext uri="{0D108BD9-81ED-4DB2-BD59-A6C34878D82A}">
                    <a16:rowId xmlns:a16="http://schemas.microsoft.com/office/drawing/2014/main" val="3890991883"/>
                  </a:ext>
                </a:extLst>
              </a:tr>
              <a:tr h="1045727">
                <a:tc>
                  <a:txBody>
                    <a:bodyPr/>
                    <a:lstStyle/>
                    <a:p>
                      <a:pPr marL="0" algn="l" defTabSz="914400" rtl="0" eaLnBrk="1" latinLnBrk="0" hangingPunct="1"/>
                      <a:r>
                        <a:rPr lang="fr-FR" sz="2400" b="1" kern="1200" dirty="0" smtClean="0">
                          <a:solidFill>
                            <a:schemeClr val="tx1"/>
                          </a:solidFill>
                          <a:latin typeface="Bodoni MT" panose="02070603080606020203" pitchFamily="18" charset="0"/>
                          <a:ea typeface="+mn-ea"/>
                          <a:cs typeface="+mn-cs"/>
                        </a:rPr>
                        <a:t>On</a:t>
                      </a:r>
                      <a:r>
                        <a:rPr lang="fr-FR" sz="2400" b="1" kern="1200" baseline="0" dirty="0" smtClean="0">
                          <a:solidFill>
                            <a:schemeClr val="tx1"/>
                          </a:solidFill>
                          <a:latin typeface="Bodoni MT" panose="02070603080606020203" pitchFamily="18" charset="0"/>
                          <a:ea typeface="+mn-ea"/>
                          <a:cs typeface="+mn-cs"/>
                        </a:rPr>
                        <a:t> </a:t>
                      </a:r>
                      <a:r>
                        <a:rPr lang="fr-FR" sz="2400" b="1" kern="1200" dirty="0" smtClean="0">
                          <a:solidFill>
                            <a:schemeClr val="tx1"/>
                          </a:solidFill>
                          <a:latin typeface="Bodoni MT" panose="02070603080606020203" pitchFamily="18" charset="0"/>
                          <a:ea typeface="+mn-ea"/>
                          <a:cs typeface="+mn-cs"/>
                        </a:rPr>
                        <a:t>perd un peu son rôle de compagne</a:t>
                      </a:r>
                      <a:endParaRPr lang="fr-FR" sz="2400" b="1" kern="1200" dirty="0">
                        <a:solidFill>
                          <a:schemeClr val="tx1"/>
                        </a:solidFill>
                        <a:latin typeface="Bodoni MT" panose="02070603080606020203" pitchFamily="18" charset="0"/>
                        <a:ea typeface="+mn-ea"/>
                        <a:cs typeface="+mn-cs"/>
                      </a:endParaRPr>
                    </a:p>
                  </a:txBody>
                  <a:tcPr anchor="ctr"/>
                </a:tc>
                <a:tc>
                  <a:txBody>
                    <a:bodyPr/>
                    <a:lstStyle/>
                    <a:p>
                      <a:r>
                        <a:rPr lang="fr-FR" sz="1800" kern="1200" dirty="0" smtClean="0">
                          <a:solidFill>
                            <a:schemeClr val="tx1"/>
                          </a:solidFill>
                          <a:latin typeface="Bodoni MT" panose="02070603080606020203" pitchFamily="18" charset="0"/>
                          <a:ea typeface="+mn-ea"/>
                          <a:cs typeface="+mn-cs"/>
                        </a:rPr>
                        <a:t>On fait de multiples tâches, mais la partie entre conjoints, on se disperse.  Je n’avais plus une minute à moi, au début on s’oublie très vite  </a:t>
                      </a:r>
                      <a:endParaRPr lang="fr-FR" sz="1800" kern="1200" dirty="0">
                        <a:solidFill>
                          <a:schemeClr val="tx1"/>
                        </a:solidFill>
                        <a:latin typeface="Bodoni MT" panose="02070603080606020203" pitchFamily="18" charset="0"/>
                        <a:ea typeface="+mn-ea"/>
                        <a:cs typeface="+mn-cs"/>
                      </a:endParaRPr>
                    </a:p>
                  </a:txBody>
                  <a:tcPr/>
                </a:tc>
                <a:extLst>
                  <a:ext uri="{0D108BD9-81ED-4DB2-BD59-A6C34878D82A}">
                    <a16:rowId xmlns:a16="http://schemas.microsoft.com/office/drawing/2014/main" val="1547236650"/>
                  </a:ext>
                </a:extLst>
              </a:tr>
              <a:tr h="1006608">
                <a:tc>
                  <a:txBody>
                    <a:bodyPr/>
                    <a:lstStyle/>
                    <a:p>
                      <a:pPr marL="0" algn="l" defTabSz="914400" rtl="0" eaLnBrk="1" latinLnBrk="0" hangingPunct="1"/>
                      <a:r>
                        <a:rPr lang="fr-FR" sz="2400" b="1" kern="1200" dirty="0" smtClean="0">
                          <a:solidFill>
                            <a:schemeClr val="tx1"/>
                          </a:solidFill>
                          <a:latin typeface="Bodoni MT" panose="02070603080606020203" pitchFamily="18" charset="0"/>
                          <a:ea typeface="+mn-ea"/>
                          <a:cs typeface="+mn-cs"/>
                        </a:rPr>
                        <a:t>On</a:t>
                      </a:r>
                      <a:r>
                        <a:rPr lang="fr-FR" sz="2400" b="1" kern="1200" baseline="0" dirty="0" smtClean="0">
                          <a:solidFill>
                            <a:schemeClr val="tx1"/>
                          </a:solidFill>
                          <a:latin typeface="Bodoni MT" panose="02070603080606020203" pitchFamily="18" charset="0"/>
                          <a:ea typeface="+mn-ea"/>
                          <a:cs typeface="+mn-cs"/>
                        </a:rPr>
                        <a:t> </a:t>
                      </a:r>
                      <a:r>
                        <a:rPr lang="fr-FR" sz="2400" b="1" kern="1200" dirty="0" smtClean="0">
                          <a:solidFill>
                            <a:schemeClr val="tx1"/>
                          </a:solidFill>
                          <a:latin typeface="Bodoni MT" panose="02070603080606020203" pitchFamily="18" charset="0"/>
                          <a:ea typeface="+mn-ea"/>
                          <a:cs typeface="+mn-cs"/>
                        </a:rPr>
                        <a:t>se sent utile de rendre service…</a:t>
                      </a:r>
                      <a:endParaRPr lang="fr-FR" sz="2400" b="1" kern="1200" dirty="0" smtClean="0">
                        <a:solidFill>
                          <a:schemeClr val="tx1"/>
                        </a:solidFill>
                        <a:latin typeface="Bodoni MT" panose="02070603080606020203" pitchFamily="18" charset="0"/>
                        <a:ea typeface="+mn-ea"/>
                        <a:cs typeface="+mn-cs"/>
                      </a:endParaRPr>
                    </a:p>
                  </a:txBody>
                  <a:tcPr anchor="ctr"/>
                </a:tc>
                <a:tc>
                  <a:txBody>
                    <a:bodyPr/>
                    <a:lstStyle/>
                    <a:p>
                      <a:r>
                        <a:rPr lang="fr-FR" sz="1800" kern="1200" dirty="0" smtClean="0">
                          <a:solidFill>
                            <a:schemeClr val="tx1"/>
                          </a:solidFill>
                          <a:latin typeface="Bodoni MT" panose="02070603080606020203" pitchFamily="18" charset="0"/>
                          <a:ea typeface="+mn-ea"/>
                          <a:cs typeface="+mn-cs"/>
                        </a:rPr>
                        <a:t>…d’apporter une aide, faire plaisir à l’autre ; ça c’est très important. </a:t>
                      </a:r>
                    </a:p>
                    <a:p>
                      <a:r>
                        <a:rPr lang="fr-FR" sz="1800" kern="1200" dirty="0" smtClean="0">
                          <a:solidFill>
                            <a:schemeClr val="tx1"/>
                          </a:solidFill>
                          <a:latin typeface="Bodoni MT" panose="02070603080606020203" pitchFamily="18" charset="0"/>
                          <a:ea typeface="+mn-ea"/>
                          <a:cs typeface="+mn-cs"/>
                        </a:rPr>
                        <a:t> </a:t>
                      </a:r>
                      <a:endParaRPr lang="fr-FR" sz="1800" kern="1200" dirty="0" smtClean="0">
                        <a:solidFill>
                          <a:schemeClr val="tx1"/>
                        </a:solidFill>
                        <a:latin typeface="Bodoni MT" panose="02070603080606020203" pitchFamily="18" charset="0"/>
                        <a:ea typeface="+mn-ea"/>
                        <a:cs typeface="+mn-cs"/>
                      </a:endParaRPr>
                    </a:p>
                  </a:txBody>
                  <a:tcPr/>
                </a:tc>
                <a:extLst>
                  <a:ext uri="{0D108BD9-81ED-4DB2-BD59-A6C34878D82A}">
                    <a16:rowId xmlns:a16="http://schemas.microsoft.com/office/drawing/2014/main" val="1955489878"/>
                  </a:ext>
                </a:extLst>
              </a:tr>
              <a:tr h="1138469">
                <a:tc>
                  <a:txBody>
                    <a:bodyPr/>
                    <a:lstStyle/>
                    <a:p>
                      <a:pPr marL="0" algn="l" defTabSz="914400" rtl="0" eaLnBrk="1" latinLnBrk="0" hangingPunct="1"/>
                      <a:r>
                        <a:rPr lang="fr-FR" sz="2400" b="1" kern="1200" dirty="0" smtClean="0">
                          <a:solidFill>
                            <a:schemeClr val="tx1"/>
                          </a:solidFill>
                          <a:latin typeface="Bodoni MT" panose="02070603080606020203" pitchFamily="18" charset="0"/>
                          <a:ea typeface="+mn-ea"/>
                          <a:cs typeface="+mn-cs"/>
                        </a:rPr>
                        <a:t>Il faut prendre conscience qu’il y a quelqu’un qui assure le quotidien</a:t>
                      </a:r>
                      <a:endParaRPr lang="fr-FR" sz="2400" b="1" kern="1200" dirty="0">
                        <a:solidFill>
                          <a:schemeClr val="tx1"/>
                        </a:solidFill>
                        <a:latin typeface="Bodoni MT" panose="02070603080606020203" pitchFamily="18" charset="0"/>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tx1"/>
                          </a:solidFill>
                          <a:latin typeface="Bodoni MT" panose="02070603080606020203" pitchFamily="18" charset="0"/>
                          <a:ea typeface="+mn-ea"/>
                          <a:cs typeface="+mn-cs"/>
                        </a:rPr>
                        <a:t>Là on passe inaperçu. On a besoin de moments de soupape, de se repositionner. On a tendance à s’isoler parce qu’on sait qu’on a besoin de nous, on se prive, on ne s’octroi pas trop de visites ou de vacances. Il faut trouver une autre organisation.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kern="1200" dirty="0" smtClean="0">
                        <a:solidFill>
                          <a:schemeClr val="tx1"/>
                        </a:solidFill>
                        <a:latin typeface="Bodoni MT" panose="02070603080606020203" pitchFamily="18" charset="0"/>
                        <a:ea typeface="+mn-ea"/>
                        <a:cs typeface="+mn-cs"/>
                      </a:endParaRPr>
                    </a:p>
                  </a:txBody>
                  <a:tcPr/>
                </a:tc>
                <a:extLst>
                  <a:ext uri="{0D108BD9-81ED-4DB2-BD59-A6C34878D82A}">
                    <a16:rowId xmlns:a16="http://schemas.microsoft.com/office/drawing/2014/main" val="4120345542"/>
                  </a:ext>
                </a:extLst>
              </a:tr>
              <a:tr h="1520096">
                <a:tc>
                  <a:txBody>
                    <a:bodyPr/>
                    <a:lstStyle/>
                    <a:p>
                      <a:r>
                        <a:rPr lang="fr-FR" sz="2400" b="1" kern="1200" dirty="0" smtClean="0">
                          <a:solidFill>
                            <a:schemeClr val="tx1"/>
                          </a:solidFill>
                          <a:latin typeface="Bodoni MT" panose="02070603080606020203" pitchFamily="18" charset="0"/>
                          <a:ea typeface="+mn-ea"/>
                          <a:cs typeface="+mn-cs"/>
                        </a:rPr>
                        <a:t>L’aidé ne mesure pas forcément l’aide qui est apportée…</a:t>
                      </a:r>
                      <a:endParaRPr lang="fr-FR" sz="2400" b="1"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tx1"/>
                          </a:solidFill>
                          <a:latin typeface="Bodoni MT" panose="02070603080606020203" pitchFamily="18" charset="0"/>
                          <a:ea typeface="+mn-ea"/>
                          <a:cs typeface="+mn-cs"/>
                        </a:rPr>
                        <a:t>…elle se dilue dans le quotidien. On a tendance à s’isoler parce qu’on sait qu’on a besoin de nous, on se prive, on ne s’octroi pas trop de visites ou de vacances. Il faut trouver une autre organisation.  </a:t>
                      </a:r>
                    </a:p>
                  </a:txBody>
                  <a:tcPr/>
                </a:tc>
                <a:extLst>
                  <a:ext uri="{0D108BD9-81ED-4DB2-BD59-A6C34878D82A}">
                    <a16:rowId xmlns:a16="http://schemas.microsoft.com/office/drawing/2014/main" val="3425487383"/>
                  </a:ext>
                </a:extLst>
              </a:tr>
              <a:tr h="72698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400" b="1" kern="1200" dirty="0" smtClean="0">
                          <a:solidFill>
                            <a:schemeClr val="tx1"/>
                          </a:solidFill>
                          <a:latin typeface="Bodoni MT" panose="02070603080606020203" pitchFamily="18" charset="0"/>
                          <a:ea typeface="+mn-ea"/>
                          <a:cs typeface="+mn-cs"/>
                        </a:rPr>
                        <a:t>Il faut savoir ce qu’on apporte pour se réconforter soi-même.</a:t>
                      </a:r>
                    </a:p>
                    <a:p>
                      <a:pPr marL="0" algn="l" defTabSz="914400" rtl="0" eaLnBrk="1" latinLnBrk="0" hangingPunct="1"/>
                      <a:endParaRPr lang="fr-FR" sz="2400" b="1" kern="1200" dirty="0">
                        <a:solidFill>
                          <a:schemeClr val="tx1"/>
                        </a:solidFill>
                        <a:latin typeface="Bodoni MT" panose="02070603080606020203" pitchFamily="18" charset="0"/>
                        <a:ea typeface="+mn-ea"/>
                        <a:cs typeface="+mn-cs"/>
                      </a:endParaRPr>
                    </a:p>
                  </a:txBody>
                  <a:tcPr anchor="ctr"/>
                </a:tc>
                <a:tc hMerge="1">
                  <a:txBody>
                    <a:bodyPr/>
                    <a:lstStyle/>
                    <a:p>
                      <a:endParaRPr lang="fr-FR" sz="18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4188905945"/>
                  </a:ext>
                </a:extLst>
              </a:tr>
            </a:tbl>
          </a:graphicData>
        </a:graphic>
      </p:graphicFrame>
    </p:spTree>
    <p:extLst>
      <p:ext uri="{BB962C8B-B14F-4D97-AF65-F5344CB8AC3E}">
        <p14:creationId xmlns:p14="http://schemas.microsoft.com/office/powerpoint/2010/main" val="42120633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948112" y="4548762"/>
            <a:ext cx="6096000" cy="307777"/>
          </a:xfrm>
          <a:prstGeom prst="rect">
            <a:avLst/>
          </a:prstGeom>
        </p:spPr>
        <p:txBody>
          <a:bodyPr>
            <a:spAutoFit/>
          </a:bodyPr>
          <a:lstStyle/>
          <a:p>
            <a:r>
              <a:rPr lang="fr-FR" sz="1400" dirty="0"/>
              <a:t>. </a:t>
            </a:r>
          </a:p>
        </p:txBody>
      </p:sp>
      <p:sp>
        <p:nvSpPr>
          <p:cNvPr id="4" name="Forme libre 3"/>
          <p:cNvSpPr/>
          <p:nvPr/>
        </p:nvSpPr>
        <p:spPr>
          <a:xfrm>
            <a:off x="510540" y="3216025"/>
            <a:ext cx="11186160" cy="1703163"/>
          </a:xfrm>
          <a:custGeom>
            <a:avLst/>
            <a:gdLst>
              <a:gd name="connsiteX0" fmla="*/ 0 w 11902440"/>
              <a:gd name="connsiteY0" fmla="*/ 2312068 h 2312068"/>
              <a:gd name="connsiteX1" fmla="*/ 1112520 w 11902440"/>
              <a:gd name="connsiteY1" fmla="*/ 475648 h 2312068"/>
              <a:gd name="connsiteX2" fmla="*/ 2400300 w 11902440"/>
              <a:gd name="connsiteY2" fmla="*/ 2205388 h 2312068"/>
              <a:gd name="connsiteX3" fmla="*/ 3573780 w 11902440"/>
              <a:gd name="connsiteY3" fmla="*/ 483268 h 2312068"/>
              <a:gd name="connsiteX4" fmla="*/ 4587240 w 11902440"/>
              <a:gd name="connsiteY4" fmla="*/ 2060608 h 2312068"/>
              <a:gd name="connsiteX5" fmla="*/ 6019800 w 11902440"/>
              <a:gd name="connsiteY5" fmla="*/ 346108 h 2312068"/>
              <a:gd name="connsiteX6" fmla="*/ 7216140 w 11902440"/>
              <a:gd name="connsiteY6" fmla="*/ 1832008 h 2312068"/>
              <a:gd name="connsiteX7" fmla="*/ 8237220 w 11902440"/>
              <a:gd name="connsiteY7" fmla="*/ 262288 h 2312068"/>
              <a:gd name="connsiteX8" fmla="*/ 9928860 w 11902440"/>
              <a:gd name="connsiteY8" fmla="*/ 1832008 h 2312068"/>
              <a:gd name="connsiteX9" fmla="*/ 11262360 w 11902440"/>
              <a:gd name="connsiteY9" fmla="*/ 94648 h 2312068"/>
              <a:gd name="connsiteX10" fmla="*/ 11902440 w 11902440"/>
              <a:gd name="connsiteY10" fmla="*/ 384208 h 2312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902440" h="2312068">
                <a:moveTo>
                  <a:pt x="0" y="2312068"/>
                </a:moveTo>
                <a:cubicBezTo>
                  <a:pt x="356235" y="1402748"/>
                  <a:pt x="712470" y="493428"/>
                  <a:pt x="1112520" y="475648"/>
                </a:cubicBezTo>
                <a:cubicBezTo>
                  <a:pt x="1512570" y="457868"/>
                  <a:pt x="1990090" y="2204118"/>
                  <a:pt x="2400300" y="2205388"/>
                </a:cubicBezTo>
                <a:cubicBezTo>
                  <a:pt x="2810510" y="2206658"/>
                  <a:pt x="3209290" y="507398"/>
                  <a:pt x="3573780" y="483268"/>
                </a:cubicBezTo>
                <a:cubicBezTo>
                  <a:pt x="3938270" y="459138"/>
                  <a:pt x="4179570" y="2083468"/>
                  <a:pt x="4587240" y="2060608"/>
                </a:cubicBezTo>
                <a:cubicBezTo>
                  <a:pt x="4994910" y="2037748"/>
                  <a:pt x="5581650" y="384208"/>
                  <a:pt x="6019800" y="346108"/>
                </a:cubicBezTo>
                <a:cubicBezTo>
                  <a:pt x="6457950" y="308008"/>
                  <a:pt x="6846570" y="1845978"/>
                  <a:pt x="7216140" y="1832008"/>
                </a:cubicBezTo>
                <a:cubicBezTo>
                  <a:pt x="7585710" y="1818038"/>
                  <a:pt x="7785100" y="262288"/>
                  <a:pt x="8237220" y="262288"/>
                </a:cubicBezTo>
                <a:cubicBezTo>
                  <a:pt x="8689340" y="262288"/>
                  <a:pt x="9424670" y="1859948"/>
                  <a:pt x="9928860" y="1832008"/>
                </a:cubicBezTo>
                <a:cubicBezTo>
                  <a:pt x="10433050" y="1804068"/>
                  <a:pt x="10933430" y="335948"/>
                  <a:pt x="11262360" y="94648"/>
                </a:cubicBezTo>
                <a:cubicBezTo>
                  <a:pt x="11591290" y="-146652"/>
                  <a:pt x="11746865" y="118778"/>
                  <a:pt x="11902440" y="384208"/>
                </a:cubicBezTo>
              </a:path>
            </a:pathLst>
          </a:cu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243840" y="243840"/>
            <a:ext cx="4579619" cy="523220"/>
          </a:xfrm>
          <a:prstGeom prst="rect">
            <a:avLst/>
          </a:prstGeom>
          <a:noFill/>
        </p:spPr>
        <p:txBody>
          <a:bodyPr wrap="square" rtlCol="0">
            <a:spAutoFit/>
          </a:bodyPr>
          <a:lstStyle/>
          <a:p>
            <a:r>
              <a:rPr lang="fr-FR" sz="1400" dirty="0"/>
              <a:t>Je savais que c’était une étape très importante pour lui de pouvoir revenir à </a:t>
            </a:r>
            <a:r>
              <a:rPr lang="fr-FR" sz="1400" dirty="0" smtClean="0"/>
              <a:t>domicile</a:t>
            </a:r>
            <a:r>
              <a:rPr lang="fr-FR" sz="1400" dirty="0"/>
              <a:t>.</a:t>
            </a:r>
          </a:p>
        </p:txBody>
      </p:sp>
      <p:sp>
        <p:nvSpPr>
          <p:cNvPr id="6" name="Rectangle 5"/>
          <p:cNvSpPr/>
          <p:nvPr/>
        </p:nvSpPr>
        <p:spPr>
          <a:xfrm>
            <a:off x="243840" y="836884"/>
            <a:ext cx="3886200" cy="1169551"/>
          </a:xfrm>
          <a:prstGeom prst="rect">
            <a:avLst/>
          </a:prstGeom>
        </p:spPr>
        <p:txBody>
          <a:bodyPr wrap="square">
            <a:spAutoFit/>
          </a:bodyPr>
          <a:lstStyle/>
          <a:p>
            <a:r>
              <a:rPr lang="fr-FR" sz="1400" dirty="0" smtClean="0"/>
              <a:t>Les médecins</a:t>
            </a:r>
            <a:r>
              <a:rPr lang="fr-FR" sz="1400" dirty="0"/>
              <a:t>, IDE, soignants me disaient que ça allait être lourd pour moi. Mais on n’en a jamais autant conscience que quand on le fait. C’est quelque chose que je m’imposais de faire. </a:t>
            </a:r>
            <a:r>
              <a:rPr lang="fr-FR" sz="1400" dirty="0" smtClean="0"/>
              <a:t>Et </a:t>
            </a:r>
            <a:r>
              <a:rPr lang="fr-FR" sz="1400" dirty="0"/>
              <a:t>on a réussi. </a:t>
            </a:r>
          </a:p>
        </p:txBody>
      </p:sp>
      <p:sp>
        <p:nvSpPr>
          <p:cNvPr id="7" name="Rectangle 6"/>
          <p:cNvSpPr/>
          <p:nvPr/>
        </p:nvSpPr>
        <p:spPr>
          <a:xfrm>
            <a:off x="243840" y="2108855"/>
            <a:ext cx="3886200" cy="523220"/>
          </a:xfrm>
          <a:prstGeom prst="rect">
            <a:avLst/>
          </a:prstGeom>
        </p:spPr>
        <p:txBody>
          <a:bodyPr wrap="square">
            <a:spAutoFit/>
          </a:bodyPr>
          <a:lstStyle/>
          <a:p>
            <a:r>
              <a:rPr lang="fr-FR" sz="1400" dirty="0">
                <a:latin typeface="Calibri" panose="020F0502020204030204" pitchFamily="34" charset="0"/>
                <a:ea typeface="Calibri" panose="020F0502020204030204" pitchFamily="34" charset="0"/>
                <a:cs typeface="Times New Roman" panose="02020603050405020304" pitchFamily="18" charset="0"/>
              </a:rPr>
              <a:t>Ce que j’avais en tête les premiers jours c’était surtout </a:t>
            </a:r>
            <a:r>
              <a:rPr lang="fr-FR" sz="1400" dirty="0" smtClean="0">
                <a:latin typeface="Calibri" panose="020F0502020204030204" pitchFamily="34" charset="0"/>
                <a:ea typeface="Calibri" panose="020F0502020204030204" pitchFamily="34" charset="0"/>
                <a:cs typeface="Times New Roman" panose="02020603050405020304" pitchFamily="18" charset="0"/>
              </a:rPr>
              <a:t>l’organisation </a:t>
            </a:r>
            <a:r>
              <a:rPr lang="fr-FR" sz="1400" dirty="0">
                <a:latin typeface="Calibri" panose="020F0502020204030204" pitchFamily="34" charset="0"/>
                <a:ea typeface="Calibri" panose="020F0502020204030204" pitchFamily="34" charset="0"/>
                <a:cs typeface="Times New Roman" panose="02020603050405020304" pitchFamily="18" charset="0"/>
              </a:rPr>
              <a:t>au mieux à la maison</a:t>
            </a:r>
            <a:endParaRPr lang="fr-FR" sz="1400" dirty="0"/>
          </a:p>
        </p:txBody>
      </p:sp>
      <p:sp>
        <p:nvSpPr>
          <p:cNvPr id="8" name="Rectangle 7"/>
          <p:cNvSpPr/>
          <p:nvPr/>
        </p:nvSpPr>
        <p:spPr>
          <a:xfrm>
            <a:off x="175260" y="5473005"/>
            <a:ext cx="2491740" cy="1384995"/>
          </a:xfrm>
          <a:prstGeom prst="rect">
            <a:avLst/>
          </a:prstGeom>
        </p:spPr>
        <p:txBody>
          <a:bodyPr wrap="square">
            <a:spAutoFit/>
          </a:bodyPr>
          <a:lstStyle/>
          <a:p>
            <a:r>
              <a:rPr lang="fr-FR" sz="1400" dirty="0"/>
              <a:t>Je me suis battue bec et ongles pour trouver un kiné. J’ai réussi. </a:t>
            </a:r>
            <a:r>
              <a:rPr lang="fr-FR" sz="1400" dirty="0" smtClean="0"/>
              <a:t>Il </a:t>
            </a:r>
            <a:r>
              <a:rPr lang="fr-FR" sz="1400" dirty="0"/>
              <a:t>n’y avait pas beaucoup de soignants qui y croyaient. Et on a eu le go pour rentrer à la maison.</a:t>
            </a:r>
          </a:p>
        </p:txBody>
      </p:sp>
      <p:sp>
        <p:nvSpPr>
          <p:cNvPr id="9" name="Rectangle 8"/>
          <p:cNvSpPr/>
          <p:nvPr/>
        </p:nvSpPr>
        <p:spPr>
          <a:xfrm>
            <a:off x="175260" y="2903873"/>
            <a:ext cx="1743319" cy="738664"/>
          </a:xfrm>
          <a:prstGeom prst="rect">
            <a:avLst/>
          </a:prstGeom>
        </p:spPr>
        <p:txBody>
          <a:bodyPr wrap="square">
            <a:spAutoFit/>
          </a:bodyPr>
          <a:lstStyle/>
          <a:p>
            <a:r>
              <a:rPr lang="fr-FR" sz="1400" dirty="0"/>
              <a:t>Première étape de franchie. Ce n’était pas la dernière</a:t>
            </a:r>
          </a:p>
        </p:txBody>
      </p:sp>
      <p:sp>
        <p:nvSpPr>
          <p:cNvPr id="10" name="Rectangle 9"/>
          <p:cNvSpPr/>
          <p:nvPr/>
        </p:nvSpPr>
        <p:spPr>
          <a:xfrm>
            <a:off x="4823459" y="183114"/>
            <a:ext cx="7216141" cy="738664"/>
          </a:xfrm>
          <a:prstGeom prst="rect">
            <a:avLst/>
          </a:prstGeom>
        </p:spPr>
        <p:txBody>
          <a:bodyPr wrap="square">
            <a:spAutoFit/>
          </a:bodyPr>
          <a:lstStyle/>
          <a:p>
            <a:r>
              <a:rPr lang="fr-FR" sz="1400" dirty="0"/>
              <a:t>C’est des multiples tâches qui s’ajoutent à sa journée </a:t>
            </a:r>
            <a:r>
              <a:rPr lang="fr-FR" sz="1400" dirty="0" smtClean="0"/>
              <a:t>professionnelle. Il </a:t>
            </a:r>
            <a:r>
              <a:rPr lang="fr-FR" sz="1400" dirty="0"/>
              <a:t>faut que l’aidé prenne conscience du rôle de l’aidant, qui n’est pas disponible toujours à 100</a:t>
            </a:r>
            <a:r>
              <a:rPr lang="fr-FR" sz="1400" dirty="0" smtClean="0"/>
              <a:t>%, il </a:t>
            </a:r>
            <a:r>
              <a:rPr lang="fr-FR" sz="1400" dirty="0"/>
              <a:t>faut que ça rentre dans la journée. </a:t>
            </a:r>
          </a:p>
        </p:txBody>
      </p:sp>
      <p:sp>
        <p:nvSpPr>
          <p:cNvPr id="12" name="Rectangle 11"/>
          <p:cNvSpPr/>
          <p:nvPr/>
        </p:nvSpPr>
        <p:spPr>
          <a:xfrm>
            <a:off x="2990849" y="5720066"/>
            <a:ext cx="3665220" cy="954107"/>
          </a:xfrm>
          <a:prstGeom prst="rect">
            <a:avLst/>
          </a:prstGeom>
        </p:spPr>
        <p:txBody>
          <a:bodyPr wrap="square">
            <a:spAutoFit/>
          </a:bodyPr>
          <a:lstStyle/>
          <a:p>
            <a:r>
              <a:rPr lang="fr-FR" sz="1400" dirty="0">
                <a:latin typeface="Calibri" panose="020F0502020204030204" pitchFamily="34" charset="0"/>
                <a:ea typeface="Calibri" panose="020F0502020204030204" pitchFamily="34" charset="0"/>
                <a:cs typeface="Times New Roman" panose="02020603050405020304" pitchFamily="18" charset="0"/>
              </a:rPr>
              <a:t>Il y a eu un point compliqué pour moi, les </a:t>
            </a:r>
            <a:r>
              <a:rPr lang="fr-FR" sz="1400" dirty="0" smtClean="0">
                <a:latin typeface="Calibri" panose="020F0502020204030204" pitchFamily="34" charset="0"/>
                <a:ea typeface="Calibri" panose="020F0502020204030204" pitchFamily="34" charset="0"/>
                <a:cs typeface="Times New Roman" panose="02020603050405020304" pitchFamily="18" charset="0"/>
              </a:rPr>
              <a:t>clés. </a:t>
            </a:r>
            <a:r>
              <a:rPr lang="fr-FR" sz="1400" dirty="0">
                <a:latin typeface="Calibri" panose="020F0502020204030204" pitchFamily="34" charset="0"/>
                <a:ea typeface="Calibri" panose="020F0502020204030204" pitchFamily="34" charset="0"/>
                <a:cs typeface="Times New Roman" panose="02020603050405020304" pitchFamily="18" charset="0"/>
              </a:rPr>
              <a:t>Des fois j’ai trouvé que c’était un peu banalisé. Il faut être respectueux, donner des clés c’est donner une porte ouverte </a:t>
            </a:r>
            <a:endParaRPr lang="fr-FR" sz="1400" dirty="0"/>
          </a:p>
        </p:txBody>
      </p:sp>
      <p:sp>
        <p:nvSpPr>
          <p:cNvPr id="13" name="Rectangle 12"/>
          <p:cNvSpPr/>
          <p:nvPr/>
        </p:nvSpPr>
        <p:spPr>
          <a:xfrm>
            <a:off x="7322820" y="5754405"/>
            <a:ext cx="4587240" cy="954107"/>
          </a:xfrm>
          <a:prstGeom prst="rect">
            <a:avLst/>
          </a:prstGeom>
        </p:spPr>
        <p:txBody>
          <a:bodyPr wrap="square">
            <a:spAutoFit/>
          </a:bodyPr>
          <a:lstStyle/>
          <a:p>
            <a:r>
              <a:rPr lang="fr-FR" sz="1400" dirty="0"/>
              <a:t>Le chien maintenant est chez ma sœur, en raison de l’HAD, </a:t>
            </a:r>
            <a:r>
              <a:rPr lang="fr-FR" sz="1400" dirty="0" smtClean="0"/>
              <a:t>je </a:t>
            </a:r>
            <a:r>
              <a:rPr lang="fr-FR" sz="1400" dirty="0"/>
              <a:t>ne voulais pas retomber dans cet engrenage trop lourd à gérer. O</a:t>
            </a:r>
            <a:r>
              <a:rPr lang="fr-FR" sz="1400" dirty="0" smtClean="0"/>
              <a:t>n </a:t>
            </a:r>
            <a:r>
              <a:rPr lang="fr-FR" sz="1400" dirty="0"/>
              <a:t>se prive de notre animal parce qu’il y a des priorités à gérer</a:t>
            </a:r>
          </a:p>
        </p:txBody>
      </p:sp>
      <p:sp>
        <p:nvSpPr>
          <p:cNvPr id="14" name="Rectangle 13"/>
          <p:cNvSpPr/>
          <p:nvPr/>
        </p:nvSpPr>
        <p:spPr>
          <a:xfrm>
            <a:off x="2324100" y="2663911"/>
            <a:ext cx="5463540" cy="738664"/>
          </a:xfrm>
          <a:prstGeom prst="rect">
            <a:avLst/>
          </a:prstGeom>
        </p:spPr>
        <p:txBody>
          <a:bodyPr wrap="square">
            <a:spAutoFit/>
          </a:bodyPr>
          <a:lstStyle/>
          <a:p>
            <a:r>
              <a:rPr lang="fr-FR" sz="1400" dirty="0" smtClean="0"/>
              <a:t>On </a:t>
            </a:r>
            <a:r>
              <a:rPr lang="fr-FR" sz="1400" dirty="0"/>
              <a:t>préférait l’HAD qu’une IDE libérale car on avait eu une mauvaise </a:t>
            </a:r>
            <a:r>
              <a:rPr lang="fr-FR" sz="1400" dirty="0" smtClean="0"/>
              <a:t>expérience. A </a:t>
            </a:r>
            <a:r>
              <a:rPr lang="fr-FR" sz="1400" dirty="0"/>
              <a:t>l’époque, je m’en étais voulu je n’avais pas réalisé qu’on était arrivé à un stade si grave </a:t>
            </a:r>
          </a:p>
        </p:txBody>
      </p:sp>
      <p:sp>
        <p:nvSpPr>
          <p:cNvPr id="15" name="Rectangle 14"/>
          <p:cNvSpPr/>
          <p:nvPr/>
        </p:nvSpPr>
        <p:spPr>
          <a:xfrm>
            <a:off x="3291840" y="5011741"/>
            <a:ext cx="6096000" cy="523220"/>
          </a:xfrm>
          <a:prstGeom prst="rect">
            <a:avLst/>
          </a:prstGeom>
        </p:spPr>
        <p:txBody>
          <a:bodyPr>
            <a:spAutoFit/>
          </a:bodyPr>
          <a:lstStyle/>
          <a:p>
            <a:r>
              <a:rPr lang="fr-FR" sz="1400" dirty="0"/>
              <a:t>Quand l’HAD est intervenue j’ai demandé si je pouvais être présente, faire des photos etc. pour faire moi aussi le suivi. Laurent était évidemment d’accord.</a:t>
            </a:r>
          </a:p>
        </p:txBody>
      </p:sp>
      <p:sp>
        <p:nvSpPr>
          <p:cNvPr id="16" name="Rectangle 15"/>
          <p:cNvSpPr/>
          <p:nvPr/>
        </p:nvSpPr>
        <p:spPr>
          <a:xfrm>
            <a:off x="8664214" y="890170"/>
            <a:ext cx="3451586" cy="307777"/>
          </a:xfrm>
          <a:prstGeom prst="rect">
            <a:avLst/>
          </a:prstGeom>
        </p:spPr>
        <p:txBody>
          <a:bodyPr wrap="none">
            <a:spAutoFit/>
          </a:bodyPr>
          <a:lstStyle/>
          <a:p>
            <a:r>
              <a:rPr lang="fr-FR" sz="1400" dirty="0"/>
              <a:t>Il y a des problèmes de </a:t>
            </a:r>
            <a:r>
              <a:rPr lang="fr-FR" sz="1400" dirty="0" smtClean="0"/>
              <a:t>transmission majeurs</a:t>
            </a:r>
            <a:endParaRPr lang="fr-FR" sz="1400" dirty="0"/>
          </a:p>
        </p:txBody>
      </p:sp>
      <p:sp>
        <p:nvSpPr>
          <p:cNvPr id="17" name="Rectangle 16"/>
          <p:cNvSpPr/>
          <p:nvPr/>
        </p:nvSpPr>
        <p:spPr>
          <a:xfrm>
            <a:off x="4088129" y="1054601"/>
            <a:ext cx="5135880" cy="738664"/>
          </a:xfrm>
          <a:prstGeom prst="rect">
            <a:avLst/>
          </a:prstGeom>
        </p:spPr>
        <p:txBody>
          <a:bodyPr wrap="square">
            <a:spAutoFit/>
          </a:bodyPr>
          <a:lstStyle/>
          <a:p>
            <a:r>
              <a:rPr lang="fr-FR" sz="1400" dirty="0"/>
              <a:t>L</a:t>
            </a:r>
            <a:r>
              <a:rPr lang="fr-FR" sz="1400" dirty="0" smtClean="0"/>
              <a:t>e </a:t>
            </a:r>
            <a:r>
              <a:rPr lang="fr-FR" sz="1400" dirty="0"/>
              <a:t>patient et l’aidant </a:t>
            </a:r>
            <a:r>
              <a:rPr lang="fr-FR" sz="1400" dirty="0" smtClean="0"/>
              <a:t>sont </a:t>
            </a:r>
            <a:r>
              <a:rPr lang="fr-FR" sz="1400" dirty="0"/>
              <a:t>toujours dans l’attente. Et c’est très pesant. Une fois que le passage est fait, on a l’impression que la journée commence</a:t>
            </a:r>
            <a:endParaRPr lang="fr-FR" sz="1400" dirty="0"/>
          </a:p>
        </p:txBody>
      </p:sp>
      <p:sp>
        <p:nvSpPr>
          <p:cNvPr id="18" name="Rectangle 17"/>
          <p:cNvSpPr/>
          <p:nvPr/>
        </p:nvSpPr>
        <p:spPr>
          <a:xfrm>
            <a:off x="4583429" y="1955586"/>
            <a:ext cx="4956811" cy="523220"/>
          </a:xfrm>
          <a:prstGeom prst="rect">
            <a:avLst/>
          </a:prstGeom>
        </p:spPr>
        <p:txBody>
          <a:bodyPr wrap="square">
            <a:spAutoFit/>
          </a:bodyPr>
          <a:lstStyle/>
          <a:p>
            <a:r>
              <a:rPr lang="fr-FR" sz="1400" dirty="0"/>
              <a:t>La reconnaissance c’est un gros manque, c’est la double culpabilité. </a:t>
            </a:r>
          </a:p>
        </p:txBody>
      </p:sp>
      <p:sp>
        <p:nvSpPr>
          <p:cNvPr id="30" name="Rectangle 29"/>
          <p:cNvSpPr/>
          <p:nvPr/>
        </p:nvSpPr>
        <p:spPr>
          <a:xfrm>
            <a:off x="9025890" y="1543915"/>
            <a:ext cx="3166110" cy="1600438"/>
          </a:xfrm>
          <a:prstGeom prst="rect">
            <a:avLst/>
          </a:prstGeom>
        </p:spPr>
        <p:txBody>
          <a:bodyPr wrap="square">
            <a:spAutoFit/>
          </a:bodyPr>
          <a:lstStyle/>
          <a:p>
            <a:r>
              <a:rPr lang="fr-FR" sz="1400" dirty="0"/>
              <a:t>C</a:t>
            </a:r>
            <a:r>
              <a:rPr lang="fr-FR" sz="1400" dirty="0" smtClean="0"/>
              <a:t>’est </a:t>
            </a:r>
            <a:r>
              <a:rPr lang="fr-FR" sz="1400" dirty="0"/>
              <a:t>OK vous partez en HAD mais ne s’est nullement posé la question de l’aidant, est-ce qu’il est disponible, en forme, capable de ? </a:t>
            </a:r>
            <a:r>
              <a:rPr lang="fr-FR" sz="1400" dirty="0" smtClean="0"/>
              <a:t>J’étais </a:t>
            </a:r>
            <a:r>
              <a:rPr lang="fr-FR" sz="1400" dirty="0"/>
              <a:t>sciée. Ça m’a d’autant plus affectée, que j’étais moi-même concernée par des soins, j’ai trouvé que c’était abusif.</a:t>
            </a:r>
          </a:p>
        </p:txBody>
      </p:sp>
      <p:sp>
        <p:nvSpPr>
          <p:cNvPr id="31" name="Rectangle 30"/>
          <p:cNvSpPr/>
          <p:nvPr/>
        </p:nvSpPr>
        <p:spPr>
          <a:xfrm>
            <a:off x="9540240" y="4647029"/>
            <a:ext cx="2746534" cy="954107"/>
          </a:xfrm>
          <a:prstGeom prst="rect">
            <a:avLst/>
          </a:prstGeom>
        </p:spPr>
        <p:txBody>
          <a:bodyPr wrap="square">
            <a:spAutoFit/>
          </a:bodyPr>
          <a:lstStyle/>
          <a:p>
            <a:r>
              <a:rPr lang="fr-FR" sz="1400" dirty="0"/>
              <a:t>L’HAD c’est un service qu’il faut améliorer, c’est la définition du service à rendre qui est à revoir ce n’est pas juste le soin d’une plaie.</a:t>
            </a:r>
          </a:p>
        </p:txBody>
      </p:sp>
    </p:spTree>
    <p:extLst>
      <p:ext uri="{BB962C8B-B14F-4D97-AF65-F5344CB8AC3E}">
        <p14:creationId xmlns:p14="http://schemas.microsoft.com/office/powerpoint/2010/main" val="1309160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Larme 23"/>
          <p:cNvSpPr/>
          <p:nvPr/>
        </p:nvSpPr>
        <p:spPr>
          <a:xfrm rot="4458169">
            <a:off x="655315" y="-240483"/>
            <a:ext cx="2630703" cy="3488764"/>
          </a:xfrm>
          <a:prstGeom prst="teardrop">
            <a:avLst>
              <a:gd name="adj" fmla="val 64176"/>
            </a:avLst>
          </a:prstGeom>
          <a:solidFill>
            <a:srgbClr val="E78520">
              <a:alpha val="3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18" name="Tableau 17"/>
          <p:cNvGraphicFramePr>
            <a:graphicFrameLocks noGrp="1"/>
          </p:cNvGraphicFramePr>
          <p:nvPr>
            <p:extLst>
              <p:ext uri="{D42A27DB-BD31-4B8C-83A1-F6EECF244321}">
                <p14:modId xmlns:p14="http://schemas.microsoft.com/office/powerpoint/2010/main" val="2630848940"/>
              </p:ext>
            </p:extLst>
          </p:nvPr>
        </p:nvGraphicFramePr>
        <p:xfrm>
          <a:off x="569972" y="673801"/>
          <a:ext cx="10935324" cy="5669280"/>
        </p:xfrm>
        <a:graphic>
          <a:graphicData uri="http://schemas.openxmlformats.org/drawingml/2006/table">
            <a:tbl>
              <a:tblPr firstRow="1" bandRow="1">
                <a:tableStyleId>{2D5ABB26-0587-4C30-8999-92F81FD0307C}</a:tableStyleId>
              </a:tblPr>
              <a:tblGrid>
                <a:gridCol w="3822491">
                  <a:extLst>
                    <a:ext uri="{9D8B030D-6E8A-4147-A177-3AD203B41FA5}">
                      <a16:colId xmlns:a16="http://schemas.microsoft.com/office/drawing/2014/main" val="930080780"/>
                    </a:ext>
                  </a:extLst>
                </a:gridCol>
                <a:gridCol w="7112833">
                  <a:extLst>
                    <a:ext uri="{9D8B030D-6E8A-4147-A177-3AD203B41FA5}">
                      <a16:colId xmlns:a16="http://schemas.microsoft.com/office/drawing/2014/main" val="1774463190"/>
                    </a:ext>
                  </a:extLst>
                </a:gridCol>
              </a:tblGrid>
              <a:tr h="726989">
                <a:tc rowSpan="2">
                  <a:txBody>
                    <a:bodyPr/>
                    <a:lstStyle/>
                    <a:p>
                      <a:r>
                        <a:rPr lang="fr-FR" sz="2400" b="1" dirty="0" smtClean="0">
                          <a:latin typeface="Bodoni MT" panose="02070603080606020203" pitchFamily="18" charset="0"/>
                        </a:rPr>
                        <a:t>Aidant c’est aider Guillaume à faire des choses qu’il ne peut plus faire</a:t>
                      </a:r>
                      <a:endParaRPr lang="fr-FR" sz="2400" b="1" dirty="0"/>
                    </a:p>
                  </a:txBody>
                  <a:tcPr/>
                </a:tc>
                <a:tc>
                  <a:txBody>
                    <a:bodyPr/>
                    <a:lstStyle/>
                    <a:p>
                      <a:r>
                        <a:rPr lang="fr-FR" dirty="0" smtClean="0">
                          <a:latin typeface="Bodoni MT" panose="02070603080606020203" pitchFamily="18" charset="0"/>
                        </a:rPr>
                        <a:t>Préparer les repas, car souvent il est trop fatigué il ne peut pas rester debout, et faire d’autres choses pour lesquelles il a besoin de sentir une présence à côté</a:t>
                      </a:r>
                      <a:endParaRPr lang="fr-FR" dirty="0"/>
                    </a:p>
                  </a:txBody>
                  <a:tcPr/>
                </a:tc>
                <a:extLst>
                  <a:ext uri="{0D108BD9-81ED-4DB2-BD59-A6C34878D82A}">
                    <a16:rowId xmlns:a16="http://schemas.microsoft.com/office/drawing/2014/main" val="3890991883"/>
                  </a:ext>
                </a:extLst>
              </a:tr>
              <a:tr h="726989">
                <a:tc vMerge="1">
                  <a:txBody>
                    <a:bodyPr/>
                    <a:lstStyle/>
                    <a:p>
                      <a:endParaRPr lang="fr-FR" sz="2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1" dirty="0" smtClean="0">
                          <a:latin typeface="Bodoni MT" panose="02070603080606020203" pitchFamily="18" charset="0"/>
                        </a:rPr>
                        <a:t>Il n’a pas besoin que je fasse de geste, mais il est rassuré si je suis là</a:t>
                      </a:r>
                      <a:r>
                        <a:rPr lang="fr-FR" dirty="0" smtClean="0">
                          <a:latin typeface="Bodoni MT" panose="02070603080606020203" pitchFamily="18" charset="0"/>
                        </a:rPr>
                        <a:t>. Par exemple prendre la douche, l’aider avec la stomie, marcher . </a:t>
                      </a:r>
                      <a:endParaRPr lang="fr-FR"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smtClean="0"/>
                    </a:p>
                  </a:txBody>
                  <a:tcPr/>
                </a:tc>
                <a:extLst>
                  <a:ext uri="{0D108BD9-81ED-4DB2-BD59-A6C34878D82A}">
                    <a16:rowId xmlns:a16="http://schemas.microsoft.com/office/drawing/2014/main" val="2315306518"/>
                  </a:ext>
                </a:extLst>
              </a:tr>
              <a:tr h="726989">
                <a:tc>
                  <a:txBody>
                    <a:bodyPr/>
                    <a:lstStyle/>
                    <a:p>
                      <a:r>
                        <a:rPr lang="fr-FR" sz="2400" b="1" dirty="0" smtClean="0">
                          <a:latin typeface="Bodoni MT" panose="02070603080606020203" pitchFamily="18" charset="0"/>
                        </a:rPr>
                        <a:t>C’est</a:t>
                      </a:r>
                      <a:r>
                        <a:rPr lang="fr-FR" sz="2400" b="1" baseline="0" dirty="0" smtClean="0">
                          <a:latin typeface="Bodoni MT" panose="02070603080606020203" pitchFamily="18" charset="0"/>
                        </a:rPr>
                        <a:t> </a:t>
                      </a:r>
                      <a:r>
                        <a:rPr lang="fr-FR" sz="2400" b="1" dirty="0" smtClean="0">
                          <a:latin typeface="Bodoni MT" panose="02070603080606020203" pitchFamily="18" charset="0"/>
                        </a:rPr>
                        <a:t>une aide à traverser les moments difficiles,</a:t>
                      </a:r>
                      <a:r>
                        <a:rPr lang="fr-FR" sz="2400" b="1" baseline="0" dirty="0" smtClean="0">
                          <a:latin typeface="Bodoni MT" panose="02070603080606020203" pitchFamily="18" charset="0"/>
                        </a:rPr>
                        <a:t> </a:t>
                      </a:r>
                      <a:r>
                        <a:rPr lang="fr-FR" sz="2400" b="1" dirty="0" smtClean="0">
                          <a:latin typeface="Bodoni MT" panose="02070603080606020203" pitchFamily="18" charset="0"/>
                        </a:rPr>
                        <a:t>être à côté de lui</a:t>
                      </a:r>
                      <a:endParaRPr lang="fr-FR" sz="2400" b="1"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latin typeface="Bodoni MT" panose="02070603080606020203" pitchFamily="18" charset="0"/>
                        </a:rPr>
                        <a:t>Recueillir sa détresse, sa parole, sa peur. Et c’est là que les rôles se mélangent parfois. C’est difficile de dire «</a:t>
                      </a:r>
                      <a:r>
                        <a:rPr lang="fr-FR" b="1" dirty="0" smtClean="0">
                          <a:latin typeface="Bodoni MT" panose="02070603080606020203" pitchFamily="18" charset="0"/>
                        </a:rPr>
                        <a:t> je ne peux pas prendre ça aujourd’hui, parce que j’ai trop peur pour moi et pour toi »</a:t>
                      </a:r>
                      <a:r>
                        <a:rPr lang="fr-FR" dirty="0" smtClean="0">
                          <a:latin typeface="Bodoni MT" panose="02070603080606020203" pitchFamily="18" charset="0"/>
                        </a:rPr>
                        <a:t>. </a:t>
                      </a:r>
                    </a:p>
                    <a:p>
                      <a:endParaRPr lang="fr-FR" dirty="0"/>
                    </a:p>
                  </a:txBody>
                  <a:tcPr/>
                </a:tc>
                <a:extLst>
                  <a:ext uri="{0D108BD9-81ED-4DB2-BD59-A6C34878D82A}">
                    <a16:rowId xmlns:a16="http://schemas.microsoft.com/office/drawing/2014/main" val="1547236650"/>
                  </a:ext>
                </a:extLst>
              </a:tr>
              <a:tr h="72698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400" b="1" dirty="0" smtClean="0">
                          <a:latin typeface="Bodoni MT" panose="02070603080606020203" pitchFamily="18" charset="0"/>
                        </a:rPr>
                        <a:t>Et aussi trouver des formes de support que l’HAD ne propose pas. Et que Guillaume ne chercherait pas tout seul </a:t>
                      </a:r>
                    </a:p>
                    <a:p>
                      <a:endParaRPr lang="fr-FR" sz="2400" b="1"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latin typeface="Bodoni MT" panose="02070603080606020203" pitchFamily="18" charset="0"/>
                        </a:rPr>
                        <a:t>Je pense à tout ce qui est alimentation, c’est déjà très difficile à cause de la maladie, mais avec la chimio c’est dur.</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smtClean="0">
                        <a:latin typeface="Bodoni MT" panose="02070603080606020203" pitchFamily="18" charset="0"/>
                      </a:endParaRPr>
                    </a:p>
                    <a:p>
                      <a:r>
                        <a:rPr lang="fr-FR" dirty="0" smtClean="0">
                          <a:latin typeface="Bodoni MT" panose="02070603080606020203" pitchFamily="18" charset="0"/>
                        </a:rPr>
                        <a:t>Je pense aussi à l’acupuncture. Je pense aussi au massage, quand on est malade on a vraiment besoin d’être touché d’une manière qui ne soit pas technique, pas la perfusion etc.</a:t>
                      </a:r>
                    </a:p>
                  </a:txBody>
                  <a:tcPr/>
                </a:tc>
                <a:extLst>
                  <a:ext uri="{0D108BD9-81ED-4DB2-BD59-A6C34878D82A}">
                    <a16:rowId xmlns:a16="http://schemas.microsoft.com/office/drawing/2014/main" val="1955489878"/>
                  </a:ext>
                </a:extLst>
              </a:tr>
              <a:tr h="726989">
                <a:tc vMerge="1">
                  <a:txBody>
                    <a:bodyPr/>
                    <a:lstStyle/>
                    <a:p>
                      <a:endParaRPr lang="fr-FR" sz="2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latin typeface="Bodoni MT" panose="02070603080606020203" pitchFamily="18" charset="0"/>
                        </a:rPr>
                        <a:t>Je ne pense pas forcément que ce soit à  l’HAD de s’en occuper mais je le vois comme une partie de mon rôle d’aidant. </a:t>
                      </a:r>
                      <a:r>
                        <a:rPr lang="fr-FR" b="1" dirty="0" smtClean="0">
                          <a:latin typeface="Bodoni MT" panose="02070603080606020203" pitchFamily="18" charset="0"/>
                        </a:rPr>
                        <a:t>C’est des choses que je peux trouver. </a:t>
                      </a:r>
                    </a:p>
                  </a:txBody>
                  <a:tcPr/>
                </a:tc>
                <a:extLst>
                  <a:ext uri="{0D108BD9-81ED-4DB2-BD59-A6C34878D82A}">
                    <a16:rowId xmlns:a16="http://schemas.microsoft.com/office/drawing/2014/main" val="857405188"/>
                  </a:ext>
                </a:extLst>
              </a:tr>
            </a:tbl>
          </a:graphicData>
        </a:graphic>
      </p:graphicFrame>
    </p:spTree>
    <p:extLst>
      <p:ext uri="{BB962C8B-B14F-4D97-AF65-F5344CB8AC3E}">
        <p14:creationId xmlns:p14="http://schemas.microsoft.com/office/powerpoint/2010/main" val="3100279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rme libre 1"/>
          <p:cNvSpPr/>
          <p:nvPr/>
        </p:nvSpPr>
        <p:spPr>
          <a:xfrm>
            <a:off x="85969" y="1320799"/>
            <a:ext cx="11957723" cy="3881261"/>
          </a:xfrm>
          <a:custGeom>
            <a:avLst/>
            <a:gdLst>
              <a:gd name="connsiteX0" fmla="*/ 0 w 11988985"/>
              <a:gd name="connsiteY0" fmla="*/ 1161190 h 5026820"/>
              <a:gd name="connsiteX1" fmla="*/ 1187939 w 11988985"/>
              <a:gd name="connsiteY1" fmla="*/ 5014175 h 5026820"/>
              <a:gd name="connsiteX2" fmla="*/ 2032000 w 11988985"/>
              <a:gd name="connsiteY2" fmla="*/ 2450729 h 5026820"/>
              <a:gd name="connsiteX3" fmla="*/ 2571262 w 11988985"/>
              <a:gd name="connsiteY3" fmla="*/ 3904390 h 5026820"/>
              <a:gd name="connsiteX4" fmla="*/ 3180862 w 11988985"/>
              <a:gd name="connsiteY4" fmla="*/ 1489436 h 5026820"/>
              <a:gd name="connsiteX5" fmla="*/ 4009293 w 11988985"/>
              <a:gd name="connsiteY5" fmla="*/ 2638298 h 5026820"/>
              <a:gd name="connsiteX6" fmla="*/ 4954954 w 11988985"/>
              <a:gd name="connsiteY6" fmla="*/ 942359 h 5026820"/>
              <a:gd name="connsiteX7" fmla="*/ 5775570 w 11988985"/>
              <a:gd name="connsiteY7" fmla="*/ 4443652 h 5026820"/>
              <a:gd name="connsiteX8" fmla="*/ 6408616 w 11988985"/>
              <a:gd name="connsiteY8" fmla="*/ 864206 h 5026820"/>
              <a:gd name="connsiteX9" fmla="*/ 7213600 w 11988985"/>
              <a:gd name="connsiteY9" fmla="*/ 3201006 h 5026820"/>
              <a:gd name="connsiteX10" fmla="*/ 8237416 w 11988985"/>
              <a:gd name="connsiteY10" fmla="*/ 762606 h 5026820"/>
              <a:gd name="connsiteX11" fmla="*/ 9347200 w 11988985"/>
              <a:gd name="connsiteY11" fmla="*/ 2161559 h 5026820"/>
              <a:gd name="connsiteX12" fmla="*/ 10972800 w 11988985"/>
              <a:gd name="connsiteY12" fmla="*/ 246790 h 5026820"/>
              <a:gd name="connsiteX13" fmla="*/ 11707447 w 11988985"/>
              <a:gd name="connsiteY13" fmla="*/ 12329 h 5026820"/>
              <a:gd name="connsiteX14" fmla="*/ 11988800 w 11988985"/>
              <a:gd name="connsiteY14" fmla="*/ 129559 h 5026820"/>
              <a:gd name="connsiteX15" fmla="*/ 11754339 w 11988985"/>
              <a:gd name="connsiteY15" fmla="*/ 12329 h 5026820"/>
              <a:gd name="connsiteX16" fmla="*/ 11754339 w 11988985"/>
              <a:gd name="connsiteY16" fmla="*/ 12329 h 5026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988985" h="5026820">
                <a:moveTo>
                  <a:pt x="0" y="1161190"/>
                </a:moveTo>
                <a:cubicBezTo>
                  <a:pt x="424636" y="2980221"/>
                  <a:pt x="849272" y="4799252"/>
                  <a:pt x="1187939" y="5014175"/>
                </a:cubicBezTo>
                <a:cubicBezTo>
                  <a:pt x="1526606" y="5229098"/>
                  <a:pt x="1801446" y="2635693"/>
                  <a:pt x="2032000" y="2450729"/>
                </a:cubicBezTo>
                <a:cubicBezTo>
                  <a:pt x="2262554" y="2265765"/>
                  <a:pt x="2379785" y="4064606"/>
                  <a:pt x="2571262" y="3904390"/>
                </a:cubicBezTo>
                <a:cubicBezTo>
                  <a:pt x="2762739" y="3744174"/>
                  <a:pt x="2941190" y="1700451"/>
                  <a:pt x="3180862" y="1489436"/>
                </a:cubicBezTo>
                <a:cubicBezTo>
                  <a:pt x="3420534" y="1278421"/>
                  <a:pt x="3713611" y="2729477"/>
                  <a:pt x="4009293" y="2638298"/>
                </a:cubicBezTo>
                <a:cubicBezTo>
                  <a:pt x="4304975" y="2547119"/>
                  <a:pt x="4660575" y="641467"/>
                  <a:pt x="4954954" y="942359"/>
                </a:cubicBezTo>
                <a:cubicBezTo>
                  <a:pt x="5249334" y="1243251"/>
                  <a:pt x="5533293" y="4456678"/>
                  <a:pt x="5775570" y="4443652"/>
                </a:cubicBezTo>
                <a:cubicBezTo>
                  <a:pt x="6017847" y="4430626"/>
                  <a:pt x="6168944" y="1071314"/>
                  <a:pt x="6408616" y="864206"/>
                </a:cubicBezTo>
                <a:cubicBezTo>
                  <a:pt x="6648288" y="657098"/>
                  <a:pt x="6908800" y="3217939"/>
                  <a:pt x="7213600" y="3201006"/>
                </a:cubicBezTo>
                <a:cubicBezTo>
                  <a:pt x="7518400" y="3184073"/>
                  <a:pt x="7881816" y="935847"/>
                  <a:pt x="8237416" y="762606"/>
                </a:cubicBezTo>
                <a:cubicBezTo>
                  <a:pt x="8593016" y="589365"/>
                  <a:pt x="8891303" y="2247528"/>
                  <a:pt x="9347200" y="2161559"/>
                </a:cubicBezTo>
                <a:cubicBezTo>
                  <a:pt x="9803097" y="2075590"/>
                  <a:pt x="10579426" y="604995"/>
                  <a:pt x="10972800" y="246790"/>
                </a:cubicBezTo>
                <a:cubicBezTo>
                  <a:pt x="11366174" y="-111415"/>
                  <a:pt x="11538114" y="31867"/>
                  <a:pt x="11707447" y="12329"/>
                </a:cubicBezTo>
                <a:cubicBezTo>
                  <a:pt x="11876780" y="-7209"/>
                  <a:pt x="11980985" y="129559"/>
                  <a:pt x="11988800" y="129559"/>
                </a:cubicBezTo>
                <a:cubicBezTo>
                  <a:pt x="11996615" y="129559"/>
                  <a:pt x="11754339" y="12329"/>
                  <a:pt x="11754339" y="12329"/>
                </a:cubicBezTo>
                <a:lnTo>
                  <a:pt x="11754339" y="12329"/>
                </a:lnTo>
              </a:path>
            </a:pathLst>
          </a:custGeom>
          <a:noFill/>
          <a:ln w="76200">
            <a:solidFill>
              <a:srgbClr val="F6AD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85969" y="5620911"/>
            <a:ext cx="4901421" cy="1169551"/>
          </a:xfrm>
          <a:prstGeom prst="rect">
            <a:avLst/>
          </a:prstGeom>
          <a:noFill/>
        </p:spPr>
        <p:txBody>
          <a:bodyPr wrap="square" rtlCol="0">
            <a:spAutoFit/>
          </a:bodyPr>
          <a:lstStyle/>
          <a:p>
            <a:r>
              <a:rPr lang="fr-FR" sz="1400" dirty="0" smtClean="0">
                <a:latin typeface="Bodoni MT" panose="02070603080606020203" pitchFamily="18" charset="0"/>
              </a:rPr>
              <a:t>Guillaume est </a:t>
            </a:r>
            <a:r>
              <a:rPr lang="fr-FR" sz="1400" dirty="0">
                <a:latin typeface="Bodoni MT" panose="02070603080606020203" pitchFamily="18" charset="0"/>
              </a:rPr>
              <a:t>rentré à la maison avec la stomie, la sonde urinaire et les deux néphrotomies. C</a:t>
            </a:r>
            <a:r>
              <a:rPr lang="fr-FR" sz="1400" dirty="0" smtClean="0">
                <a:latin typeface="Bodoni MT" panose="02070603080606020203" pitchFamily="18" charset="0"/>
              </a:rPr>
              <a:t>a </a:t>
            </a:r>
            <a:r>
              <a:rPr lang="fr-FR" sz="1400" dirty="0">
                <a:latin typeface="Bodoni MT" panose="02070603080606020203" pitchFamily="18" charset="0"/>
              </a:rPr>
              <a:t>faisait peur tout cet appareillage à la maison, je ne savais pas comment ça marchait, quand est ce qu’il fallait s’inquiéter. </a:t>
            </a:r>
          </a:p>
          <a:p>
            <a:r>
              <a:rPr lang="fr-FR" sz="1400" dirty="0">
                <a:latin typeface="Bodoni MT" panose="02070603080606020203" pitchFamily="18" charset="0"/>
              </a:rPr>
              <a:t> </a:t>
            </a:r>
          </a:p>
        </p:txBody>
      </p:sp>
      <p:sp>
        <p:nvSpPr>
          <p:cNvPr id="5" name="Rectangle 4"/>
          <p:cNvSpPr/>
          <p:nvPr/>
        </p:nvSpPr>
        <p:spPr>
          <a:xfrm>
            <a:off x="1773159" y="4511883"/>
            <a:ext cx="3503516" cy="954107"/>
          </a:xfrm>
          <a:prstGeom prst="rect">
            <a:avLst/>
          </a:prstGeom>
        </p:spPr>
        <p:txBody>
          <a:bodyPr wrap="square">
            <a:spAutoFit/>
          </a:bodyPr>
          <a:lstStyle/>
          <a:p>
            <a:pPr>
              <a:spcAft>
                <a:spcPts val="800"/>
              </a:spcAft>
            </a:pPr>
            <a:r>
              <a:rPr lang="fr-FR" sz="1400" dirty="0" smtClean="0">
                <a:latin typeface="Bodoni MT" panose="02070603080606020203" pitchFamily="18" charset="0"/>
                <a:ea typeface="Calibri" panose="020F0502020204030204" pitchFamily="34" charset="0"/>
                <a:cs typeface="Times New Roman" panose="02020603050405020304" pitchFamily="18" charset="0"/>
              </a:rPr>
              <a:t>On n’est </a:t>
            </a:r>
            <a:r>
              <a:rPr lang="fr-FR" sz="1400" dirty="0">
                <a:latin typeface="Bodoni MT" panose="02070603080606020203" pitchFamily="18" charset="0"/>
                <a:ea typeface="Calibri" panose="020F0502020204030204" pitchFamily="34" charset="0"/>
                <a:cs typeface="Times New Roman" panose="02020603050405020304" pitchFamily="18" charset="0"/>
              </a:rPr>
              <a:t>pas des gens du </a:t>
            </a:r>
            <a:r>
              <a:rPr lang="fr-FR" sz="1400" dirty="0" smtClean="0">
                <a:latin typeface="Bodoni MT" panose="02070603080606020203" pitchFamily="18" charset="0"/>
                <a:ea typeface="Calibri" panose="020F0502020204030204" pitchFamily="34" charset="0"/>
                <a:cs typeface="Times New Roman" panose="02020603050405020304" pitchFamily="18" charset="0"/>
              </a:rPr>
              <a:t>matin et on ne </a:t>
            </a:r>
            <a:r>
              <a:rPr lang="fr-FR" sz="1400" dirty="0">
                <a:latin typeface="Bodoni MT" panose="02070603080606020203" pitchFamily="18" charset="0"/>
                <a:ea typeface="Calibri" panose="020F0502020204030204" pitchFamily="34" charset="0"/>
                <a:cs typeface="Times New Roman" panose="02020603050405020304" pitchFamily="18" charset="0"/>
              </a:rPr>
              <a:t>savait pas qu’on pouvait demander qu’ils viennent plus tard, on pensait qu’on n’avait pas le droit de demander.</a:t>
            </a:r>
            <a:r>
              <a:rPr lang="fr-FR" sz="1400" dirty="0" smtClean="0">
                <a:effectLst/>
                <a:latin typeface="Bodoni MT" panose="02070603080606020203" pitchFamily="18" charset="0"/>
              </a:rPr>
              <a:t> </a:t>
            </a:r>
            <a:r>
              <a:rPr lang="fr-FR" sz="1400" dirty="0" smtClean="0">
                <a:effectLst/>
                <a:latin typeface="Bodoni MT" panose="02070603080606020203" pitchFamily="18" charset="0"/>
                <a:ea typeface="Calibri" panose="020F0502020204030204" pitchFamily="34" charset="0"/>
                <a:cs typeface="Times New Roman" panose="02020603050405020304" pitchFamily="18" charset="0"/>
              </a:rPr>
              <a:t> </a:t>
            </a:r>
            <a:endParaRPr lang="fr-FR" sz="1400" dirty="0">
              <a:effectLst/>
              <a:latin typeface="Bodoni MT" panose="02070603080606020203" pitchFamily="18" charset="0"/>
              <a:ea typeface="Calibri" panose="020F0502020204030204" pitchFamily="34" charset="0"/>
              <a:cs typeface="Times New Roman" panose="02020603050405020304" pitchFamily="18" charset="0"/>
            </a:endParaRPr>
          </a:p>
        </p:txBody>
      </p:sp>
      <p:sp>
        <p:nvSpPr>
          <p:cNvPr id="6" name="Rectangle 5"/>
          <p:cNvSpPr/>
          <p:nvPr/>
        </p:nvSpPr>
        <p:spPr>
          <a:xfrm>
            <a:off x="85969" y="316820"/>
            <a:ext cx="2327162" cy="523220"/>
          </a:xfrm>
          <a:prstGeom prst="rect">
            <a:avLst/>
          </a:prstGeom>
        </p:spPr>
        <p:txBody>
          <a:bodyPr wrap="square">
            <a:spAutoFit/>
          </a:bodyPr>
          <a:lstStyle/>
          <a:p>
            <a:r>
              <a:rPr lang="fr-FR" sz="1400" dirty="0" smtClean="0">
                <a:latin typeface="Bodoni MT" panose="02070603080606020203" pitchFamily="18" charset="0"/>
              </a:rPr>
              <a:t>Sincèrement ça s’est toujours bien passé.</a:t>
            </a:r>
            <a:endParaRPr lang="fr-FR" sz="1400" dirty="0">
              <a:latin typeface="Bodoni MT" panose="02070603080606020203" pitchFamily="18" charset="0"/>
            </a:endParaRPr>
          </a:p>
        </p:txBody>
      </p:sp>
      <p:sp>
        <p:nvSpPr>
          <p:cNvPr id="7" name="Rectangle 6"/>
          <p:cNvSpPr/>
          <p:nvPr/>
        </p:nvSpPr>
        <p:spPr>
          <a:xfrm>
            <a:off x="866750" y="1147387"/>
            <a:ext cx="2090442" cy="738664"/>
          </a:xfrm>
          <a:prstGeom prst="rect">
            <a:avLst/>
          </a:prstGeom>
        </p:spPr>
        <p:txBody>
          <a:bodyPr wrap="square">
            <a:spAutoFit/>
          </a:bodyPr>
          <a:lstStyle/>
          <a:p>
            <a:r>
              <a:rPr lang="fr-FR" sz="1400" dirty="0">
                <a:latin typeface="Bodoni MT" panose="02070603080606020203" pitchFamily="18" charset="0"/>
              </a:rPr>
              <a:t>M</a:t>
            </a:r>
            <a:r>
              <a:rPr lang="fr-FR" sz="1400" dirty="0" smtClean="0">
                <a:latin typeface="Bodoni MT" panose="02070603080606020203" pitchFamily="18" charset="0"/>
              </a:rPr>
              <a:t>aintenant elles viennent à midi et du coup ça a tout changé!</a:t>
            </a:r>
            <a:endParaRPr lang="fr-FR" sz="1400" dirty="0">
              <a:latin typeface="Bodoni MT" panose="02070603080606020203" pitchFamily="18" charset="0"/>
            </a:endParaRPr>
          </a:p>
        </p:txBody>
      </p:sp>
      <p:sp>
        <p:nvSpPr>
          <p:cNvPr id="8" name="Rectangle 7"/>
          <p:cNvSpPr/>
          <p:nvPr/>
        </p:nvSpPr>
        <p:spPr>
          <a:xfrm>
            <a:off x="291958" y="2150216"/>
            <a:ext cx="2365572" cy="738664"/>
          </a:xfrm>
          <a:prstGeom prst="rect">
            <a:avLst/>
          </a:prstGeom>
        </p:spPr>
        <p:txBody>
          <a:bodyPr wrap="square">
            <a:spAutoFit/>
          </a:bodyPr>
          <a:lstStyle/>
          <a:p>
            <a:r>
              <a:rPr lang="fr-FR" sz="1400" dirty="0" smtClean="0">
                <a:latin typeface="Bodoni MT" panose="02070603080606020203" pitchFamily="18" charset="0"/>
              </a:rPr>
              <a:t>Au début, tout ça c’était complique parce qu’on ne connaissait pas les infirmiers</a:t>
            </a:r>
            <a:endParaRPr lang="fr-FR" sz="1400" dirty="0">
              <a:latin typeface="Bodoni MT" panose="02070603080606020203" pitchFamily="18" charset="0"/>
            </a:endParaRPr>
          </a:p>
        </p:txBody>
      </p:sp>
      <p:sp>
        <p:nvSpPr>
          <p:cNvPr id="9" name="Rectangle 8"/>
          <p:cNvSpPr/>
          <p:nvPr/>
        </p:nvSpPr>
        <p:spPr>
          <a:xfrm>
            <a:off x="5776603" y="5856926"/>
            <a:ext cx="4783358" cy="738664"/>
          </a:xfrm>
          <a:prstGeom prst="rect">
            <a:avLst/>
          </a:prstGeom>
        </p:spPr>
        <p:txBody>
          <a:bodyPr wrap="square">
            <a:spAutoFit/>
          </a:bodyPr>
          <a:lstStyle/>
          <a:p>
            <a:r>
              <a:rPr lang="fr-FR" sz="1400" dirty="0" smtClean="0">
                <a:latin typeface="Bodoni MT" panose="02070603080606020203" pitchFamily="18" charset="0"/>
              </a:rPr>
              <a:t>Ce qui est difficile c’est qu’on ne peut pas parler avec le docteur de l’HAD directement. Des fois on a besoin d’avoir des réponses rapides et d’avoir un lien direct.</a:t>
            </a:r>
            <a:endParaRPr lang="fr-FR" sz="1400" dirty="0">
              <a:latin typeface="Bodoni MT" panose="02070603080606020203" pitchFamily="18" charset="0"/>
            </a:endParaRPr>
          </a:p>
        </p:txBody>
      </p:sp>
      <p:sp>
        <p:nvSpPr>
          <p:cNvPr id="10" name="Rectangle 9"/>
          <p:cNvSpPr/>
          <p:nvPr/>
        </p:nvSpPr>
        <p:spPr>
          <a:xfrm>
            <a:off x="3096247" y="1408998"/>
            <a:ext cx="1870550" cy="954107"/>
          </a:xfrm>
          <a:prstGeom prst="rect">
            <a:avLst/>
          </a:prstGeom>
        </p:spPr>
        <p:txBody>
          <a:bodyPr wrap="square">
            <a:spAutoFit/>
          </a:bodyPr>
          <a:lstStyle/>
          <a:p>
            <a:r>
              <a:rPr lang="fr-FR" sz="1400" dirty="0" smtClean="0">
                <a:latin typeface="Bodoni MT" panose="02070603080606020203" pitchFamily="18" charset="0"/>
              </a:rPr>
              <a:t>La solution qu’on a trouvé c’est l’astreinte d’</a:t>
            </a:r>
            <a:r>
              <a:rPr lang="fr-FR" sz="1400" dirty="0" err="1" smtClean="0">
                <a:latin typeface="Bodoni MT" panose="02070603080606020203" pitchFamily="18" charset="0"/>
              </a:rPr>
              <a:t>Humanest</a:t>
            </a:r>
            <a:r>
              <a:rPr lang="fr-FR" sz="1400" dirty="0" smtClean="0">
                <a:latin typeface="Bodoni MT" panose="02070603080606020203" pitchFamily="18" charset="0"/>
              </a:rPr>
              <a:t>, ça nous a changé la vie</a:t>
            </a:r>
            <a:endParaRPr lang="fr-FR" sz="1400" dirty="0">
              <a:latin typeface="Bodoni MT" panose="02070603080606020203" pitchFamily="18" charset="0"/>
            </a:endParaRPr>
          </a:p>
        </p:txBody>
      </p:sp>
      <p:sp>
        <p:nvSpPr>
          <p:cNvPr id="12" name="Rectangle 11"/>
          <p:cNvSpPr/>
          <p:nvPr/>
        </p:nvSpPr>
        <p:spPr>
          <a:xfrm>
            <a:off x="6168203" y="4636808"/>
            <a:ext cx="5875489" cy="738664"/>
          </a:xfrm>
          <a:prstGeom prst="rect">
            <a:avLst/>
          </a:prstGeom>
        </p:spPr>
        <p:txBody>
          <a:bodyPr wrap="square">
            <a:spAutoFit/>
          </a:bodyPr>
          <a:lstStyle/>
          <a:p>
            <a:r>
              <a:rPr lang="fr-FR" sz="1400" dirty="0">
                <a:latin typeface="Bodoni MT" panose="02070603080606020203" pitchFamily="18" charset="0"/>
              </a:rPr>
              <a:t>O</a:t>
            </a:r>
            <a:r>
              <a:rPr lang="fr-FR" sz="1400" dirty="0" smtClean="0">
                <a:latin typeface="Bodoni MT" panose="02070603080606020203" pitchFamily="18" charset="0"/>
              </a:rPr>
              <a:t>n avait prévenu l’HAD qu’on avait de la famille mais ils sont quand même arrivés à ce moment-là. Ce n’est pas de la faute de l’HAD, mais on a le sentiment qu’on doit être tout le temps à disposition. </a:t>
            </a:r>
            <a:endParaRPr lang="fr-FR" sz="1400" dirty="0">
              <a:latin typeface="Bodoni MT" panose="02070603080606020203" pitchFamily="18" charset="0"/>
            </a:endParaRPr>
          </a:p>
        </p:txBody>
      </p:sp>
      <p:sp>
        <p:nvSpPr>
          <p:cNvPr id="13" name="Rectangle 12"/>
          <p:cNvSpPr/>
          <p:nvPr/>
        </p:nvSpPr>
        <p:spPr>
          <a:xfrm>
            <a:off x="7853320" y="3296475"/>
            <a:ext cx="4338681" cy="954107"/>
          </a:xfrm>
          <a:prstGeom prst="rect">
            <a:avLst/>
          </a:prstGeom>
        </p:spPr>
        <p:txBody>
          <a:bodyPr wrap="square">
            <a:spAutoFit/>
          </a:bodyPr>
          <a:lstStyle/>
          <a:p>
            <a:r>
              <a:rPr lang="fr-FR" sz="1400" dirty="0" smtClean="0">
                <a:latin typeface="Bodoni MT" panose="02070603080606020203" pitchFamily="18" charset="0"/>
              </a:rPr>
              <a:t>Parfois, ils nous rappellent pour nous redemander quelque chose, ils arrivent sans le médicament et du coup ils doivent repasser. </a:t>
            </a:r>
            <a:r>
              <a:rPr lang="fr-FR" sz="1400" dirty="0">
                <a:latin typeface="Bodoni MT" panose="02070603080606020203" pitchFamily="18" charset="0"/>
              </a:rPr>
              <a:t>J</a:t>
            </a:r>
            <a:r>
              <a:rPr lang="fr-FR" sz="1400" dirty="0" smtClean="0">
                <a:latin typeface="Bodoni MT" panose="02070603080606020203" pitchFamily="18" charset="0"/>
              </a:rPr>
              <a:t>e trouve ça dommage pour eux</a:t>
            </a:r>
            <a:endParaRPr lang="fr-FR" sz="1400" dirty="0">
              <a:latin typeface="Bodoni MT" panose="02070603080606020203" pitchFamily="18" charset="0"/>
            </a:endParaRPr>
          </a:p>
        </p:txBody>
      </p:sp>
      <p:sp>
        <p:nvSpPr>
          <p:cNvPr id="14" name="Rectangle 13"/>
          <p:cNvSpPr/>
          <p:nvPr/>
        </p:nvSpPr>
        <p:spPr>
          <a:xfrm>
            <a:off x="4702175" y="151248"/>
            <a:ext cx="2725309" cy="954107"/>
          </a:xfrm>
          <a:prstGeom prst="rect">
            <a:avLst/>
          </a:prstGeom>
        </p:spPr>
        <p:txBody>
          <a:bodyPr wrap="square">
            <a:spAutoFit/>
          </a:bodyPr>
          <a:lstStyle/>
          <a:p>
            <a:r>
              <a:rPr lang="fr-FR" sz="1400" dirty="0">
                <a:latin typeface="Bodoni MT" panose="02070603080606020203" pitchFamily="18" charset="0"/>
              </a:rPr>
              <a:t>L</a:t>
            </a:r>
            <a:r>
              <a:rPr lang="fr-FR" sz="1400" dirty="0" smtClean="0">
                <a:latin typeface="Bodoni MT" panose="02070603080606020203" pitchFamily="18" charset="0"/>
              </a:rPr>
              <a:t>’écoute des professionnels de l’HAD par rapport aux demandes de Guillaume. La réaction est toujours l’écoute, la gentillesse.</a:t>
            </a:r>
            <a:endParaRPr lang="fr-FR" sz="1400" dirty="0">
              <a:latin typeface="Bodoni MT" panose="02070603080606020203" pitchFamily="18" charset="0"/>
            </a:endParaRPr>
          </a:p>
        </p:txBody>
      </p:sp>
      <p:sp>
        <p:nvSpPr>
          <p:cNvPr id="15" name="Rectangle 14"/>
          <p:cNvSpPr/>
          <p:nvPr/>
        </p:nvSpPr>
        <p:spPr>
          <a:xfrm>
            <a:off x="7427484" y="866368"/>
            <a:ext cx="1826004" cy="954107"/>
          </a:xfrm>
          <a:prstGeom prst="rect">
            <a:avLst/>
          </a:prstGeom>
        </p:spPr>
        <p:txBody>
          <a:bodyPr wrap="square">
            <a:spAutoFit/>
          </a:bodyPr>
          <a:lstStyle/>
          <a:p>
            <a:r>
              <a:rPr lang="fr-FR" sz="1400" dirty="0" smtClean="0">
                <a:latin typeface="Bodoni MT" panose="02070603080606020203" pitchFamily="18" charset="0"/>
              </a:rPr>
              <a:t>Avec chaque infirmier on a trouvé la manière de se rencontrer</a:t>
            </a:r>
            <a:endParaRPr lang="fr-FR" sz="1400" dirty="0">
              <a:latin typeface="Bodoni MT" panose="02070603080606020203" pitchFamily="18" charset="0"/>
            </a:endParaRPr>
          </a:p>
        </p:txBody>
      </p:sp>
      <p:sp>
        <p:nvSpPr>
          <p:cNvPr id="16" name="Rectangle 15"/>
          <p:cNvSpPr/>
          <p:nvPr/>
        </p:nvSpPr>
        <p:spPr>
          <a:xfrm>
            <a:off x="8887913" y="150458"/>
            <a:ext cx="3304087" cy="738664"/>
          </a:xfrm>
          <a:prstGeom prst="rect">
            <a:avLst/>
          </a:prstGeom>
        </p:spPr>
        <p:txBody>
          <a:bodyPr wrap="square">
            <a:spAutoFit/>
          </a:bodyPr>
          <a:lstStyle/>
          <a:p>
            <a:r>
              <a:rPr lang="fr-FR" sz="1400" dirty="0" smtClean="0">
                <a:latin typeface="Bodoni MT" panose="02070603080606020203" pitchFamily="18" charset="0"/>
              </a:rPr>
              <a:t>Ça me marque à quel point ils restent très disponibles à ça. Pas seulement aux gestes techniques, mais cette partie « autre ».</a:t>
            </a:r>
            <a:endParaRPr lang="fr-FR" sz="1400" dirty="0">
              <a:latin typeface="Bodoni MT" panose="02070603080606020203" pitchFamily="18" charset="0"/>
            </a:endParaRPr>
          </a:p>
        </p:txBody>
      </p:sp>
      <p:cxnSp>
        <p:nvCxnSpPr>
          <p:cNvPr id="11" name="Connecteur droit 10"/>
          <p:cNvCxnSpPr/>
          <p:nvPr/>
        </p:nvCxnSpPr>
        <p:spPr>
          <a:xfrm flipH="1" flipV="1">
            <a:off x="1331648" y="5324993"/>
            <a:ext cx="1496" cy="2383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3458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5427687" y="347012"/>
            <a:ext cx="5849911" cy="1569660"/>
          </a:xfrm>
          <a:prstGeom prst="rect">
            <a:avLst/>
          </a:prstGeom>
          <a:noFill/>
        </p:spPr>
        <p:txBody>
          <a:bodyPr wrap="square" rtlCol="0">
            <a:spAutoFit/>
          </a:bodyPr>
          <a:lstStyle/>
          <a:p>
            <a:r>
              <a:rPr lang="fr-FR" sz="6000" dirty="0" smtClean="0">
                <a:latin typeface="Bodoni MT" panose="02070603080606020203" pitchFamily="18" charset="0"/>
                <a:cs typeface="Akhbar MT" pitchFamily="2" charset="-78"/>
              </a:rPr>
              <a:t>Madame D. </a:t>
            </a:r>
            <a:r>
              <a:rPr lang="fr-FR" sz="3600" dirty="0" smtClean="0">
                <a:latin typeface="Bodoni MT" panose="02070603080606020203" pitchFamily="18" charset="0"/>
                <a:cs typeface="Akhbar MT" pitchFamily="2" charset="-78"/>
              </a:rPr>
              <a:t>aidante de Monsieur D.</a:t>
            </a:r>
            <a:endParaRPr lang="fr-FR" sz="3600" dirty="0">
              <a:latin typeface="Bodoni MT" panose="02070603080606020203" pitchFamily="18" charset="0"/>
              <a:cs typeface="Akhbar MT" pitchFamily="2" charset="-78"/>
            </a:endParaRPr>
          </a:p>
        </p:txBody>
      </p:sp>
      <p:sp>
        <p:nvSpPr>
          <p:cNvPr id="7" name="Rectangle 6"/>
          <p:cNvSpPr/>
          <p:nvPr/>
        </p:nvSpPr>
        <p:spPr>
          <a:xfrm>
            <a:off x="6164078" y="2285709"/>
            <a:ext cx="5358984" cy="1815882"/>
          </a:xfrm>
          <a:prstGeom prst="rect">
            <a:avLst/>
          </a:prstGeom>
        </p:spPr>
        <p:txBody>
          <a:bodyPr wrap="square">
            <a:spAutoFit/>
          </a:bodyPr>
          <a:lstStyle/>
          <a:p>
            <a:r>
              <a:rPr lang="fr-FR" sz="2800" b="1" dirty="0" smtClean="0">
                <a:latin typeface="Bodoni MT" panose="02070603080606020203" pitchFamily="18" charset="0"/>
              </a:rPr>
              <a:t>« </a:t>
            </a:r>
            <a:r>
              <a:rPr lang="fr-FR" sz="2800" b="1" dirty="0">
                <a:latin typeface="Bodoni MT" panose="02070603080606020203" pitchFamily="18" charset="0"/>
              </a:rPr>
              <a:t>Je ne suis pas aidante, je n’ai pas eu le choix, c’est comme </a:t>
            </a:r>
            <a:r>
              <a:rPr lang="fr-FR" sz="2800" b="1" dirty="0" smtClean="0">
                <a:latin typeface="Bodoni MT" panose="02070603080606020203" pitchFamily="18" charset="0"/>
              </a:rPr>
              <a:t>ça. </a:t>
            </a:r>
            <a:r>
              <a:rPr lang="fr-FR" sz="2800" b="1" dirty="0">
                <a:latin typeface="Bodoni MT" panose="02070603080606020203" pitchFamily="18" charset="0"/>
              </a:rPr>
              <a:t>C</a:t>
            </a:r>
            <a:r>
              <a:rPr lang="fr-FR" sz="2800" b="1" dirty="0" smtClean="0">
                <a:latin typeface="Bodoni MT" panose="02070603080606020203" pitchFamily="18" charset="0"/>
              </a:rPr>
              <a:t>’est </a:t>
            </a:r>
            <a:r>
              <a:rPr lang="fr-FR" sz="2800" b="1" dirty="0">
                <a:latin typeface="Bodoni MT" panose="02070603080606020203" pitchFamily="18" charset="0"/>
              </a:rPr>
              <a:t>à moi de m’occuper de mon mari, c’est </a:t>
            </a:r>
            <a:r>
              <a:rPr lang="fr-FR" sz="2800" b="1" dirty="0" smtClean="0">
                <a:latin typeface="Bodoni MT" panose="02070603080606020203" pitchFamily="18" charset="0"/>
              </a:rPr>
              <a:t>naturel »</a:t>
            </a:r>
            <a:endParaRPr lang="fr-FR" sz="2800" b="1" dirty="0">
              <a:latin typeface="Bodoni MT" panose="02070603080606020203" pitchFamily="18" charset="0"/>
            </a:endParaRPr>
          </a:p>
        </p:txBody>
      </p:sp>
      <p:sp>
        <p:nvSpPr>
          <p:cNvPr id="8" name="ZoneTexte 7"/>
          <p:cNvSpPr txBox="1"/>
          <p:nvPr/>
        </p:nvSpPr>
        <p:spPr>
          <a:xfrm>
            <a:off x="5427687" y="4597574"/>
            <a:ext cx="6340839" cy="1477328"/>
          </a:xfrm>
          <a:prstGeom prst="rect">
            <a:avLst/>
          </a:prstGeom>
          <a:noFill/>
        </p:spPr>
        <p:txBody>
          <a:bodyPr wrap="square" rtlCol="0">
            <a:spAutoFit/>
          </a:bodyPr>
          <a:lstStyle/>
          <a:p>
            <a:r>
              <a:rPr lang="fr-FR" dirty="0">
                <a:latin typeface="Bodoni MT" panose="02070603080606020203" pitchFamily="18" charset="0"/>
              </a:rPr>
              <a:t>J’ai 52 </a:t>
            </a:r>
            <a:r>
              <a:rPr lang="fr-FR" dirty="0" smtClean="0">
                <a:latin typeface="Bodoni MT" panose="02070603080606020203" pitchFamily="18" charset="0"/>
              </a:rPr>
              <a:t>ans mais je </a:t>
            </a:r>
            <a:r>
              <a:rPr lang="fr-FR" dirty="0">
                <a:latin typeface="Bodoni MT" panose="02070603080606020203" pitchFamily="18" charset="0"/>
              </a:rPr>
              <a:t>ne compte plus. Je travaille dans la </a:t>
            </a:r>
            <a:r>
              <a:rPr lang="fr-FR" dirty="0" smtClean="0">
                <a:latin typeface="Bodoni MT" panose="02070603080606020203" pitchFamily="18" charset="0"/>
              </a:rPr>
              <a:t>restauration et depuis que mon mari a fait son AVC, je m’occupe de lui. </a:t>
            </a:r>
            <a:r>
              <a:rPr lang="fr-FR" dirty="0">
                <a:latin typeface="Bodoni MT" panose="02070603080606020203" pitchFamily="18" charset="0"/>
              </a:rPr>
              <a:t>Mais comme on </a:t>
            </a:r>
            <a:r>
              <a:rPr lang="fr-FR" dirty="0" smtClean="0">
                <a:latin typeface="Bodoni MT" panose="02070603080606020203" pitchFamily="18" charset="0"/>
              </a:rPr>
              <a:t>dit: </a:t>
            </a:r>
            <a:r>
              <a:rPr lang="fr-FR" dirty="0">
                <a:latin typeface="Bodoni MT" panose="02070603080606020203" pitchFamily="18" charset="0"/>
              </a:rPr>
              <a:t>quand on a la santé il ne faut pas </a:t>
            </a:r>
            <a:r>
              <a:rPr lang="fr-FR" dirty="0" smtClean="0">
                <a:latin typeface="Bodoni MT" panose="02070603080606020203" pitchFamily="18" charset="0"/>
              </a:rPr>
              <a:t>plaindre! </a:t>
            </a:r>
            <a:r>
              <a:rPr lang="fr-FR" dirty="0">
                <a:latin typeface="Bodoni MT" panose="02070603080606020203" pitchFamily="18" charset="0"/>
              </a:rPr>
              <a:t>Heureusement je ne travaille pas </a:t>
            </a:r>
            <a:r>
              <a:rPr lang="fr-FR" dirty="0" smtClean="0">
                <a:latin typeface="Bodoni MT" panose="02070603080606020203" pitchFamily="18" charset="0"/>
              </a:rPr>
              <a:t>loin et ma belle-fille et mon fils m’aident.</a:t>
            </a:r>
            <a:endParaRPr lang="fr-FR" dirty="0">
              <a:latin typeface="Bodoni MT" panose="02070603080606020203" pitchFamily="18" charset="0"/>
            </a:endParaRPr>
          </a:p>
        </p:txBody>
      </p:sp>
      <p:pic>
        <p:nvPicPr>
          <p:cNvPr id="2" name="Image 1"/>
          <p:cNvPicPr>
            <a:picLocks noChangeAspect="1"/>
          </p:cNvPicPr>
          <p:nvPr/>
        </p:nvPicPr>
        <p:blipFill rotWithShape="1">
          <a:blip r:embed="rId2">
            <a:extLst>
              <a:ext uri="{28A0092B-C50C-407E-A947-70E740481C1C}">
                <a14:useLocalDpi xmlns:a14="http://schemas.microsoft.com/office/drawing/2010/main" val="0"/>
              </a:ext>
            </a:extLst>
          </a:blip>
          <a:srcRect l="47841" t="49552"/>
          <a:stretch/>
        </p:blipFill>
        <p:spPr>
          <a:xfrm>
            <a:off x="442912" y="182706"/>
            <a:ext cx="4305336" cy="5892196"/>
          </a:xfrm>
          <a:prstGeom prst="rect">
            <a:avLst/>
          </a:prstGeom>
          <a:ln>
            <a:solidFill>
              <a:schemeClr val="bg1"/>
            </a:solidFill>
          </a:ln>
        </p:spPr>
      </p:pic>
    </p:spTree>
    <p:extLst>
      <p:ext uri="{BB962C8B-B14F-4D97-AF65-F5344CB8AC3E}">
        <p14:creationId xmlns:p14="http://schemas.microsoft.com/office/powerpoint/2010/main" val="3478320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leau 17"/>
          <p:cNvGraphicFramePr>
            <a:graphicFrameLocks noGrp="1"/>
          </p:cNvGraphicFramePr>
          <p:nvPr>
            <p:extLst>
              <p:ext uri="{D42A27DB-BD31-4B8C-83A1-F6EECF244321}">
                <p14:modId xmlns:p14="http://schemas.microsoft.com/office/powerpoint/2010/main" val="3495362358"/>
              </p:ext>
            </p:extLst>
          </p:nvPr>
        </p:nvGraphicFramePr>
        <p:xfrm>
          <a:off x="798571" y="588075"/>
          <a:ext cx="10952897" cy="5398320"/>
        </p:xfrm>
        <a:graphic>
          <a:graphicData uri="http://schemas.openxmlformats.org/drawingml/2006/table">
            <a:tbl>
              <a:tblPr firstRow="1" bandRow="1">
                <a:tableStyleId>{2D5ABB26-0587-4C30-8999-92F81FD0307C}</a:tableStyleId>
              </a:tblPr>
              <a:tblGrid>
                <a:gridCol w="3828634">
                  <a:extLst>
                    <a:ext uri="{9D8B030D-6E8A-4147-A177-3AD203B41FA5}">
                      <a16:colId xmlns:a16="http://schemas.microsoft.com/office/drawing/2014/main" val="930080780"/>
                    </a:ext>
                  </a:extLst>
                </a:gridCol>
                <a:gridCol w="7124263">
                  <a:extLst>
                    <a:ext uri="{9D8B030D-6E8A-4147-A177-3AD203B41FA5}">
                      <a16:colId xmlns:a16="http://schemas.microsoft.com/office/drawing/2014/main" val="1774463190"/>
                    </a:ext>
                  </a:extLst>
                </a:gridCol>
              </a:tblGrid>
              <a:tr h="526350">
                <a:tc rowSpan="3">
                  <a:txBody>
                    <a:bodyPr/>
                    <a:lstStyle/>
                    <a:p>
                      <a:r>
                        <a:rPr lang="fr-FR" sz="2400" b="1" kern="1200" dirty="0" smtClean="0">
                          <a:solidFill>
                            <a:schemeClr val="tx1"/>
                          </a:solidFill>
                          <a:latin typeface="Bodoni MT" panose="02070603080606020203" pitchFamily="18" charset="0"/>
                          <a:ea typeface="+mn-ea"/>
                          <a:cs typeface="+mn-cs"/>
                        </a:rPr>
                        <a:t>En tant qu’épouse je suis là pour l’aider</a:t>
                      </a:r>
                    </a:p>
                    <a:p>
                      <a:r>
                        <a:rPr lang="fr-FR" sz="1800" kern="1200" dirty="0" smtClean="0">
                          <a:solidFill>
                            <a:schemeClr val="tx1"/>
                          </a:solidFill>
                          <a:effectLst/>
                          <a:latin typeface="+mn-lt"/>
                          <a:ea typeface="+mn-ea"/>
                          <a:cs typeface="+mn-cs"/>
                        </a:rPr>
                        <a:t> </a:t>
                      </a:r>
                      <a:endParaRPr lang="fr-FR" sz="1800" kern="1200" dirty="0">
                        <a:solidFill>
                          <a:schemeClr val="tx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tx1"/>
                          </a:solidFill>
                          <a:latin typeface="Bodoni MT" panose="02070603080606020203" pitchFamily="18" charset="0"/>
                          <a:ea typeface="+mn-ea"/>
                          <a:cs typeface="+mn-cs"/>
                        </a:rPr>
                        <a:t>Ce n’est pas facile. Il faut soulever mon mari, il n’est pas léger!</a:t>
                      </a:r>
                      <a:endParaRPr lang="fr-FR" sz="1800" kern="1200" dirty="0">
                        <a:solidFill>
                          <a:schemeClr val="tx1"/>
                        </a:solidFill>
                        <a:latin typeface="Bodoni MT" panose="02070603080606020203" pitchFamily="18" charset="0"/>
                        <a:ea typeface="+mn-ea"/>
                        <a:cs typeface="+mn-cs"/>
                      </a:endParaRPr>
                    </a:p>
                  </a:txBody>
                  <a:tcPr/>
                </a:tc>
                <a:extLst>
                  <a:ext uri="{0D108BD9-81ED-4DB2-BD59-A6C34878D82A}">
                    <a16:rowId xmlns:a16="http://schemas.microsoft.com/office/drawing/2014/main" val="3890991883"/>
                  </a:ext>
                </a:extLst>
              </a:tr>
              <a:tr h="908439">
                <a:tc vMerge="1">
                  <a:txBody>
                    <a:bodyPr/>
                    <a:lstStyle/>
                    <a:p>
                      <a:endParaRPr lang="fr-FR" sz="2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tx1"/>
                          </a:solidFill>
                          <a:latin typeface="Bodoni MT" panose="02070603080606020203" pitchFamily="18" charset="0"/>
                          <a:ea typeface="+mn-ea"/>
                          <a:cs typeface="+mn-cs"/>
                        </a:rPr>
                        <a:t>Il faut l’aider pour tous les déplacements, prendre le verticalisateur. Quand il va au WC aussi, il faut l’aider. Voilà c’est la vie</a:t>
                      </a:r>
                    </a:p>
                  </a:txBody>
                  <a:tcPr/>
                </a:tc>
                <a:extLst>
                  <a:ext uri="{0D108BD9-81ED-4DB2-BD59-A6C34878D82A}">
                    <a16:rowId xmlns:a16="http://schemas.microsoft.com/office/drawing/2014/main" val="2315306518"/>
                  </a:ext>
                </a:extLst>
              </a:tr>
              <a:tr h="790735">
                <a:tc vMerge="1">
                  <a:txBody>
                    <a:bodyPr/>
                    <a:lstStyle/>
                    <a:p>
                      <a:endParaRPr lang="fr-FR" sz="1800" kern="1200" dirty="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tx1"/>
                          </a:solidFill>
                          <a:latin typeface="Bodoni MT" panose="02070603080606020203" pitchFamily="18" charset="0"/>
                          <a:ea typeface="+mn-ea"/>
                          <a:cs typeface="+mn-cs"/>
                        </a:rPr>
                        <a:t>Maintenant on doit tout faire pour lui, c’est l’expérience la pire qu’on puisse imaginer. </a:t>
                      </a:r>
                    </a:p>
                  </a:txBody>
                  <a:tcPr/>
                </a:tc>
                <a:extLst>
                  <a:ext uri="{0D108BD9-81ED-4DB2-BD59-A6C34878D82A}">
                    <a16:rowId xmlns:a16="http://schemas.microsoft.com/office/drawing/2014/main" val="3060800368"/>
                  </a:ext>
                </a:extLst>
              </a:tr>
              <a:tr h="1591326">
                <a:tc>
                  <a:txBody>
                    <a:bodyPr/>
                    <a:lstStyle/>
                    <a:p>
                      <a:r>
                        <a:rPr lang="fr-FR" sz="2400" b="1" dirty="0" smtClean="0">
                          <a:latin typeface="Bodoni MT" panose="02070603080606020203" pitchFamily="18" charset="0"/>
                        </a:rPr>
                        <a:t>J’essaie des choses qui marchent</a:t>
                      </a:r>
                      <a:endParaRPr lang="fr-FR" sz="2400" b="1" dirty="0"/>
                    </a:p>
                  </a:txBody>
                  <a:tcPr anchor="ctr"/>
                </a:tc>
                <a:tc>
                  <a:txBody>
                    <a:bodyPr/>
                    <a:lstStyle/>
                    <a:p>
                      <a:r>
                        <a:rPr lang="fr-FR" sz="1800" kern="1200" dirty="0" smtClean="0">
                          <a:solidFill>
                            <a:schemeClr val="tx1"/>
                          </a:solidFill>
                          <a:latin typeface="Bodoni MT" panose="02070603080606020203" pitchFamily="18" charset="0"/>
                          <a:ea typeface="+mn-ea"/>
                          <a:cs typeface="+mn-cs"/>
                        </a:rPr>
                        <a:t>Parfois il se réveille la nuit. Quand ses membres se replient, il souffre, il appelle au secours….</a:t>
                      </a:r>
                    </a:p>
                    <a:p>
                      <a:r>
                        <a:rPr lang="fr-FR" sz="1800" kern="1200" dirty="0" smtClean="0">
                          <a:solidFill>
                            <a:schemeClr val="tx1"/>
                          </a:solidFill>
                          <a:latin typeface="Bodoni MT" panose="02070603080606020203" pitchFamily="18" charset="0"/>
                          <a:ea typeface="+mn-ea"/>
                          <a:cs typeface="+mn-cs"/>
                        </a:rPr>
                        <a:t>Ils nous ont donné des patchs pour quand il a mal aux genoux. Mais il ne supporte pas trop le froid alors j’essaie autre chose, j’essaie de réchauffer ses genoux. Ca marche quand je le couvre bien.    </a:t>
                      </a:r>
                      <a:endParaRPr lang="fr-FR" sz="1800" kern="1200" dirty="0">
                        <a:solidFill>
                          <a:schemeClr val="tx1"/>
                        </a:solidFill>
                        <a:latin typeface="Bodoni MT" panose="02070603080606020203" pitchFamily="18" charset="0"/>
                        <a:ea typeface="+mn-ea"/>
                        <a:cs typeface="+mn-cs"/>
                      </a:endParaRPr>
                    </a:p>
                  </a:txBody>
                  <a:tcPr/>
                </a:tc>
                <a:extLst>
                  <a:ext uri="{0D108BD9-81ED-4DB2-BD59-A6C34878D82A}">
                    <a16:rowId xmlns:a16="http://schemas.microsoft.com/office/drawing/2014/main" val="1547236650"/>
                  </a:ext>
                </a:extLst>
              </a:tr>
              <a:tr h="15814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400" b="1" kern="1200" dirty="0" smtClean="0">
                          <a:solidFill>
                            <a:schemeClr val="tx1"/>
                          </a:solidFill>
                          <a:latin typeface="Bodoni MT" panose="02070603080606020203" pitchFamily="18" charset="0"/>
                          <a:ea typeface="+mn-ea"/>
                          <a:cs typeface="+mn-cs"/>
                        </a:rPr>
                        <a:t>Mais comme on dit : si on a la santé, on n’a pas le droit de se plaindre!</a:t>
                      </a:r>
                      <a:endParaRPr lang="fr-FR" sz="2400" b="1" kern="1200" dirty="0">
                        <a:solidFill>
                          <a:schemeClr val="tx1"/>
                        </a:solidFill>
                        <a:latin typeface="Bodoni MT" panose="02070603080606020203" pitchFamily="18" charset="0"/>
                        <a:ea typeface="+mn-ea"/>
                        <a:cs typeface="+mn-cs"/>
                      </a:endParaRPr>
                    </a:p>
                  </a:txBody>
                  <a:tcPr anchor="ctr"/>
                </a:tc>
                <a:tc>
                  <a:txBody>
                    <a:bodyPr/>
                    <a:lstStyle/>
                    <a:p>
                      <a:pPr algn="l"/>
                      <a:r>
                        <a:rPr lang="fr-FR" sz="1800" kern="1200" dirty="0" smtClean="0">
                          <a:solidFill>
                            <a:schemeClr val="tx1"/>
                          </a:solidFill>
                          <a:latin typeface="Bodoni MT" panose="02070603080606020203" pitchFamily="18" charset="0"/>
                          <a:ea typeface="+mn-ea"/>
                          <a:cs typeface="+mn-cs"/>
                        </a:rPr>
                        <a:t>Espérons qu’avec tout ce travail, le malade s’améliore. Je ne sais pas ce que vous pouvez faire de mieux</a:t>
                      </a:r>
                    </a:p>
                  </a:txBody>
                  <a:tcPr anchor="ctr"/>
                </a:tc>
                <a:extLst>
                  <a:ext uri="{0D108BD9-81ED-4DB2-BD59-A6C34878D82A}">
                    <a16:rowId xmlns:a16="http://schemas.microsoft.com/office/drawing/2014/main" val="1955489878"/>
                  </a:ext>
                </a:extLst>
              </a:tr>
            </a:tbl>
          </a:graphicData>
        </a:graphic>
      </p:graphicFrame>
      <p:grpSp>
        <p:nvGrpSpPr>
          <p:cNvPr id="8" name="Groupe 7"/>
          <p:cNvGrpSpPr/>
          <p:nvPr/>
        </p:nvGrpSpPr>
        <p:grpSpPr>
          <a:xfrm>
            <a:off x="0" y="673801"/>
            <a:ext cx="585790" cy="5203543"/>
            <a:chOff x="0" y="0"/>
            <a:chExt cx="585790" cy="5203543"/>
          </a:xfrm>
        </p:grpSpPr>
        <p:pic>
          <p:nvPicPr>
            <p:cNvPr id="9" name="Image 8"/>
            <p:cNvPicPr>
              <a:picLocks noChangeAspect="1"/>
            </p:cNvPicPr>
            <p:nvPr/>
          </p:nvPicPr>
          <p:blipFill rotWithShape="1">
            <a:blip r:embed="rId2"/>
            <a:srcRect t="63174"/>
            <a:stretch/>
          </p:blipFill>
          <p:spPr>
            <a:xfrm rot="5400000">
              <a:off x="-1007268" y="1007268"/>
              <a:ext cx="2600325" cy="585789"/>
            </a:xfrm>
            <a:prstGeom prst="rect">
              <a:avLst/>
            </a:prstGeom>
          </p:spPr>
        </p:pic>
        <p:pic>
          <p:nvPicPr>
            <p:cNvPr id="5" name="Image 4"/>
            <p:cNvPicPr>
              <a:picLocks noChangeAspect="1"/>
            </p:cNvPicPr>
            <p:nvPr/>
          </p:nvPicPr>
          <p:blipFill>
            <a:blip r:embed="rId3"/>
            <a:stretch>
              <a:fillRect/>
            </a:stretch>
          </p:blipFill>
          <p:spPr>
            <a:xfrm>
              <a:off x="523" y="2600325"/>
              <a:ext cx="585267" cy="2603218"/>
            </a:xfrm>
            <a:prstGeom prst="rect">
              <a:avLst/>
            </a:prstGeom>
          </p:spPr>
        </p:pic>
      </p:grpSp>
    </p:spTree>
    <p:extLst>
      <p:ext uri="{BB962C8B-B14F-4D97-AF65-F5344CB8AC3E}">
        <p14:creationId xmlns:p14="http://schemas.microsoft.com/office/powerpoint/2010/main" val="30816557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e libre 3"/>
          <p:cNvSpPr/>
          <p:nvPr/>
        </p:nvSpPr>
        <p:spPr>
          <a:xfrm>
            <a:off x="112099" y="128501"/>
            <a:ext cx="12057914" cy="5093986"/>
          </a:xfrm>
          <a:custGeom>
            <a:avLst/>
            <a:gdLst>
              <a:gd name="connsiteX0" fmla="*/ 0 w 12057914"/>
              <a:gd name="connsiteY0" fmla="*/ 0 h 5093986"/>
              <a:gd name="connsiteX1" fmla="*/ 928687 w 12057914"/>
              <a:gd name="connsiteY1" fmla="*/ 5043488 h 5093986"/>
              <a:gd name="connsiteX2" fmla="*/ 2043112 w 12057914"/>
              <a:gd name="connsiteY2" fmla="*/ 2614613 h 5093986"/>
              <a:gd name="connsiteX3" fmla="*/ 2828925 w 12057914"/>
              <a:gd name="connsiteY3" fmla="*/ 2964656 h 5093986"/>
              <a:gd name="connsiteX4" fmla="*/ 3429000 w 12057914"/>
              <a:gd name="connsiteY4" fmla="*/ 1578769 h 5093986"/>
              <a:gd name="connsiteX5" fmla="*/ 4107656 w 12057914"/>
              <a:gd name="connsiteY5" fmla="*/ 3814763 h 5093986"/>
              <a:gd name="connsiteX6" fmla="*/ 5129212 w 12057914"/>
              <a:gd name="connsiteY6" fmla="*/ 1500188 h 5093986"/>
              <a:gd name="connsiteX7" fmla="*/ 6172200 w 12057914"/>
              <a:gd name="connsiteY7" fmla="*/ 2057400 h 5093986"/>
              <a:gd name="connsiteX8" fmla="*/ 6993731 w 12057914"/>
              <a:gd name="connsiteY8" fmla="*/ 1400175 h 5093986"/>
              <a:gd name="connsiteX9" fmla="*/ 7965281 w 12057914"/>
              <a:gd name="connsiteY9" fmla="*/ 1985963 h 5093986"/>
              <a:gd name="connsiteX10" fmla="*/ 8643937 w 12057914"/>
              <a:gd name="connsiteY10" fmla="*/ 1207294 h 5093986"/>
              <a:gd name="connsiteX11" fmla="*/ 9665493 w 12057914"/>
              <a:gd name="connsiteY11" fmla="*/ 3036094 h 5093986"/>
              <a:gd name="connsiteX12" fmla="*/ 11822906 w 12057914"/>
              <a:gd name="connsiteY12" fmla="*/ 2678906 h 5093986"/>
              <a:gd name="connsiteX13" fmla="*/ 11901487 w 12057914"/>
              <a:gd name="connsiteY13" fmla="*/ 2657475 h 5093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057914" h="5093986">
                <a:moveTo>
                  <a:pt x="0" y="0"/>
                </a:moveTo>
                <a:cubicBezTo>
                  <a:pt x="294084" y="2303859"/>
                  <a:pt x="588168" y="4607719"/>
                  <a:pt x="928687" y="5043488"/>
                </a:cubicBezTo>
                <a:cubicBezTo>
                  <a:pt x="1269206" y="5479257"/>
                  <a:pt x="1726406" y="2961085"/>
                  <a:pt x="2043112" y="2614613"/>
                </a:cubicBezTo>
                <a:cubicBezTo>
                  <a:pt x="2359818" y="2268141"/>
                  <a:pt x="2597944" y="3137297"/>
                  <a:pt x="2828925" y="2964656"/>
                </a:cubicBezTo>
                <a:cubicBezTo>
                  <a:pt x="3059906" y="2792015"/>
                  <a:pt x="3215878" y="1437084"/>
                  <a:pt x="3429000" y="1578769"/>
                </a:cubicBezTo>
                <a:cubicBezTo>
                  <a:pt x="3642122" y="1720454"/>
                  <a:pt x="3824287" y="3827860"/>
                  <a:pt x="4107656" y="3814763"/>
                </a:cubicBezTo>
                <a:cubicBezTo>
                  <a:pt x="4391025" y="3801666"/>
                  <a:pt x="4785121" y="1793082"/>
                  <a:pt x="5129212" y="1500188"/>
                </a:cubicBezTo>
                <a:cubicBezTo>
                  <a:pt x="5473303" y="1207294"/>
                  <a:pt x="5861447" y="2074069"/>
                  <a:pt x="6172200" y="2057400"/>
                </a:cubicBezTo>
                <a:cubicBezTo>
                  <a:pt x="6482953" y="2040731"/>
                  <a:pt x="6694884" y="1412081"/>
                  <a:pt x="6993731" y="1400175"/>
                </a:cubicBezTo>
                <a:cubicBezTo>
                  <a:pt x="7292578" y="1388269"/>
                  <a:pt x="7690247" y="2018110"/>
                  <a:pt x="7965281" y="1985963"/>
                </a:cubicBezTo>
                <a:cubicBezTo>
                  <a:pt x="8240315" y="1953816"/>
                  <a:pt x="8360568" y="1032272"/>
                  <a:pt x="8643937" y="1207294"/>
                </a:cubicBezTo>
                <a:cubicBezTo>
                  <a:pt x="8927306" y="1382316"/>
                  <a:pt x="9135665" y="2790825"/>
                  <a:pt x="9665493" y="3036094"/>
                </a:cubicBezTo>
                <a:cubicBezTo>
                  <a:pt x="10195321" y="3281363"/>
                  <a:pt x="11450240" y="2742009"/>
                  <a:pt x="11822906" y="2678906"/>
                </a:cubicBezTo>
                <a:cubicBezTo>
                  <a:pt x="12195572" y="2615803"/>
                  <a:pt x="12048529" y="2636639"/>
                  <a:pt x="11901487" y="2657475"/>
                </a:cubicBezTo>
              </a:path>
            </a:pathLst>
          </a:custGeom>
          <a:noFill/>
          <a:ln w="76200">
            <a:solidFill>
              <a:srgbClr val="E6BC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424460" y="244668"/>
            <a:ext cx="2436642" cy="954107"/>
          </a:xfrm>
          <a:prstGeom prst="rect">
            <a:avLst/>
          </a:prstGeom>
        </p:spPr>
        <p:txBody>
          <a:bodyPr wrap="square">
            <a:spAutoFit/>
          </a:bodyPr>
          <a:lstStyle/>
          <a:p>
            <a:r>
              <a:rPr lang="fr-FR" sz="1400" dirty="0">
                <a:latin typeface="Calibri" panose="020F0502020204030204" pitchFamily="34" charset="0"/>
                <a:ea typeface="Calibri" panose="020F0502020204030204" pitchFamily="34" charset="0"/>
                <a:cs typeface="Times New Roman" panose="02020603050405020304" pitchFamily="18" charset="0"/>
              </a:rPr>
              <a:t>D’un jour à </a:t>
            </a:r>
            <a:r>
              <a:rPr lang="fr-FR" sz="1400" dirty="0" smtClean="0">
                <a:latin typeface="Calibri" panose="020F0502020204030204" pitchFamily="34" charset="0"/>
                <a:ea typeface="Calibri" panose="020F0502020204030204" pitchFamily="34" charset="0"/>
                <a:cs typeface="Times New Roman" panose="02020603050405020304" pitchFamily="18" charset="0"/>
              </a:rPr>
              <a:t>l’autre, l’AVC. Il </a:t>
            </a:r>
            <a:r>
              <a:rPr lang="fr-FR" sz="1400" dirty="0">
                <a:latin typeface="Calibri" panose="020F0502020204030204" pitchFamily="34" charset="0"/>
                <a:ea typeface="Calibri" panose="020F0502020204030204" pitchFamily="34" charset="0"/>
                <a:cs typeface="Times New Roman" panose="02020603050405020304" pitchFamily="18" charset="0"/>
              </a:rPr>
              <a:t>était très bien</a:t>
            </a:r>
            <a:r>
              <a:rPr lang="fr-FR" sz="1400" dirty="0" smtClean="0">
                <a:latin typeface="Calibri" panose="020F0502020204030204" pitchFamily="34" charset="0"/>
                <a:ea typeface="Calibri" panose="020F0502020204030204" pitchFamily="34" charset="0"/>
                <a:cs typeface="Times New Roman" panose="02020603050405020304" pitchFamily="18" charset="0"/>
              </a:rPr>
              <a:t>, et </a:t>
            </a:r>
            <a:r>
              <a:rPr lang="fr-FR" sz="1400" dirty="0">
                <a:latin typeface="Calibri" panose="020F0502020204030204" pitchFamily="34" charset="0"/>
                <a:ea typeface="Calibri" panose="020F0502020204030204" pitchFamily="34" charset="0"/>
                <a:cs typeface="Times New Roman" panose="02020603050405020304" pitchFamily="18" charset="0"/>
              </a:rPr>
              <a:t>d’un jour à l’autre c’est la paralysie. </a:t>
            </a:r>
            <a:r>
              <a:rPr lang="fr-FR" sz="1400" dirty="0" smtClean="0">
                <a:latin typeface="Calibri" panose="020F0502020204030204" pitchFamily="34" charset="0"/>
                <a:ea typeface="Calibri" panose="020F0502020204030204" pitchFamily="34" charset="0"/>
                <a:cs typeface="Times New Roman" panose="02020603050405020304" pitchFamily="18" charset="0"/>
              </a:rPr>
              <a:t>C’est </a:t>
            </a:r>
            <a:r>
              <a:rPr lang="fr-FR" sz="1400" dirty="0">
                <a:latin typeface="Calibri" panose="020F0502020204030204" pitchFamily="34" charset="0"/>
                <a:ea typeface="Calibri" panose="020F0502020204030204" pitchFamily="34" charset="0"/>
                <a:cs typeface="Times New Roman" panose="02020603050405020304" pitchFamily="18" charset="0"/>
              </a:rPr>
              <a:t>pour lui que c’est le plus dur</a:t>
            </a:r>
            <a:r>
              <a:rPr lang="fr-FR" sz="1400" dirty="0" smtClean="0">
                <a:latin typeface="Calibri" panose="020F0502020204030204" pitchFamily="34" charset="0"/>
                <a:ea typeface="Calibri" panose="020F0502020204030204" pitchFamily="34" charset="0"/>
                <a:cs typeface="Times New Roman" panose="02020603050405020304" pitchFamily="18" charset="0"/>
              </a:rPr>
              <a:t>.</a:t>
            </a:r>
            <a:endParaRPr lang="fr-FR" sz="1400" dirty="0"/>
          </a:p>
        </p:txBody>
      </p:sp>
      <p:sp>
        <p:nvSpPr>
          <p:cNvPr id="6" name="Rectangle 5"/>
          <p:cNvSpPr/>
          <p:nvPr/>
        </p:nvSpPr>
        <p:spPr>
          <a:xfrm>
            <a:off x="1675336" y="4264813"/>
            <a:ext cx="2533649" cy="783869"/>
          </a:xfrm>
          <a:prstGeom prst="rect">
            <a:avLst/>
          </a:prstGeom>
        </p:spPr>
        <p:txBody>
          <a:bodyPr wrap="square">
            <a:spAutoFit/>
          </a:bodyPr>
          <a:lstStyle/>
          <a:p>
            <a:pPr>
              <a:lnSpc>
                <a:spcPct val="107000"/>
              </a:lnSpc>
              <a:spcAft>
                <a:spcPts val="800"/>
              </a:spcAft>
            </a:pPr>
            <a:r>
              <a:rPr lang="fr-FR" sz="1400" dirty="0" smtClean="0">
                <a:latin typeface="Calibri" panose="020F0502020204030204" pitchFamily="34" charset="0"/>
                <a:ea typeface="Calibri" panose="020F0502020204030204" pitchFamily="34" charset="0"/>
                <a:cs typeface="Times New Roman" panose="02020603050405020304" pitchFamily="18" charset="0"/>
              </a:rPr>
              <a:t>Il ne </a:t>
            </a:r>
            <a:r>
              <a:rPr lang="fr-FR" sz="1400" dirty="0">
                <a:latin typeface="Calibri" panose="020F0502020204030204" pitchFamily="34" charset="0"/>
                <a:ea typeface="Calibri" panose="020F0502020204030204" pitchFamily="34" charset="0"/>
                <a:cs typeface="Times New Roman" panose="02020603050405020304" pitchFamily="18" charset="0"/>
              </a:rPr>
              <a:t>voulait pas aller à l’hôpital, car il était traumatisé, ça ne s’était pas bien </a:t>
            </a:r>
            <a:r>
              <a:rPr lang="fr-FR" sz="1400" dirty="0" smtClean="0">
                <a:latin typeface="Calibri" panose="020F0502020204030204" pitchFamily="34" charset="0"/>
                <a:ea typeface="Calibri" panose="020F0502020204030204" pitchFamily="34" charset="0"/>
                <a:cs typeface="Times New Roman" panose="02020603050405020304" pitchFamily="18" charset="0"/>
              </a:rPr>
              <a:t>passé</a:t>
            </a:r>
            <a:endParaRPr lang="fr-FR"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192772" y="5520698"/>
            <a:ext cx="2325858" cy="738664"/>
          </a:xfrm>
          <a:prstGeom prst="rect">
            <a:avLst/>
          </a:prstGeom>
        </p:spPr>
        <p:txBody>
          <a:bodyPr wrap="square">
            <a:spAutoFit/>
          </a:bodyPr>
          <a:lstStyle/>
          <a:p>
            <a:r>
              <a:rPr lang="fr-FR" sz="1400" dirty="0" smtClean="0">
                <a:latin typeface="Calibri" panose="020F0502020204030204" pitchFamily="34" charset="0"/>
                <a:ea typeface="Calibri" panose="020F0502020204030204" pitchFamily="34" charset="0"/>
                <a:cs typeface="Times New Roman" panose="02020603050405020304" pitchFamily="18" charset="0"/>
              </a:rPr>
              <a:t>A </a:t>
            </a:r>
            <a:r>
              <a:rPr lang="fr-FR" sz="1400" dirty="0">
                <a:latin typeface="Calibri" panose="020F0502020204030204" pitchFamily="34" charset="0"/>
                <a:ea typeface="Calibri" panose="020F0502020204030204" pitchFamily="34" charset="0"/>
                <a:cs typeface="Times New Roman" panose="02020603050405020304" pitchFamily="18" charset="0"/>
              </a:rPr>
              <a:t>l’hôpital il était en permanence énervé, n’arrivait pas à communiquer</a:t>
            </a:r>
            <a:endParaRPr lang="fr-FR" sz="1400" dirty="0"/>
          </a:p>
        </p:txBody>
      </p:sp>
      <p:sp>
        <p:nvSpPr>
          <p:cNvPr id="8" name="Rectangle 7"/>
          <p:cNvSpPr/>
          <p:nvPr/>
        </p:nvSpPr>
        <p:spPr>
          <a:xfrm>
            <a:off x="1720320" y="1969371"/>
            <a:ext cx="1763945" cy="523220"/>
          </a:xfrm>
          <a:prstGeom prst="rect">
            <a:avLst/>
          </a:prstGeom>
        </p:spPr>
        <p:txBody>
          <a:bodyPr wrap="square">
            <a:spAutoFit/>
          </a:bodyPr>
          <a:lstStyle/>
          <a:p>
            <a:r>
              <a:rPr lang="fr-FR" sz="1400" dirty="0"/>
              <a:t>A la maison on l’a senti mieux.</a:t>
            </a:r>
          </a:p>
        </p:txBody>
      </p:sp>
      <p:sp>
        <p:nvSpPr>
          <p:cNvPr id="9" name="Rectangle 8"/>
          <p:cNvSpPr/>
          <p:nvPr/>
        </p:nvSpPr>
        <p:spPr>
          <a:xfrm>
            <a:off x="2602292" y="5279515"/>
            <a:ext cx="4522400" cy="738664"/>
          </a:xfrm>
          <a:prstGeom prst="rect">
            <a:avLst/>
          </a:prstGeom>
        </p:spPr>
        <p:txBody>
          <a:bodyPr wrap="square">
            <a:spAutoFit/>
          </a:bodyPr>
          <a:lstStyle/>
          <a:p>
            <a:r>
              <a:rPr lang="fr-FR" sz="1400" dirty="0"/>
              <a:t>Je dors sur un matelas dans la chambre, ce n’est pas facile. Il faut l’aider à n’importe quel moment. S’il ne dort pas bien moi je ne dors pas. </a:t>
            </a:r>
          </a:p>
        </p:txBody>
      </p:sp>
      <p:sp>
        <p:nvSpPr>
          <p:cNvPr id="10" name="Rectangle 9"/>
          <p:cNvSpPr/>
          <p:nvPr/>
        </p:nvSpPr>
        <p:spPr>
          <a:xfrm>
            <a:off x="4977267" y="2614054"/>
            <a:ext cx="4490526" cy="1169551"/>
          </a:xfrm>
          <a:prstGeom prst="rect">
            <a:avLst/>
          </a:prstGeom>
        </p:spPr>
        <p:txBody>
          <a:bodyPr wrap="square">
            <a:spAutoFit/>
          </a:bodyPr>
          <a:lstStyle/>
          <a:p>
            <a:r>
              <a:rPr lang="fr-FR" sz="1400" dirty="0"/>
              <a:t>L’HAD, je ne les vois pas trop car la journée je suis au travail. </a:t>
            </a:r>
            <a:r>
              <a:rPr lang="fr-FR" sz="1400" dirty="0" smtClean="0"/>
              <a:t>Il </a:t>
            </a:r>
            <a:r>
              <a:rPr lang="fr-FR" sz="1400" dirty="0"/>
              <a:t>ne nous donnent pas trop de </a:t>
            </a:r>
            <a:r>
              <a:rPr lang="fr-FR" sz="1400" dirty="0" smtClean="0"/>
              <a:t>renseignements.</a:t>
            </a:r>
            <a:r>
              <a:rPr lang="fr-FR" sz="1400" dirty="0"/>
              <a:t> Mais on a dû les appeler pour leur demander pourquoi ils nous avaient laissé comme ça.</a:t>
            </a:r>
          </a:p>
          <a:p>
            <a:endParaRPr lang="fr-FR" sz="1400" dirty="0"/>
          </a:p>
        </p:txBody>
      </p:sp>
      <p:sp>
        <p:nvSpPr>
          <p:cNvPr id="11" name="Rectangle 10"/>
          <p:cNvSpPr/>
          <p:nvPr/>
        </p:nvSpPr>
        <p:spPr>
          <a:xfrm>
            <a:off x="3948112" y="4548762"/>
            <a:ext cx="6096000" cy="307777"/>
          </a:xfrm>
          <a:prstGeom prst="rect">
            <a:avLst/>
          </a:prstGeom>
        </p:spPr>
        <p:txBody>
          <a:bodyPr>
            <a:spAutoFit/>
          </a:bodyPr>
          <a:lstStyle/>
          <a:p>
            <a:r>
              <a:rPr lang="fr-FR" sz="1400" dirty="0"/>
              <a:t>. </a:t>
            </a:r>
          </a:p>
        </p:txBody>
      </p:sp>
      <p:sp>
        <p:nvSpPr>
          <p:cNvPr id="12" name="Rectangle 11"/>
          <p:cNvSpPr/>
          <p:nvPr/>
        </p:nvSpPr>
        <p:spPr>
          <a:xfrm>
            <a:off x="4977267" y="3864142"/>
            <a:ext cx="6096000" cy="307777"/>
          </a:xfrm>
          <a:prstGeom prst="rect">
            <a:avLst/>
          </a:prstGeom>
        </p:spPr>
        <p:txBody>
          <a:bodyPr>
            <a:spAutoFit/>
          </a:bodyPr>
          <a:lstStyle/>
          <a:p>
            <a:r>
              <a:rPr lang="fr-FR" sz="1400" dirty="0"/>
              <a:t>O</a:t>
            </a:r>
            <a:r>
              <a:rPr lang="fr-FR" sz="1400" dirty="0" smtClean="0"/>
              <a:t>n </a:t>
            </a:r>
            <a:r>
              <a:rPr lang="fr-FR" sz="1400" dirty="0"/>
              <a:t>n’a pas le temps de communiquer, ils arrivent, et il s’en vont.</a:t>
            </a:r>
          </a:p>
        </p:txBody>
      </p:sp>
      <p:sp>
        <p:nvSpPr>
          <p:cNvPr id="13" name="Rectangle 12"/>
          <p:cNvSpPr/>
          <p:nvPr/>
        </p:nvSpPr>
        <p:spPr>
          <a:xfrm>
            <a:off x="4977267" y="4414713"/>
            <a:ext cx="5013296" cy="523220"/>
          </a:xfrm>
          <a:prstGeom prst="rect">
            <a:avLst/>
          </a:prstGeom>
        </p:spPr>
        <p:txBody>
          <a:bodyPr wrap="square">
            <a:spAutoFit/>
          </a:bodyPr>
          <a:lstStyle/>
          <a:p>
            <a:r>
              <a:rPr lang="fr-FR" sz="1400" dirty="0"/>
              <a:t>Si on ne peut pas s’asseoir pour parler en face à face on ne se comprend pas.</a:t>
            </a:r>
          </a:p>
        </p:txBody>
      </p:sp>
      <p:sp>
        <p:nvSpPr>
          <p:cNvPr id="14" name="Rectangle 13"/>
          <p:cNvSpPr/>
          <p:nvPr/>
        </p:nvSpPr>
        <p:spPr>
          <a:xfrm>
            <a:off x="4545103" y="6224237"/>
            <a:ext cx="5259478" cy="519323"/>
          </a:xfrm>
          <a:prstGeom prst="rect">
            <a:avLst/>
          </a:prstGeom>
        </p:spPr>
        <p:txBody>
          <a:bodyPr wrap="square">
            <a:spAutoFit/>
          </a:bodyPr>
          <a:lstStyle/>
          <a:p>
            <a:r>
              <a:rPr lang="fr-FR" sz="1400" dirty="0"/>
              <a:t>Le lit fait beaucoup de bruit, le lit se gonfle, c’est un matelas anti-escarre. </a:t>
            </a:r>
          </a:p>
        </p:txBody>
      </p:sp>
      <p:sp>
        <p:nvSpPr>
          <p:cNvPr id="15" name="Rectangle 14"/>
          <p:cNvSpPr/>
          <p:nvPr/>
        </p:nvSpPr>
        <p:spPr>
          <a:xfrm>
            <a:off x="9804581" y="4828201"/>
            <a:ext cx="2165407" cy="1384995"/>
          </a:xfrm>
          <a:prstGeom prst="rect">
            <a:avLst/>
          </a:prstGeom>
        </p:spPr>
        <p:txBody>
          <a:bodyPr wrap="square">
            <a:spAutoFit/>
          </a:bodyPr>
          <a:lstStyle/>
          <a:p>
            <a:r>
              <a:rPr lang="fr-FR" sz="1400" dirty="0"/>
              <a:t>Je n’ai jamais appelé l’HAD la nuit. Je n’ai jamais pensé les appeler la nuit. </a:t>
            </a:r>
            <a:r>
              <a:rPr lang="fr-FR" sz="1400" dirty="0" smtClean="0"/>
              <a:t>Je </a:t>
            </a:r>
            <a:r>
              <a:rPr lang="fr-FR" sz="1400" dirty="0"/>
              <a:t>pensais que le travail s’arrêtait une fois qu’ils étaient </a:t>
            </a:r>
            <a:r>
              <a:rPr lang="fr-FR" sz="1400" dirty="0" smtClean="0"/>
              <a:t>partis</a:t>
            </a:r>
            <a:r>
              <a:rPr lang="fr-FR" sz="1400" dirty="0"/>
              <a:t>.</a:t>
            </a:r>
          </a:p>
        </p:txBody>
      </p:sp>
      <p:sp>
        <p:nvSpPr>
          <p:cNvPr id="16" name="Rectangle 15"/>
          <p:cNvSpPr/>
          <p:nvPr/>
        </p:nvSpPr>
        <p:spPr>
          <a:xfrm>
            <a:off x="3466902" y="739225"/>
            <a:ext cx="2580640" cy="738664"/>
          </a:xfrm>
          <a:prstGeom prst="rect">
            <a:avLst/>
          </a:prstGeom>
        </p:spPr>
        <p:txBody>
          <a:bodyPr wrap="square">
            <a:spAutoFit/>
          </a:bodyPr>
          <a:lstStyle/>
          <a:p>
            <a:r>
              <a:rPr lang="fr-FR" sz="1400" dirty="0" smtClean="0"/>
              <a:t>Avec </a:t>
            </a:r>
            <a:r>
              <a:rPr lang="fr-FR" sz="1400" dirty="0"/>
              <a:t>l’HAD on a eu des kinés magnifiques, c’est dommage que ce soit fini</a:t>
            </a:r>
          </a:p>
        </p:txBody>
      </p:sp>
      <p:sp>
        <p:nvSpPr>
          <p:cNvPr id="17" name="Rectangle 16"/>
          <p:cNvSpPr/>
          <p:nvPr/>
        </p:nvSpPr>
        <p:spPr>
          <a:xfrm>
            <a:off x="8993448" y="469403"/>
            <a:ext cx="3198733" cy="954107"/>
          </a:xfrm>
          <a:prstGeom prst="rect">
            <a:avLst/>
          </a:prstGeom>
        </p:spPr>
        <p:txBody>
          <a:bodyPr wrap="square">
            <a:spAutoFit/>
          </a:bodyPr>
          <a:lstStyle/>
          <a:p>
            <a:r>
              <a:rPr lang="fr-FR" sz="1400" dirty="0">
                <a:latin typeface="Calibri" panose="020F0502020204030204" pitchFamily="34" charset="0"/>
                <a:ea typeface="Calibri" panose="020F0502020204030204" pitchFamily="34" charset="0"/>
                <a:cs typeface="Times New Roman" panose="02020603050405020304" pitchFamily="18" charset="0"/>
              </a:rPr>
              <a:t>Je ne sais pas ce que vous pouvez faire mieux. Vous venez à la maison, j’imagine que vous avez beaucoup de malades, on ne peut pas demander plus. </a:t>
            </a:r>
            <a:endParaRPr lang="fr-FR" sz="1400" dirty="0"/>
          </a:p>
        </p:txBody>
      </p:sp>
    </p:spTree>
    <p:extLst>
      <p:ext uri="{BB962C8B-B14F-4D97-AF65-F5344CB8AC3E}">
        <p14:creationId xmlns:p14="http://schemas.microsoft.com/office/powerpoint/2010/main" val="1100276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rotWithShape="1">
          <a:blip r:embed="rId2">
            <a:extLst>
              <a:ext uri="{28A0092B-C50C-407E-A947-70E740481C1C}">
                <a14:useLocalDpi xmlns:a14="http://schemas.microsoft.com/office/drawing/2010/main" val="0"/>
              </a:ext>
            </a:extLst>
          </a:blip>
          <a:srcRect t="10420" b="10363"/>
          <a:stretch/>
        </p:blipFill>
        <p:spPr>
          <a:xfrm>
            <a:off x="182089" y="1795141"/>
            <a:ext cx="5736527" cy="3408172"/>
          </a:xfrm>
          <a:prstGeom prst="rect">
            <a:avLst/>
          </a:prstGeom>
        </p:spPr>
      </p:pic>
      <p:sp>
        <p:nvSpPr>
          <p:cNvPr id="6" name="ZoneTexte 5"/>
          <p:cNvSpPr txBox="1"/>
          <p:nvPr/>
        </p:nvSpPr>
        <p:spPr>
          <a:xfrm>
            <a:off x="5554113" y="0"/>
            <a:ext cx="6637887" cy="1938992"/>
          </a:xfrm>
          <a:prstGeom prst="rect">
            <a:avLst/>
          </a:prstGeom>
          <a:noFill/>
        </p:spPr>
        <p:txBody>
          <a:bodyPr wrap="square" rtlCol="0">
            <a:spAutoFit/>
          </a:bodyPr>
          <a:lstStyle/>
          <a:p>
            <a:r>
              <a:rPr lang="fr-FR" sz="6000" dirty="0" smtClean="0">
                <a:latin typeface="Bodoni MT" panose="02070603080606020203" pitchFamily="18" charset="0"/>
                <a:cs typeface="Akhbar MT" pitchFamily="2" charset="-78"/>
              </a:rPr>
              <a:t>Madame F, maman d’Alexandre</a:t>
            </a:r>
            <a:endParaRPr lang="fr-FR" sz="3600" dirty="0">
              <a:latin typeface="Bodoni MT" panose="02070603080606020203" pitchFamily="18" charset="0"/>
              <a:cs typeface="Akhbar MT" pitchFamily="2" charset="-78"/>
            </a:endParaRPr>
          </a:p>
        </p:txBody>
      </p:sp>
      <p:sp>
        <p:nvSpPr>
          <p:cNvPr id="7" name="Rectangle 6"/>
          <p:cNvSpPr/>
          <p:nvPr/>
        </p:nvSpPr>
        <p:spPr>
          <a:xfrm>
            <a:off x="6634542" y="2834651"/>
            <a:ext cx="5358984" cy="1815882"/>
          </a:xfrm>
          <a:prstGeom prst="rect">
            <a:avLst/>
          </a:prstGeom>
        </p:spPr>
        <p:txBody>
          <a:bodyPr wrap="square">
            <a:spAutoFit/>
          </a:bodyPr>
          <a:lstStyle/>
          <a:p>
            <a:pPr>
              <a:spcAft>
                <a:spcPts val="800"/>
              </a:spcAft>
            </a:pPr>
            <a:r>
              <a:rPr lang="fr-FR" sz="2800" b="1" dirty="0" smtClean="0">
                <a:latin typeface="Bodoni MT" panose="02070603080606020203" pitchFamily="18" charset="0"/>
              </a:rPr>
              <a:t>« Alexandre ça l’a sauvé </a:t>
            </a:r>
            <a:r>
              <a:rPr lang="fr-FR" sz="2800" b="1" dirty="0">
                <a:latin typeface="Bodoni MT" panose="02070603080606020203" pitchFamily="18" charset="0"/>
              </a:rPr>
              <a:t>d’être pris en charge à la </a:t>
            </a:r>
            <a:r>
              <a:rPr lang="fr-FR" sz="2800" b="1" dirty="0" smtClean="0">
                <a:latin typeface="Bodoni MT" panose="02070603080606020203" pitchFamily="18" charset="0"/>
              </a:rPr>
              <a:t>maison. </a:t>
            </a:r>
            <a:r>
              <a:rPr lang="fr-FR" sz="2800" b="1" dirty="0">
                <a:latin typeface="Bodoni MT" panose="02070603080606020203" pitchFamily="18" charset="0"/>
              </a:rPr>
              <a:t>Il était en train de </a:t>
            </a:r>
            <a:r>
              <a:rPr lang="fr-FR" sz="2800" b="1" dirty="0" smtClean="0">
                <a:latin typeface="Bodoni MT" panose="02070603080606020203" pitchFamily="18" charset="0"/>
              </a:rPr>
              <a:t>sombrer. </a:t>
            </a:r>
            <a:r>
              <a:rPr lang="fr-FR" sz="2800" b="1" dirty="0">
                <a:latin typeface="Bodoni MT" panose="02070603080606020203" pitchFamily="18" charset="0"/>
              </a:rPr>
              <a:t>Il s’est senti sécurisé de revenir à la maison </a:t>
            </a:r>
            <a:r>
              <a:rPr lang="fr-FR" sz="2800" b="1" dirty="0" smtClean="0">
                <a:latin typeface="Bodoni MT" panose="02070603080606020203" pitchFamily="18" charset="0"/>
              </a:rPr>
              <a:t>»</a:t>
            </a:r>
            <a:endParaRPr lang="fr-FR" sz="2800" b="1" dirty="0">
              <a:latin typeface="Bodoni MT" panose="02070603080606020203" pitchFamily="18" charset="0"/>
            </a:endParaRPr>
          </a:p>
        </p:txBody>
      </p:sp>
      <p:sp>
        <p:nvSpPr>
          <p:cNvPr id="8" name="ZoneTexte 7"/>
          <p:cNvSpPr txBox="1"/>
          <p:nvPr/>
        </p:nvSpPr>
        <p:spPr>
          <a:xfrm>
            <a:off x="5386081" y="4848358"/>
            <a:ext cx="6340839" cy="1754326"/>
          </a:xfrm>
          <a:prstGeom prst="rect">
            <a:avLst/>
          </a:prstGeom>
          <a:noFill/>
        </p:spPr>
        <p:txBody>
          <a:bodyPr wrap="square" rtlCol="0">
            <a:spAutoFit/>
          </a:bodyPr>
          <a:lstStyle/>
          <a:p>
            <a:r>
              <a:rPr lang="fr-FR" dirty="0" smtClean="0">
                <a:latin typeface="Bodoni MT" panose="02070603080606020203" pitchFamily="18" charset="0"/>
              </a:rPr>
              <a:t>Mon mari et moi sommes les parents d’Alexandre, 17 ans qui a eu, il y a quelques semaines, un accident de scooter, en tant que passager, à Courbevoie, à côté de chez nous. Ce matin-là, mon mari avait eu un mauvais pré-sentiment. Il l’a trouvé sur la chaussée, fracture ouverte, son copain inconscient, et il est resté à leurs côtés jusqu’à l’arrivée des secours.</a:t>
            </a:r>
            <a:endParaRPr lang="fr-FR" dirty="0">
              <a:latin typeface="Bodoni MT" panose="02070603080606020203" pitchFamily="18" charset="0"/>
            </a:endParaRPr>
          </a:p>
        </p:txBody>
      </p:sp>
    </p:spTree>
    <p:extLst>
      <p:ext uri="{BB962C8B-B14F-4D97-AF65-F5344CB8AC3E}">
        <p14:creationId xmlns:p14="http://schemas.microsoft.com/office/powerpoint/2010/main" val="383433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leau 17"/>
          <p:cNvGraphicFramePr>
            <a:graphicFrameLocks noGrp="1"/>
          </p:cNvGraphicFramePr>
          <p:nvPr>
            <p:extLst>
              <p:ext uri="{D42A27DB-BD31-4B8C-83A1-F6EECF244321}">
                <p14:modId xmlns:p14="http://schemas.microsoft.com/office/powerpoint/2010/main" val="4161927591"/>
              </p:ext>
            </p:extLst>
          </p:nvPr>
        </p:nvGraphicFramePr>
        <p:xfrm>
          <a:off x="569972" y="673801"/>
          <a:ext cx="10935324" cy="5608665"/>
        </p:xfrm>
        <a:graphic>
          <a:graphicData uri="http://schemas.openxmlformats.org/drawingml/2006/table">
            <a:tbl>
              <a:tblPr firstRow="1" bandRow="1">
                <a:tableStyleId>{2D5ABB26-0587-4C30-8999-92F81FD0307C}</a:tableStyleId>
              </a:tblPr>
              <a:tblGrid>
                <a:gridCol w="3822491">
                  <a:extLst>
                    <a:ext uri="{9D8B030D-6E8A-4147-A177-3AD203B41FA5}">
                      <a16:colId xmlns:a16="http://schemas.microsoft.com/office/drawing/2014/main" val="930080780"/>
                    </a:ext>
                  </a:extLst>
                </a:gridCol>
                <a:gridCol w="7112833">
                  <a:extLst>
                    <a:ext uri="{9D8B030D-6E8A-4147-A177-3AD203B41FA5}">
                      <a16:colId xmlns:a16="http://schemas.microsoft.com/office/drawing/2014/main" val="1774463190"/>
                    </a:ext>
                  </a:extLst>
                </a:gridCol>
              </a:tblGrid>
              <a:tr h="1453978">
                <a:tc>
                  <a:txBody>
                    <a:bodyPr/>
                    <a:lstStyle/>
                    <a:p>
                      <a:r>
                        <a:rPr lang="fr-FR" sz="2400" b="1" kern="1200" dirty="0" smtClean="0">
                          <a:solidFill>
                            <a:schemeClr val="tx1"/>
                          </a:solidFill>
                          <a:latin typeface="Bodoni MT" panose="02070603080606020203" pitchFamily="18" charset="0"/>
                          <a:ea typeface="+mn-ea"/>
                          <a:cs typeface="+mn-cs"/>
                        </a:rPr>
                        <a:t>Etre aidant, on essaie d’y voir le côté positif</a:t>
                      </a:r>
                      <a:endParaRPr lang="fr-FR" sz="2400" b="1" kern="1200" dirty="0">
                        <a:solidFill>
                          <a:schemeClr val="tx1"/>
                        </a:solidFill>
                        <a:latin typeface="Bodoni MT" panose="02070603080606020203" pitchFamily="18" charset="0"/>
                        <a:ea typeface="+mn-ea"/>
                        <a:cs typeface="+mn-cs"/>
                      </a:endParaRPr>
                    </a:p>
                  </a:txBody>
                  <a:tcPr/>
                </a:tc>
                <a:tc>
                  <a:txBody>
                    <a:bodyPr/>
                    <a:lstStyle/>
                    <a:p>
                      <a:pPr marL="0" algn="l" defTabSz="914400" rtl="0" eaLnBrk="1" latinLnBrk="0" hangingPunct="1"/>
                      <a:r>
                        <a:rPr lang="fr-FR" sz="1800" kern="1200" dirty="0" smtClean="0">
                          <a:solidFill>
                            <a:schemeClr val="tx1"/>
                          </a:solidFill>
                          <a:latin typeface="Bodoni MT" panose="02070603080606020203" pitchFamily="18" charset="0"/>
                          <a:ea typeface="+mn-ea"/>
                          <a:cs typeface="+mn-cs"/>
                        </a:rPr>
                        <a:t>C’est avoir le malade dans le milieu familial, c’est éviter la coupure avec les gens. Pour le psychologique, on en avait besoin. C’est la proximité, c’est être avec.</a:t>
                      </a:r>
                      <a:endParaRPr lang="fr-FR" sz="1800" kern="1200" dirty="0">
                        <a:solidFill>
                          <a:schemeClr val="tx1"/>
                        </a:solidFill>
                        <a:latin typeface="Bodoni MT" panose="02070603080606020203" pitchFamily="18" charset="0"/>
                        <a:ea typeface="+mn-ea"/>
                        <a:cs typeface="+mn-cs"/>
                      </a:endParaRPr>
                    </a:p>
                  </a:txBody>
                  <a:tcPr/>
                </a:tc>
                <a:extLst>
                  <a:ext uri="{0D108BD9-81ED-4DB2-BD59-A6C34878D82A}">
                    <a16:rowId xmlns:a16="http://schemas.microsoft.com/office/drawing/2014/main" val="3890991883"/>
                  </a:ext>
                </a:extLst>
              </a:tr>
              <a:tr h="1045727">
                <a:tc>
                  <a:txBody>
                    <a:bodyPr/>
                    <a:lstStyle/>
                    <a:p>
                      <a:r>
                        <a:rPr lang="fr-FR" sz="2400" b="1" kern="1200" dirty="0" smtClean="0">
                          <a:solidFill>
                            <a:schemeClr val="tx1"/>
                          </a:solidFill>
                          <a:latin typeface="Bodoni MT" panose="02070603080606020203" pitchFamily="18" charset="0"/>
                          <a:ea typeface="+mn-ea"/>
                          <a:cs typeface="+mn-cs"/>
                        </a:rPr>
                        <a:t>Etre aidant, c’est se dévouer corps et âme </a:t>
                      </a:r>
                      <a:endParaRPr lang="fr-FR" sz="2400" b="1" kern="1200" dirty="0">
                        <a:solidFill>
                          <a:schemeClr val="tx1"/>
                        </a:solidFill>
                        <a:latin typeface="Bodoni MT" panose="02070603080606020203" pitchFamily="18" charset="0"/>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tx1"/>
                          </a:solidFill>
                          <a:latin typeface="Bodoni MT" panose="02070603080606020203" pitchFamily="18" charset="0"/>
                          <a:ea typeface="+mn-ea"/>
                          <a:cs typeface="+mn-cs"/>
                        </a:rPr>
                        <a:t>à la personne qui est malade, sur le plan physique et psychologique. </a:t>
                      </a:r>
                    </a:p>
                    <a:p>
                      <a:pPr marL="0" algn="l" defTabSz="914400" rtl="0" eaLnBrk="1" latinLnBrk="0" hangingPunct="1"/>
                      <a:endParaRPr lang="fr-FR" sz="1800" kern="1200" dirty="0">
                        <a:solidFill>
                          <a:schemeClr val="tx1"/>
                        </a:solidFill>
                        <a:latin typeface="Bodoni MT" panose="02070603080606020203" pitchFamily="18" charset="0"/>
                        <a:ea typeface="+mn-ea"/>
                        <a:cs typeface="+mn-cs"/>
                      </a:endParaRPr>
                    </a:p>
                  </a:txBody>
                  <a:tcPr/>
                </a:tc>
                <a:extLst>
                  <a:ext uri="{0D108BD9-81ED-4DB2-BD59-A6C34878D82A}">
                    <a16:rowId xmlns:a16="http://schemas.microsoft.com/office/drawing/2014/main" val="1547236650"/>
                  </a:ext>
                </a:extLst>
              </a:tr>
              <a:tr h="1006608">
                <a:tc>
                  <a:txBody>
                    <a:bodyPr/>
                    <a:lstStyle/>
                    <a:p>
                      <a:pPr marL="0" algn="l" defTabSz="914400" rtl="0" eaLnBrk="1" latinLnBrk="0" hangingPunct="1"/>
                      <a:r>
                        <a:rPr lang="fr-FR" sz="2400" b="1" kern="1200" dirty="0" smtClean="0">
                          <a:solidFill>
                            <a:schemeClr val="tx1"/>
                          </a:solidFill>
                          <a:latin typeface="Bodoni MT" panose="02070603080606020203" pitchFamily="18" charset="0"/>
                          <a:ea typeface="+mn-ea"/>
                          <a:cs typeface="+mn-cs"/>
                        </a:rPr>
                        <a:t>Etre aidant c’est vraiment se compléter avec l’HAD. </a:t>
                      </a:r>
                    </a:p>
                    <a:p>
                      <a:r>
                        <a:rPr lang="fr-FR" sz="1800" kern="1200" dirty="0" smtClean="0">
                          <a:solidFill>
                            <a:schemeClr val="tx1"/>
                          </a:solidFill>
                          <a:effectLst/>
                          <a:latin typeface="+mn-lt"/>
                          <a:ea typeface="+mn-ea"/>
                          <a:cs typeface="+mn-cs"/>
                        </a:rPr>
                        <a:t> </a:t>
                      </a:r>
                      <a:endParaRPr lang="fr-FR" sz="2400" b="1" dirty="0" smtClean="0">
                        <a:latin typeface="Bodoni MT" panose="02070603080606020203" pitchFamily="18"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tx1"/>
                          </a:solidFill>
                          <a:latin typeface="Bodoni MT" panose="02070603080606020203" pitchFamily="18" charset="0"/>
                          <a:ea typeface="+mn-ea"/>
                          <a:cs typeface="+mn-cs"/>
                        </a:rPr>
                        <a:t>C’est compléter ce que vous à l’HAD vous faites en soins techniques sur ce que vous ne pouvez pas apporter. La famille c’est la famille, et nous de notre côté on ne sait pas faire la partie soignante. </a:t>
                      </a:r>
                    </a:p>
                  </a:txBody>
                  <a:tcPr/>
                </a:tc>
                <a:extLst>
                  <a:ext uri="{0D108BD9-81ED-4DB2-BD59-A6C34878D82A}">
                    <a16:rowId xmlns:a16="http://schemas.microsoft.com/office/drawing/2014/main" val="1955489878"/>
                  </a:ext>
                </a:extLst>
              </a:tr>
              <a:tr h="1138469">
                <a:tc>
                  <a:txBody>
                    <a:bodyPr/>
                    <a:lstStyle/>
                    <a:p>
                      <a:pPr marL="0" algn="l" defTabSz="914400" rtl="0" eaLnBrk="1" latinLnBrk="0" hangingPunct="1"/>
                      <a:r>
                        <a:rPr lang="fr-FR" sz="2400" b="1" kern="1200" dirty="0" smtClean="0">
                          <a:solidFill>
                            <a:schemeClr val="tx1"/>
                          </a:solidFill>
                          <a:latin typeface="Bodoni MT" panose="02070603080606020203" pitchFamily="18" charset="0"/>
                          <a:ea typeface="+mn-ea"/>
                          <a:cs typeface="+mn-cs"/>
                        </a:rPr>
                        <a:t>Le plus dur c’est de ne pas pouvoir se projeter </a:t>
                      </a:r>
                      <a:endParaRPr lang="fr-FR" sz="2400" b="1" kern="1200" dirty="0">
                        <a:solidFill>
                          <a:schemeClr val="tx1"/>
                        </a:solidFill>
                        <a:latin typeface="Bodoni MT" panose="02070603080606020203" pitchFamily="18" charset="0"/>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latin typeface="Bodoni MT" panose="02070603080606020203" pitchFamily="18" charset="0"/>
                        </a:rPr>
                        <a:t>Sur une date de guérison, c’est l’incertitude. Ne pas pouvoir gérer l’inquiétude du malade, de ne pas pouvoir lui projeter un calendrier. On est aidant matériellement, affectivement, mais on ne peut pas aller au-delà.</a:t>
                      </a:r>
                      <a:endParaRPr lang="fr-FR" b="1" dirty="0" smtClean="0">
                        <a:latin typeface="Bodoni MT" panose="02070603080606020203" pitchFamily="18" charset="0"/>
                      </a:endParaRPr>
                    </a:p>
                  </a:txBody>
                  <a:tcPr/>
                </a:tc>
                <a:extLst>
                  <a:ext uri="{0D108BD9-81ED-4DB2-BD59-A6C34878D82A}">
                    <a16:rowId xmlns:a16="http://schemas.microsoft.com/office/drawing/2014/main" val="4120345542"/>
                  </a:ext>
                </a:extLst>
              </a:tr>
              <a:tr h="7269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400" b="1" kern="1200" dirty="0" smtClean="0">
                          <a:solidFill>
                            <a:schemeClr val="tx1"/>
                          </a:solidFill>
                          <a:latin typeface="Bodoni MT" panose="02070603080606020203" pitchFamily="18" charset="0"/>
                          <a:ea typeface="+mn-ea"/>
                          <a:cs typeface="+mn-cs"/>
                        </a:rPr>
                        <a:t>Il faut être costaud, fort !</a:t>
                      </a:r>
                    </a:p>
                    <a:p>
                      <a:endParaRPr lang="fr-FR" sz="2400" b="1"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tx1"/>
                          </a:solidFill>
                          <a:latin typeface="Bodoni MT" panose="02070603080606020203" pitchFamily="18" charset="0"/>
                          <a:ea typeface="+mn-ea"/>
                          <a:cs typeface="+mn-cs"/>
                        </a:rPr>
                        <a:t>Ce qui est dur c’est de passer d’une casquette à l’autre, sans flancher. Ne pas flancher!</a:t>
                      </a:r>
                    </a:p>
                  </a:txBody>
                  <a:tcPr/>
                </a:tc>
                <a:extLst>
                  <a:ext uri="{0D108BD9-81ED-4DB2-BD59-A6C34878D82A}">
                    <a16:rowId xmlns:a16="http://schemas.microsoft.com/office/drawing/2014/main" val="3425487383"/>
                  </a:ext>
                </a:extLst>
              </a:tr>
            </a:tbl>
          </a:graphicData>
        </a:graphic>
      </p:graphicFrame>
    </p:spTree>
    <p:extLst>
      <p:ext uri="{BB962C8B-B14F-4D97-AF65-F5344CB8AC3E}">
        <p14:creationId xmlns:p14="http://schemas.microsoft.com/office/powerpoint/2010/main" val="17022134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948112" y="4548762"/>
            <a:ext cx="6096000" cy="307777"/>
          </a:xfrm>
          <a:prstGeom prst="rect">
            <a:avLst/>
          </a:prstGeom>
        </p:spPr>
        <p:txBody>
          <a:bodyPr>
            <a:spAutoFit/>
          </a:bodyPr>
          <a:lstStyle/>
          <a:p>
            <a:r>
              <a:rPr lang="fr-FR" sz="1400" dirty="0"/>
              <a:t>. </a:t>
            </a:r>
          </a:p>
        </p:txBody>
      </p:sp>
      <p:sp>
        <p:nvSpPr>
          <p:cNvPr id="2" name="Forme libre 1"/>
          <p:cNvSpPr/>
          <p:nvPr/>
        </p:nvSpPr>
        <p:spPr>
          <a:xfrm>
            <a:off x="499275" y="1615440"/>
            <a:ext cx="11578426" cy="4628285"/>
          </a:xfrm>
          <a:custGeom>
            <a:avLst/>
            <a:gdLst>
              <a:gd name="connsiteX0" fmla="*/ 0 w 11701287"/>
              <a:gd name="connsiteY0" fmla="*/ 6150819 h 6150819"/>
              <a:gd name="connsiteX1" fmla="*/ 1840019 w 11701287"/>
              <a:gd name="connsiteY1" fmla="*/ 473685 h 6150819"/>
              <a:gd name="connsiteX2" fmla="*/ 4280289 w 11701287"/>
              <a:gd name="connsiteY2" fmla="*/ 1864920 h 6150819"/>
              <a:gd name="connsiteX3" fmla="*/ 5334935 w 11701287"/>
              <a:gd name="connsiteY3" fmla="*/ 440027 h 6150819"/>
              <a:gd name="connsiteX4" fmla="*/ 6165187 w 11701287"/>
              <a:gd name="connsiteY4" fmla="*/ 675639 h 6150819"/>
              <a:gd name="connsiteX5" fmla="*/ 6799097 w 11701287"/>
              <a:gd name="connsiteY5" fmla="*/ 434417 h 6150819"/>
              <a:gd name="connsiteX6" fmla="*/ 7315200 w 11701287"/>
              <a:gd name="connsiteY6" fmla="*/ 3862014 h 6150819"/>
              <a:gd name="connsiteX7" fmla="*/ 7904230 w 11701287"/>
              <a:gd name="connsiteY7" fmla="*/ 383928 h 6150819"/>
              <a:gd name="connsiteX8" fmla="*/ 8560579 w 11701287"/>
              <a:gd name="connsiteY8" fmla="*/ 2470780 h 6150819"/>
              <a:gd name="connsiteX9" fmla="*/ 9194488 w 11701287"/>
              <a:gd name="connsiteY9" fmla="*/ 496125 h 6150819"/>
              <a:gd name="connsiteX10" fmla="*/ 11404755 w 11701287"/>
              <a:gd name="connsiteY10" fmla="*/ 52949 h 6150819"/>
              <a:gd name="connsiteX11" fmla="*/ 11617928 w 11701287"/>
              <a:gd name="connsiteY11" fmla="*/ 24900 h 6150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701287" h="6150819">
                <a:moveTo>
                  <a:pt x="0" y="6150819"/>
                </a:moveTo>
                <a:cubicBezTo>
                  <a:pt x="563319" y="3669410"/>
                  <a:pt x="1126638" y="1188001"/>
                  <a:pt x="1840019" y="473685"/>
                </a:cubicBezTo>
                <a:cubicBezTo>
                  <a:pt x="2553400" y="-240631"/>
                  <a:pt x="3697803" y="1870530"/>
                  <a:pt x="4280289" y="1864920"/>
                </a:cubicBezTo>
                <a:cubicBezTo>
                  <a:pt x="4862775" y="1859310"/>
                  <a:pt x="5020785" y="638241"/>
                  <a:pt x="5334935" y="440027"/>
                </a:cubicBezTo>
                <a:cubicBezTo>
                  <a:pt x="5649085" y="241813"/>
                  <a:pt x="5921160" y="676574"/>
                  <a:pt x="6165187" y="675639"/>
                </a:cubicBezTo>
                <a:cubicBezTo>
                  <a:pt x="6409214" y="674704"/>
                  <a:pt x="6607428" y="-96645"/>
                  <a:pt x="6799097" y="434417"/>
                </a:cubicBezTo>
                <a:cubicBezTo>
                  <a:pt x="6990766" y="965479"/>
                  <a:pt x="7131011" y="3870429"/>
                  <a:pt x="7315200" y="3862014"/>
                </a:cubicBezTo>
                <a:cubicBezTo>
                  <a:pt x="7499389" y="3853599"/>
                  <a:pt x="7696667" y="615800"/>
                  <a:pt x="7904230" y="383928"/>
                </a:cubicBezTo>
                <a:cubicBezTo>
                  <a:pt x="8111793" y="152056"/>
                  <a:pt x="8345536" y="2452080"/>
                  <a:pt x="8560579" y="2470780"/>
                </a:cubicBezTo>
                <a:cubicBezTo>
                  <a:pt x="8775622" y="2489480"/>
                  <a:pt x="8720459" y="899097"/>
                  <a:pt x="9194488" y="496125"/>
                </a:cubicBezTo>
                <a:cubicBezTo>
                  <a:pt x="9668517" y="93153"/>
                  <a:pt x="11000848" y="131486"/>
                  <a:pt x="11404755" y="52949"/>
                </a:cubicBezTo>
                <a:cubicBezTo>
                  <a:pt x="11808662" y="-25588"/>
                  <a:pt x="11713295" y="-344"/>
                  <a:pt x="11617928" y="24900"/>
                </a:cubicBezTo>
              </a:path>
            </a:pathLst>
          </a:cu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499274" y="6044536"/>
            <a:ext cx="8723276" cy="738664"/>
          </a:xfrm>
          <a:prstGeom prst="rect">
            <a:avLst/>
          </a:prstGeom>
          <a:noFill/>
        </p:spPr>
        <p:txBody>
          <a:bodyPr wrap="square" rtlCol="0">
            <a:spAutoFit/>
          </a:bodyPr>
          <a:lstStyle/>
          <a:p>
            <a:r>
              <a:rPr lang="fr-FR" sz="1400" dirty="0"/>
              <a:t>Très rapidement à l’hôpital, besoin de lits, on nous a demandé de reprendre </a:t>
            </a:r>
            <a:r>
              <a:rPr lang="fr-FR" sz="1400" dirty="0" smtClean="0"/>
              <a:t>Alexandre </a:t>
            </a:r>
            <a:r>
              <a:rPr lang="fr-FR" sz="1400" dirty="0"/>
              <a:t>à la </a:t>
            </a:r>
            <a:r>
              <a:rPr lang="fr-FR" sz="1400" dirty="0" smtClean="0"/>
              <a:t>maison. On a dit nous on ne peut pas, à la maison, on a ma belle-mère et on a un chien, pour une fracture ouverte risque d’infection, c’est pas super. Donc on est partis en soins de suite, mais au bout de 4 semaines pour lui c’était vraiment compliqué</a:t>
            </a:r>
            <a:endParaRPr lang="fr-FR" sz="1400" dirty="0"/>
          </a:p>
        </p:txBody>
      </p:sp>
      <p:sp>
        <p:nvSpPr>
          <p:cNvPr id="19" name="Rectangle 18"/>
          <p:cNvSpPr/>
          <p:nvPr/>
        </p:nvSpPr>
        <p:spPr>
          <a:xfrm>
            <a:off x="114300" y="216106"/>
            <a:ext cx="9144000" cy="783869"/>
          </a:xfrm>
          <a:prstGeom prst="rect">
            <a:avLst/>
          </a:prstGeom>
        </p:spPr>
        <p:txBody>
          <a:bodyPr wrap="square">
            <a:spAutoFit/>
          </a:bodyPr>
          <a:lstStyle/>
          <a:p>
            <a:pPr>
              <a:lnSpc>
                <a:spcPct val="107000"/>
              </a:lnSpc>
              <a:spcAft>
                <a:spcPts val="800"/>
              </a:spcAft>
            </a:pPr>
            <a:r>
              <a:rPr lang="fr-FR" sz="1400" dirty="0" smtClean="0">
                <a:latin typeface="Calibri" panose="020F0502020204030204" pitchFamily="34" charset="0"/>
                <a:ea typeface="Calibri" panose="020F0502020204030204" pitchFamily="34" charset="0"/>
                <a:cs typeface="Times New Roman" panose="02020603050405020304" pitchFamily="18" charset="0"/>
              </a:rPr>
              <a:t>Alexandre </a:t>
            </a:r>
            <a:r>
              <a:rPr lang="fr-FR" sz="1400" dirty="0">
                <a:latin typeface="Calibri" panose="020F0502020204030204" pitchFamily="34" charset="0"/>
                <a:ea typeface="Calibri" panose="020F0502020204030204" pitchFamily="34" charset="0"/>
                <a:cs typeface="Times New Roman" panose="02020603050405020304" pitchFamily="18" charset="0"/>
              </a:rPr>
              <a:t>n’est même pas vraiment encore autonome, il béquille pour faire trois pas, du lit médicalisé, qui est super utile à la chaise </a:t>
            </a:r>
            <a:r>
              <a:rPr lang="fr-FR" sz="1400" dirty="0" smtClean="0">
                <a:latin typeface="Calibri" panose="020F0502020204030204" pitchFamily="34" charset="0"/>
                <a:ea typeface="Calibri" panose="020F0502020204030204" pitchFamily="34" charset="0"/>
                <a:cs typeface="Times New Roman" panose="02020603050405020304" pitchFamily="18" charset="0"/>
              </a:rPr>
              <a:t>roulante. Et </a:t>
            </a:r>
            <a:r>
              <a:rPr lang="fr-FR" sz="1400" dirty="0">
                <a:latin typeface="Calibri" panose="020F0502020204030204" pitchFamily="34" charset="0"/>
                <a:ea typeface="Calibri" panose="020F0502020204030204" pitchFamily="34" charset="0"/>
                <a:cs typeface="Times New Roman" panose="02020603050405020304" pitchFamily="18" charset="0"/>
              </a:rPr>
              <a:t>puis papa et maman travaillent, tous les deux. </a:t>
            </a:r>
            <a:r>
              <a:rPr lang="fr-FR" sz="1400" dirty="0" smtClean="0">
                <a:latin typeface="Calibri" panose="020F0502020204030204" pitchFamily="34" charset="0"/>
                <a:ea typeface="Calibri" panose="020F0502020204030204" pitchFamily="34" charset="0"/>
                <a:cs typeface="Times New Roman" panose="02020603050405020304" pitchFamily="18" charset="0"/>
              </a:rPr>
              <a:t>Alors</a:t>
            </a:r>
            <a:r>
              <a:rPr lang="fr-FR" sz="1400" dirty="0">
                <a:latin typeface="Calibri" panose="020F0502020204030204" pitchFamily="34" charset="0"/>
                <a:ea typeface="Calibri" panose="020F0502020204030204" pitchFamily="34" charset="0"/>
                <a:cs typeface="Times New Roman" panose="02020603050405020304" pitchFamily="18" charset="0"/>
              </a:rPr>
              <a:t>, on fait moitié moitié. L’après-midi on peut le laisser un peu tout seul.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Rectangle 19"/>
          <p:cNvSpPr/>
          <p:nvPr/>
        </p:nvSpPr>
        <p:spPr>
          <a:xfrm>
            <a:off x="1638300" y="4061524"/>
            <a:ext cx="6096000" cy="307777"/>
          </a:xfrm>
          <a:prstGeom prst="rect">
            <a:avLst/>
          </a:prstGeom>
        </p:spPr>
        <p:txBody>
          <a:bodyPr>
            <a:spAutoFit/>
          </a:bodyPr>
          <a:lstStyle/>
          <a:p>
            <a:r>
              <a:rPr lang="fr-FR" sz="1400" dirty="0">
                <a:latin typeface="Calibri" panose="020F0502020204030204" pitchFamily="34" charset="0"/>
                <a:ea typeface="Calibri" panose="020F0502020204030204" pitchFamily="34" charset="0"/>
                <a:cs typeface="Times New Roman" panose="02020603050405020304" pitchFamily="18" charset="0"/>
              </a:rPr>
              <a:t>Votre personnel vient librement, ils ont les clés du garage de la maison </a:t>
            </a:r>
            <a:r>
              <a:rPr lang="fr-FR" sz="1400" dirty="0" err="1">
                <a:latin typeface="Calibri" panose="020F0502020204030204" pitchFamily="34" charset="0"/>
                <a:ea typeface="Calibri" panose="020F0502020204030204" pitchFamily="34" charset="0"/>
                <a:cs typeface="Times New Roman" panose="02020603050405020304" pitchFamily="18" charset="0"/>
              </a:rPr>
              <a:t>etc</a:t>
            </a:r>
            <a:endParaRPr lang="fr-FR" sz="1400" dirty="0"/>
          </a:p>
        </p:txBody>
      </p:sp>
      <p:sp>
        <p:nvSpPr>
          <p:cNvPr id="21" name="Rectangle 20"/>
          <p:cNvSpPr/>
          <p:nvPr/>
        </p:nvSpPr>
        <p:spPr>
          <a:xfrm>
            <a:off x="1737360" y="3115517"/>
            <a:ext cx="5547360" cy="738664"/>
          </a:xfrm>
          <a:prstGeom prst="rect">
            <a:avLst/>
          </a:prstGeom>
        </p:spPr>
        <p:txBody>
          <a:bodyPr wrap="square">
            <a:spAutoFit/>
          </a:bodyPr>
          <a:lstStyle/>
          <a:p>
            <a:r>
              <a:rPr lang="fr-FR" sz="1400" dirty="0" smtClean="0">
                <a:latin typeface="Calibri" panose="020F0502020204030204" pitchFamily="34" charset="0"/>
                <a:ea typeface="Calibri" panose="020F0502020204030204" pitchFamily="34" charset="0"/>
                <a:cs typeface="Times New Roman" panose="02020603050405020304" pitchFamily="18" charset="0"/>
              </a:rPr>
              <a:t>L’infirmière </a:t>
            </a:r>
            <a:r>
              <a:rPr lang="fr-FR" sz="1400" dirty="0">
                <a:latin typeface="Calibri" panose="020F0502020204030204" pitchFamily="34" charset="0"/>
                <a:ea typeface="Calibri" panose="020F0502020204030204" pitchFamily="34" charset="0"/>
                <a:cs typeface="Times New Roman" panose="02020603050405020304" pitchFamily="18" charset="0"/>
              </a:rPr>
              <a:t>qui arrive avec le classeur. </a:t>
            </a:r>
            <a:r>
              <a:rPr lang="fr-FR" sz="1400" dirty="0" smtClean="0">
                <a:latin typeface="Calibri" panose="020F0502020204030204" pitchFamily="34" charset="0"/>
                <a:ea typeface="Calibri" panose="020F0502020204030204" pitchFamily="34" charset="0"/>
                <a:cs typeface="Times New Roman" panose="02020603050405020304" pitchFamily="18" charset="0"/>
              </a:rPr>
              <a:t>On </a:t>
            </a:r>
            <a:r>
              <a:rPr lang="fr-FR" sz="1400" dirty="0">
                <a:latin typeface="Calibri" panose="020F0502020204030204" pitchFamily="34" charset="0"/>
                <a:ea typeface="Calibri" panose="020F0502020204030204" pitchFamily="34" charset="0"/>
                <a:cs typeface="Times New Roman" panose="02020603050405020304" pitchFamily="18" charset="0"/>
              </a:rPr>
              <a:t>voit que c’est du sérieux et qu’il y a une vraie prise en charge administrative et médicale. Tout est nickel, </a:t>
            </a:r>
            <a:r>
              <a:rPr lang="fr-FR" sz="1400" dirty="0" smtClean="0">
                <a:latin typeface="Calibri" panose="020F0502020204030204" pitchFamily="34" charset="0"/>
                <a:ea typeface="Calibri" panose="020F0502020204030204" pitchFamily="34" charset="0"/>
                <a:cs typeface="Times New Roman" panose="02020603050405020304" pitchFamily="18" charset="0"/>
              </a:rPr>
              <a:t>très </a:t>
            </a:r>
            <a:r>
              <a:rPr lang="fr-FR" sz="1400" dirty="0">
                <a:latin typeface="Calibri" panose="020F0502020204030204" pitchFamily="34" charset="0"/>
                <a:ea typeface="Calibri" panose="020F0502020204030204" pitchFamily="34" charset="0"/>
                <a:cs typeface="Times New Roman" panose="02020603050405020304" pitchFamily="18" charset="0"/>
              </a:rPr>
              <a:t>pédagogique et </a:t>
            </a:r>
            <a:r>
              <a:rPr lang="fr-FR" sz="1400" dirty="0" smtClean="0">
                <a:latin typeface="Calibri" panose="020F0502020204030204" pitchFamily="34" charset="0"/>
                <a:ea typeface="Calibri" panose="020F0502020204030204" pitchFamily="34" charset="0"/>
                <a:cs typeface="Times New Roman" panose="02020603050405020304" pitchFamily="18" charset="0"/>
              </a:rPr>
              <a:t>didactique.</a:t>
            </a:r>
            <a:endParaRPr lang="fr-FR" sz="1400" dirty="0"/>
          </a:p>
        </p:txBody>
      </p:sp>
      <p:sp>
        <p:nvSpPr>
          <p:cNvPr id="22" name="Rectangle 21"/>
          <p:cNvSpPr/>
          <p:nvPr/>
        </p:nvSpPr>
        <p:spPr>
          <a:xfrm>
            <a:off x="3727297" y="5155158"/>
            <a:ext cx="4428854" cy="738664"/>
          </a:xfrm>
          <a:prstGeom prst="rect">
            <a:avLst/>
          </a:prstGeom>
        </p:spPr>
        <p:txBody>
          <a:bodyPr wrap="square">
            <a:spAutoFit/>
          </a:bodyPr>
          <a:lstStyle/>
          <a:p>
            <a:r>
              <a:rPr lang="fr-FR" sz="1400" dirty="0">
                <a:latin typeface="Calibri" panose="020F0502020204030204" pitchFamily="34" charset="0"/>
                <a:ea typeface="Calibri" panose="020F0502020204030204" pitchFamily="34" charset="0"/>
                <a:cs typeface="Times New Roman" panose="02020603050405020304" pitchFamily="18" charset="0"/>
              </a:rPr>
              <a:t>Ce qu’on a découvert aussi c’est que dans les jours suivants on n’avait jamais la même personne. Il faut réexpliquer à chaque fois tout le protocole</a:t>
            </a:r>
            <a:endParaRPr lang="fr-FR" sz="1400" dirty="0"/>
          </a:p>
        </p:txBody>
      </p:sp>
      <p:sp>
        <p:nvSpPr>
          <p:cNvPr id="23" name="Rectangle 22"/>
          <p:cNvSpPr/>
          <p:nvPr/>
        </p:nvSpPr>
        <p:spPr>
          <a:xfrm>
            <a:off x="9119833" y="5806241"/>
            <a:ext cx="2957868" cy="783869"/>
          </a:xfrm>
          <a:prstGeom prst="rect">
            <a:avLst/>
          </a:prstGeom>
        </p:spPr>
        <p:txBody>
          <a:bodyPr wrap="square">
            <a:spAutoFit/>
          </a:bodyPr>
          <a:lstStyle/>
          <a:p>
            <a:pPr>
              <a:lnSpc>
                <a:spcPct val="107000"/>
              </a:lnSpc>
              <a:spcAft>
                <a:spcPts val="800"/>
              </a:spcAft>
            </a:pPr>
            <a:r>
              <a:rPr lang="fr-FR" sz="1400" dirty="0">
                <a:latin typeface="Calibri" panose="020F0502020204030204" pitchFamily="34" charset="0"/>
                <a:ea typeface="Calibri" panose="020F0502020204030204" pitchFamily="34" charset="0"/>
                <a:cs typeface="Times New Roman" panose="02020603050405020304" pitchFamily="18" charset="0"/>
              </a:rPr>
              <a:t>On sent un vrai </a:t>
            </a:r>
            <a:r>
              <a:rPr lang="fr-FR" sz="1400" dirty="0" smtClean="0">
                <a:latin typeface="Calibri" panose="020F0502020204030204" pitchFamily="34" charset="0"/>
                <a:ea typeface="Calibri" panose="020F0502020204030204" pitchFamily="34" charset="0"/>
                <a:cs typeface="Times New Roman" panose="02020603050405020304" pitchFamily="18" charset="0"/>
              </a:rPr>
              <a:t>problème de </a:t>
            </a:r>
            <a:r>
              <a:rPr lang="fr-FR" sz="1400" dirty="0">
                <a:latin typeface="Calibri" panose="020F0502020204030204" pitchFamily="34" charset="0"/>
                <a:ea typeface="Calibri" panose="020F0502020204030204" pitchFamily="34" charset="0"/>
                <a:cs typeface="Times New Roman" panose="02020603050405020304" pitchFamily="18" charset="0"/>
              </a:rPr>
              <a:t>coordination entre médecins HAD et médecins hospitaliers. </a:t>
            </a:r>
          </a:p>
        </p:txBody>
      </p:sp>
      <p:sp>
        <p:nvSpPr>
          <p:cNvPr id="24" name="Rectangle 23"/>
          <p:cNvSpPr/>
          <p:nvPr/>
        </p:nvSpPr>
        <p:spPr>
          <a:xfrm>
            <a:off x="3206386" y="1150689"/>
            <a:ext cx="6096000" cy="738664"/>
          </a:xfrm>
          <a:prstGeom prst="rect">
            <a:avLst/>
          </a:prstGeom>
        </p:spPr>
        <p:txBody>
          <a:bodyPr>
            <a:spAutoFit/>
          </a:bodyPr>
          <a:lstStyle/>
          <a:p>
            <a:r>
              <a:rPr lang="fr-FR" sz="1400" dirty="0">
                <a:latin typeface="Calibri" panose="020F0502020204030204" pitchFamily="34" charset="0"/>
                <a:ea typeface="Calibri" panose="020F0502020204030204" pitchFamily="34" charset="0"/>
                <a:cs typeface="Times New Roman" panose="02020603050405020304" pitchFamily="18" charset="0"/>
              </a:rPr>
              <a:t>C’est pour ça qu’on a demandé le passage d’une psychologue. Par délicatesse, il ne va pas nous charger émotionnellement de ses angoisses, en plus de nos propres angoisses</a:t>
            </a:r>
            <a:endParaRPr lang="fr-FR" sz="1400" dirty="0"/>
          </a:p>
        </p:txBody>
      </p:sp>
      <p:sp>
        <p:nvSpPr>
          <p:cNvPr id="25" name="Rectangle 24"/>
          <p:cNvSpPr/>
          <p:nvPr/>
        </p:nvSpPr>
        <p:spPr>
          <a:xfrm>
            <a:off x="9258300" y="158019"/>
            <a:ext cx="3086100" cy="1169551"/>
          </a:xfrm>
          <a:prstGeom prst="rect">
            <a:avLst/>
          </a:prstGeom>
        </p:spPr>
        <p:txBody>
          <a:bodyPr wrap="square">
            <a:spAutoFit/>
          </a:bodyPr>
          <a:lstStyle/>
          <a:p>
            <a:r>
              <a:rPr lang="fr-FR" sz="1400" dirty="0">
                <a:latin typeface="Calibri" panose="020F0502020204030204" pitchFamily="34" charset="0"/>
                <a:ea typeface="Calibri" panose="020F0502020204030204" pitchFamily="34" charset="0"/>
                <a:cs typeface="Times New Roman" panose="02020603050405020304" pitchFamily="18" charset="0"/>
              </a:rPr>
              <a:t>On n’a pas conscience de l’importance d’exorciser ses craintes et ses doutes. Peut-être que l’HAD pourrait proposer une cellule </a:t>
            </a:r>
            <a:r>
              <a:rPr lang="fr-FR" sz="1400" dirty="0" smtClean="0">
                <a:latin typeface="Calibri" panose="020F0502020204030204" pitchFamily="34" charset="0"/>
                <a:ea typeface="Calibri" panose="020F0502020204030204" pitchFamily="34" charset="0"/>
                <a:cs typeface="Times New Roman" panose="02020603050405020304" pitchFamily="18" charset="0"/>
              </a:rPr>
              <a:t>téléphonique, </a:t>
            </a:r>
            <a:r>
              <a:rPr lang="fr-FR" sz="1400" dirty="0">
                <a:latin typeface="Calibri" panose="020F0502020204030204" pitchFamily="34" charset="0"/>
                <a:ea typeface="Calibri" panose="020F0502020204030204" pitchFamily="34" charset="0"/>
                <a:cs typeface="Times New Roman" panose="02020603050405020304" pitchFamily="18" charset="0"/>
              </a:rPr>
              <a:t>pour pouvoir décharger ses peurs</a:t>
            </a:r>
            <a:endParaRPr lang="fr-FR" sz="1400" dirty="0"/>
          </a:p>
        </p:txBody>
      </p:sp>
      <p:sp>
        <p:nvSpPr>
          <p:cNvPr id="26" name="Rectangle 25"/>
          <p:cNvSpPr/>
          <p:nvPr/>
        </p:nvSpPr>
        <p:spPr>
          <a:xfrm>
            <a:off x="1410954" y="4377428"/>
            <a:ext cx="6492238" cy="523220"/>
          </a:xfrm>
          <a:prstGeom prst="rect">
            <a:avLst/>
          </a:prstGeom>
        </p:spPr>
        <p:txBody>
          <a:bodyPr wrap="square">
            <a:spAutoFit/>
          </a:bodyPr>
          <a:lstStyle/>
          <a:p>
            <a:r>
              <a:rPr lang="fr-FR" sz="1400" dirty="0" smtClean="0"/>
              <a:t>Alexandre </a:t>
            </a:r>
            <a:r>
              <a:rPr lang="fr-FR" sz="1400" dirty="0"/>
              <a:t>d’être pris en charge à la maison, ça l’a sauvé. Il était en train de sombrer, d’avoir des idées noires, il saturait de l’hospitalier</a:t>
            </a:r>
          </a:p>
        </p:txBody>
      </p:sp>
      <p:sp>
        <p:nvSpPr>
          <p:cNvPr id="27" name="Rectangle 26"/>
          <p:cNvSpPr/>
          <p:nvPr/>
        </p:nvSpPr>
        <p:spPr>
          <a:xfrm>
            <a:off x="9605010" y="2126143"/>
            <a:ext cx="2392680" cy="1978747"/>
          </a:xfrm>
          <a:prstGeom prst="rect">
            <a:avLst/>
          </a:prstGeom>
        </p:spPr>
        <p:txBody>
          <a:bodyPr wrap="square">
            <a:spAutoFit/>
          </a:bodyPr>
          <a:lstStyle/>
          <a:p>
            <a:pPr>
              <a:lnSpc>
                <a:spcPct val="107000"/>
              </a:lnSpc>
              <a:spcAft>
                <a:spcPts val="800"/>
              </a:spcAft>
            </a:pPr>
            <a:r>
              <a:rPr lang="fr-FR" sz="1400" dirty="0">
                <a:latin typeface="Calibri" panose="020F0502020204030204" pitchFamily="34" charset="0"/>
                <a:ea typeface="Calibri" panose="020F0502020204030204" pitchFamily="34" charset="0"/>
                <a:cs typeface="Times New Roman" panose="02020603050405020304" pitchFamily="18" charset="0"/>
              </a:rPr>
              <a:t>Mon mari </a:t>
            </a:r>
            <a:r>
              <a:rPr lang="fr-FR" sz="1400" dirty="0" smtClean="0">
                <a:latin typeface="Calibri" panose="020F0502020204030204" pitchFamily="34" charset="0"/>
                <a:ea typeface="Calibri" panose="020F0502020204030204" pitchFamily="34" charset="0"/>
                <a:cs typeface="Times New Roman" panose="02020603050405020304" pitchFamily="18" charset="0"/>
              </a:rPr>
              <a:t>ne </a:t>
            </a:r>
            <a:r>
              <a:rPr lang="fr-FR" sz="1400" dirty="0">
                <a:latin typeface="Calibri" panose="020F0502020204030204" pitchFamily="34" charset="0"/>
                <a:ea typeface="Calibri" panose="020F0502020204030204" pitchFamily="34" charset="0"/>
                <a:cs typeface="Times New Roman" panose="02020603050405020304" pitchFamily="18" charset="0"/>
              </a:rPr>
              <a:t>dort pas bien, il fait des cauchemars en boucle où il imagine qu’on ampute la jambe de son fils. </a:t>
            </a:r>
          </a:p>
          <a:p>
            <a:pPr>
              <a:spcAft>
                <a:spcPts val="800"/>
              </a:spcAft>
            </a:pPr>
            <a:r>
              <a:rPr lang="fr-FR" sz="1400" dirty="0">
                <a:latin typeface="Calibri" panose="020F0502020204030204" pitchFamily="34" charset="0"/>
                <a:ea typeface="Calibri" panose="020F0502020204030204" pitchFamily="34" charset="0"/>
                <a:cs typeface="Times New Roman" panose="02020603050405020304" pitchFamily="18" charset="0"/>
              </a:rPr>
              <a:t>Moi je me suis protégée, je n’ai pas voulu voir quand ils font le pansement, les photos </a:t>
            </a:r>
            <a:r>
              <a:rPr lang="fr-FR" sz="1400" dirty="0" err="1">
                <a:latin typeface="Calibri" panose="020F0502020204030204" pitchFamily="34" charset="0"/>
                <a:ea typeface="Calibri" panose="020F0502020204030204" pitchFamily="34" charset="0"/>
                <a:cs typeface="Times New Roman" panose="02020603050405020304" pitchFamily="18" charset="0"/>
              </a:rPr>
              <a:t>etc</a:t>
            </a:r>
            <a:r>
              <a:rPr lang="fr-FR" sz="1400" dirty="0"/>
              <a:t> </a:t>
            </a:r>
            <a:r>
              <a:rPr lang="fr-FR" sz="1400" dirty="0">
                <a:latin typeface="Calibri" panose="020F050202020403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8" name="Rectangle 27"/>
          <p:cNvSpPr/>
          <p:nvPr/>
        </p:nvSpPr>
        <p:spPr>
          <a:xfrm>
            <a:off x="114300" y="1286548"/>
            <a:ext cx="2057400" cy="1600438"/>
          </a:xfrm>
          <a:prstGeom prst="rect">
            <a:avLst/>
          </a:prstGeom>
        </p:spPr>
        <p:txBody>
          <a:bodyPr wrap="square">
            <a:spAutoFit/>
          </a:bodyPr>
          <a:lstStyle/>
          <a:p>
            <a:pPr>
              <a:spcAft>
                <a:spcPts val="800"/>
              </a:spcAft>
            </a:pPr>
            <a:r>
              <a:rPr lang="fr-FR" sz="1400" dirty="0">
                <a:latin typeface="Calibri" panose="020F0502020204030204" pitchFamily="34" charset="0"/>
                <a:ea typeface="Calibri" panose="020F0502020204030204" pitchFamily="34" charset="0"/>
                <a:cs typeface="Times New Roman" panose="02020603050405020304" pitchFamily="18" charset="0"/>
              </a:rPr>
              <a:t>Dès le mercredi il avait passé une super nuit, il avait le </a:t>
            </a:r>
            <a:r>
              <a:rPr lang="fr-FR" sz="1400" dirty="0" err="1">
                <a:latin typeface="Calibri" panose="020F0502020204030204" pitchFamily="34" charset="0"/>
                <a:ea typeface="Calibri" panose="020F0502020204030204" pitchFamily="34" charset="0"/>
                <a:cs typeface="Times New Roman" panose="02020603050405020304" pitchFamily="18" charset="0"/>
              </a:rPr>
              <a:t>smile</a:t>
            </a:r>
            <a:r>
              <a:rPr lang="fr-FR" sz="1400" dirty="0">
                <a:latin typeface="Calibri" panose="020F0502020204030204" pitchFamily="34" charset="0"/>
                <a:ea typeface="Calibri" panose="020F0502020204030204" pitchFamily="34" charset="0"/>
                <a:cs typeface="Times New Roman" panose="02020603050405020304" pitchFamily="18" charset="0"/>
              </a:rPr>
              <a:t>, le lendemain quand il s’est levé, on s’est rendu compte qu’il avait changé. </a:t>
            </a:r>
            <a:r>
              <a:rPr lang="fr-FR" sz="1400" dirty="0"/>
              <a:t> </a:t>
            </a:r>
            <a:r>
              <a:rPr lang="fr-FR" sz="1400" dirty="0">
                <a:latin typeface="Calibri" panose="020F050202020403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9" name="Rectangle 28"/>
          <p:cNvSpPr/>
          <p:nvPr/>
        </p:nvSpPr>
        <p:spPr>
          <a:xfrm>
            <a:off x="7823508" y="4656203"/>
            <a:ext cx="4441208" cy="954107"/>
          </a:xfrm>
          <a:prstGeom prst="rect">
            <a:avLst/>
          </a:prstGeom>
        </p:spPr>
        <p:txBody>
          <a:bodyPr wrap="square">
            <a:spAutoFit/>
          </a:bodyPr>
          <a:lstStyle/>
          <a:p>
            <a:pPr>
              <a:spcAft>
                <a:spcPts val="800"/>
              </a:spcAft>
            </a:pPr>
            <a:r>
              <a:rPr lang="fr-FR" sz="1400" dirty="0">
                <a:latin typeface="Calibri" panose="020F0502020204030204" pitchFamily="34" charset="0"/>
                <a:ea typeface="Calibri" panose="020F0502020204030204" pitchFamily="34" charset="0"/>
                <a:cs typeface="Times New Roman" panose="02020603050405020304" pitchFamily="18" charset="0"/>
              </a:rPr>
              <a:t>Un jour après avoir nettoyé la plaie, ils </a:t>
            </a:r>
            <a:r>
              <a:rPr lang="fr-FR" sz="1400" dirty="0" smtClean="0">
                <a:latin typeface="Calibri" panose="020F0502020204030204" pitchFamily="34" charset="0"/>
                <a:ea typeface="Calibri" panose="020F0502020204030204" pitchFamily="34" charset="0"/>
                <a:cs typeface="Times New Roman" panose="02020603050405020304" pitchFamily="18" charset="0"/>
              </a:rPr>
              <a:t>n’avaient </a:t>
            </a:r>
            <a:r>
              <a:rPr lang="fr-FR" sz="1400" dirty="0">
                <a:latin typeface="Calibri" panose="020F0502020204030204" pitchFamily="34" charset="0"/>
                <a:ea typeface="Calibri" panose="020F0502020204030204" pitchFamily="34" charset="0"/>
                <a:cs typeface="Times New Roman" panose="02020603050405020304" pitchFamily="18" charset="0"/>
              </a:rPr>
              <a:t>plus de bande velcro et ils voulaient faire un tas de compresses et remettre l’ancienne. J’ai couru à la pharmacie. C’est le seul moment où je me suis dit c’est un peu léger. </a:t>
            </a:r>
            <a:r>
              <a:rPr lang="fr-FR" sz="1400" dirty="0"/>
              <a:t> </a:t>
            </a:r>
            <a:r>
              <a:rPr lang="fr-FR" sz="1400" dirty="0">
                <a:latin typeface="Calibri" panose="020F050202020403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4500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5971</TotalTime>
  <Words>2692</Words>
  <Application>Microsoft Office PowerPoint</Application>
  <PresentationFormat>Grand écran</PresentationFormat>
  <Paragraphs>111</Paragraphs>
  <Slides>12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12</vt:i4>
      </vt:variant>
    </vt:vector>
  </HeadingPairs>
  <TitlesOfParts>
    <vt:vector size="19" baseType="lpstr">
      <vt:lpstr>Akhbar MT</vt:lpstr>
      <vt:lpstr>Arial</vt:lpstr>
      <vt:lpstr>Bodoni MT</vt:lpstr>
      <vt:lpstr>Calibri</vt:lpstr>
      <vt:lpstr>Calibri Light</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APHP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GRAVEY Inès</dc:creator>
  <cp:lastModifiedBy>GRAVEY Inès</cp:lastModifiedBy>
  <cp:revision>56</cp:revision>
  <dcterms:created xsi:type="dcterms:W3CDTF">2020-11-02T15:27:03Z</dcterms:created>
  <dcterms:modified xsi:type="dcterms:W3CDTF">2020-11-17T14:48:00Z</dcterms:modified>
</cp:coreProperties>
</file>