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C63"/>
    <a:srgbClr val="D76FA4"/>
    <a:srgbClr val="D76F4C"/>
    <a:srgbClr val="96091E"/>
    <a:srgbClr val="ED8C94"/>
    <a:srgbClr val="BEB382"/>
    <a:srgbClr val="817AA4"/>
    <a:srgbClr val="82AC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04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58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4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09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48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31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09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3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1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9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772F-470B-4397-9893-CB65AC59E0E4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9694F-DF10-4EB5-AAFE-CCB8B1B374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8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h-pgv.fr/index.ph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4624" y="1043608"/>
            <a:ext cx="3600400" cy="2736304"/>
          </a:xfrm>
          <a:prstGeom prst="ellipse">
            <a:avLst/>
          </a:prstGeom>
          <a:solidFill>
            <a:srgbClr val="82AC6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Bientraitance     pour qui ?</a:t>
            </a:r>
          </a:p>
          <a:p>
            <a:pPr algn="ctr"/>
            <a:endParaRPr lang="fr-FR" sz="1300" b="1" dirty="0" smtClean="0"/>
          </a:p>
          <a:p>
            <a:pPr marL="285750" indent="-285750">
              <a:buFont typeface="Wingdings"/>
              <a:buChar char="Ø"/>
            </a:pPr>
            <a:r>
              <a:rPr lang="fr-FR" sz="1400" smtClean="0">
                <a:solidFill>
                  <a:schemeClr val="tx1"/>
                </a:solidFill>
              </a:rPr>
              <a:t>Patients/Familles/Entourage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Équipes/Institution</a:t>
            </a:r>
          </a:p>
          <a:p>
            <a:pPr marL="285750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Professionnels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924944" y="6012160"/>
            <a:ext cx="3816424" cy="2987824"/>
          </a:xfrm>
          <a:prstGeom prst="ellipse">
            <a:avLst/>
          </a:prstGeom>
          <a:solidFill>
            <a:srgbClr val="ED8C9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Leviers de la bientraitance :</a:t>
            </a:r>
          </a:p>
          <a:p>
            <a:pPr algn="ctr"/>
            <a:endParaRPr lang="fr-FR" sz="1300" b="1" dirty="0" smtClean="0"/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Formation</a:t>
            </a:r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Questionnement institutionnel/Personnel</a:t>
            </a:r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Supervision</a:t>
            </a:r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Réflexion éthique</a:t>
            </a:r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Engagement</a:t>
            </a:r>
            <a:endParaRPr lang="fr-FR" sz="1400" dirty="0">
              <a:solidFill>
                <a:schemeClr val="tx1"/>
              </a:solidFill>
            </a:endParaRPr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Capacité d’écoute</a:t>
            </a:r>
          </a:p>
          <a:p>
            <a:pPr marL="742950" lvl="1" indent="-285750">
              <a:buFont typeface="Wingdings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Juste distance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2936" y="251520"/>
            <a:ext cx="3888432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CHARTE D’ENGAGEMENT EN FAVEUR DE LA BIENTRAITANCE</a:t>
            </a:r>
            <a:endParaRPr lang="fr-FR" b="1" dirty="0"/>
          </a:p>
        </p:txBody>
      </p:sp>
      <p:sp>
        <p:nvSpPr>
          <p:cNvPr id="8" name="Parenthèses 7"/>
          <p:cNvSpPr/>
          <p:nvPr/>
        </p:nvSpPr>
        <p:spPr>
          <a:xfrm>
            <a:off x="2132855" y="4053285"/>
            <a:ext cx="4645029" cy="183156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132856" y="4114257"/>
            <a:ext cx="460851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300" dirty="0" smtClean="0"/>
              <a:t>Pouvoir accueillir l’autre dans sa différence, sa maladie, son humanité, sa globalité, constitue le socle d’une relation adaptée au patient souffrant de troubles psychiatriques.</a:t>
            </a:r>
          </a:p>
          <a:p>
            <a:pPr algn="just"/>
            <a:endParaRPr lang="fr-FR" sz="900" dirty="0"/>
          </a:p>
          <a:p>
            <a:pPr algn="just"/>
            <a:r>
              <a:rPr lang="fr-FR" sz="1300" smtClean="0"/>
              <a:t>Pour proposer </a:t>
            </a:r>
            <a:r>
              <a:rPr lang="fr-FR" sz="1300" dirty="0" smtClean="0"/>
              <a:t>des soins appropriés à son état, sans stigmatisation, dans le respect de ses droits civiques, de sa vie privée, de ses convictions, de son intimité et de sa dignité.</a:t>
            </a:r>
          </a:p>
          <a:p>
            <a:pPr algn="just"/>
            <a:endParaRPr lang="fr-FR" sz="700" dirty="0"/>
          </a:p>
          <a:p>
            <a:pPr algn="ctr"/>
            <a:r>
              <a:rPr lang="fr-FR" sz="1300" b="1" dirty="0" smtClean="0"/>
              <a:t>Cette approche, nous l’appellerons Bientraitance</a:t>
            </a:r>
            <a:endParaRPr lang="fr-FR" sz="1300" b="1" dirty="0"/>
          </a:p>
        </p:txBody>
      </p:sp>
      <p:sp>
        <p:nvSpPr>
          <p:cNvPr id="11" name="Pensées 10"/>
          <p:cNvSpPr/>
          <p:nvPr/>
        </p:nvSpPr>
        <p:spPr>
          <a:xfrm>
            <a:off x="4437112" y="2195736"/>
            <a:ext cx="1944216" cy="1008112"/>
          </a:xfrm>
          <a:prstGeom prst="cloudCallout">
            <a:avLst>
              <a:gd name="adj1" fmla="val -50762"/>
              <a:gd name="adj2" fmla="val 73103"/>
            </a:avLst>
          </a:prstGeom>
          <a:solidFill>
            <a:srgbClr val="D76F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Bienveillance</a:t>
            </a:r>
            <a:endParaRPr lang="fr-FR" sz="1500" b="1" dirty="0"/>
          </a:p>
        </p:txBody>
      </p:sp>
      <p:sp>
        <p:nvSpPr>
          <p:cNvPr id="12" name="Pensées 11"/>
          <p:cNvSpPr/>
          <p:nvPr/>
        </p:nvSpPr>
        <p:spPr>
          <a:xfrm>
            <a:off x="3645024" y="1331640"/>
            <a:ext cx="2592288" cy="1080120"/>
          </a:xfrm>
          <a:prstGeom prst="cloudCallout">
            <a:avLst>
              <a:gd name="adj1" fmla="val -28774"/>
              <a:gd name="adj2" fmla="val 88966"/>
            </a:avLst>
          </a:prstGeom>
          <a:solidFill>
            <a:srgbClr val="817AA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Accompagnement</a:t>
            </a:r>
            <a:endParaRPr lang="fr-FR" sz="1500" b="1" dirty="0"/>
          </a:p>
        </p:txBody>
      </p:sp>
      <p:sp>
        <p:nvSpPr>
          <p:cNvPr id="13" name="Pensées 12"/>
          <p:cNvSpPr/>
          <p:nvPr/>
        </p:nvSpPr>
        <p:spPr>
          <a:xfrm>
            <a:off x="4869160" y="3059832"/>
            <a:ext cx="1944216" cy="1008112"/>
          </a:xfrm>
          <a:prstGeom prst="cloudCallout">
            <a:avLst>
              <a:gd name="adj1" fmla="val -66033"/>
              <a:gd name="adj2" fmla="val 3658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Sollicitude</a:t>
            </a:r>
            <a:endParaRPr lang="fr-FR" sz="1500" b="1" dirty="0">
              <a:solidFill>
                <a:schemeClr val="bg1"/>
              </a:solidFill>
            </a:endParaRPr>
          </a:p>
        </p:txBody>
      </p:sp>
      <p:sp>
        <p:nvSpPr>
          <p:cNvPr id="15" name="Pensées 14"/>
          <p:cNvSpPr/>
          <p:nvPr/>
        </p:nvSpPr>
        <p:spPr>
          <a:xfrm>
            <a:off x="765809" y="6588224"/>
            <a:ext cx="2148264" cy="1350711"/>
          </a:xfrm>
          <a:prstGeom prst="cloudCallout">
            <a:avLst>
              <a:gd name="adj1" fmla="val 29253"/>
              <a:gd name="adj2" fmla="val -115374"/>
            </a:avLst>
          </a:prstGeom>
          <a:solidFill>
            <a:srgbClr val="D76FA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Respect</a:t>
            </a:r>
            <a:endParaRPr lang="fr-FR" sz="1500" b="1" dirty="0"/>
          </a:p>
        </p:txBody>
      </p:sp>
      <p:pic>
        <p:nvPicPr>
          <p:cNvPr id="16" name="Image 6" descr="PG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866" y="107504"/>
            <a:ext cx="1155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Pensées 16"/>
          <p:cNvSpPr/>
          <p:nvPr/>
        </p:nvSpPr>
        <p:spPr>
          <a:xfrm>
            <a:off x="99024" y="5476873"/>
            <a:ext cx="1687132" cy="1111351"/>
          </a:xfrm>
          <a:prstGeom prst="cloudCallout">
            <a:avLst>
              <a:gd name="adj1" fmla="val 29253"/>
              <a:gd name="adj2" fmla="val -115374"/>
            </a:avLst>
          </a:prstGeom>
          <a:solidFill>
            <a:srgbClr val="E0AC6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Empathie</a:t>
            </a:r>
            <a:endParaRPr lang="fr-FR" sz="1500" b="1" dirty="0"/>
          </a:p>
        </p:txBody>
      </p:sp>
      <p:sp>
        <p:nvSpPr>
          <p:cNvPr id="3" name="Pensées 2"/>
          <p:cNvSpPr/>
          <p:nvPr/>
        </p:nvSpPr>
        <p:spPr>
          <a:xfrm rot="16200000">
            <a:off x="289057" y="3824345"/>
            <a:ext cx="1415172" cy="1795236"/>
          </a:xfrm>
          <a:prstGeom prst="cloudCallou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600" b="1" dirty="0"/>
              <a:t>Disponibilité</a:t>
            </a:r>
          </a:p>
        </p:txBody>
      </p:sp>
      <p:sp>
        <p:nvSpPr>
          <p:cNvPr id="2" name="Ellipse 1"/>
          <p:cNvSpPr/>
          <p:nvPr/>
        </p:nvSpPr>
        <p:spPr>
          <a:xfrm>
            <a:off x="2045373" y="5460078"/>
            <a:ext cx="174963" cy="192042"/>
          </a:xfrm>
          <a:prstGeom prst="ellipse">
            <a:avLst/>
          </a:prstGeom>
          <a:solidFill>
            <a:srgbClr val="E0AC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786156" y="5652120"/>
            <a:ext cx="259217" cy="232729"/>
          </a:xfrm>
          <a:prstGeom prst="ellipse">
            <a:avLst/>
          </a:prstGeom>
          <a:solidFill>
            <a:srgbClr val="E0AC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516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108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GH PAUL GUIRAUD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NGOUMBI Christina</dc:creator>
  <cp:lastModifiedBy>GUIGUE Sophie</cp:lastModifiedBy>
  <cp:revision>16</cp:revision>
  <cp:lastPrinted>2019-03-18T13:49:23Z</cp:lastPrinted>
  <dcterms:created xsi:type="dcterms:W3CDTF">2018-06-11T10:26:37Z</dcterms:created>
  <dcterms:modified xsi:type="dcterms:W3CDTF">2020-01-13T13:23:22Z</dcterms:modified>
</cp:coreProperties>
</file>