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70" r:id="rId8"/>
    <p:sldId id="263" r:id="rId9"/>
    <p:sldId id="264" r:id="rId10"/>
    <p:sldId id="276" r:id="rId11"/>
    <p:sldId id="271" r:id="rId12"/>
    <p:sldId id="272" r:id="rId13"/>
    <p:sldId id="273" r:id="rId14"/>
    <p:sldId id="274" r:id="rId15"/>
    <p:sldId id="275" r:id="rId16"/>
    <p:sldId id="262" r:id="rId17"/>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00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E778A19-2B43-4C3F-BBE8-F6C0BEA43907}" type="datetimeFigureOut">
              <a:rPr lang="fr-FR" smtClean="0"/>
              <a:pPr/>
              <a:t>21/03/2022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46C300-B6CA-4767-94DF-5914D60160F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778A19-2B43-4C3F-BBE8-F6C0BEA43907}" type="datetimeFigureOut">
              <a:rPr lang="fr-FR" smtClean="0"/>
              <a:pPr/>
              <a:t>21/03/2022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46C300-B6CA-4767-94DF-5914D60160F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778A19-2B43-4C3F-BBE8-F6C0BEA43907}" type="datetimeFigureOut">
              <a:rPr lang="fr-FR" smtClean="0"/>
              <a:pPr/>
              <a:t>21/03/2022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46C300-B6CA-4767-94DF-5914D60160F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E778A19-2B43-4C3F-BBE8-F6C0BEA43907}" type="datetimeFigureOut">
              <a:rPr lang="fr-FR" smtClean="0"/>
              <a:pPr/>
              <a:t>21/03/2022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46C300-B6CA-4767-94DF-5914D60160F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E778A19-2B43-4C3F-BBE8-F6C0BEA43907}" type="datetimeFigureOut">
              <a:rPr lang="fr-FR" smtClean="0"/>
              <a:pPr/>
              <a:t>21/03/2022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46C300-B6CA-4767-94DF-5914D60160F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E778A19-2B43-4C3F-BBE8-F6C0BEA43907}" type="datetimeFigureOut">
              <a:rPr lang="fr-FR" smtClean="0"/>
              <a:pPr/>
              <a:t>21/03/2022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46C300-B6CA-4767-94DF-5914D60160F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E778A19-2B43-4C3F-BBE8-F6C0BEA43907}" type="datetimeFigureOut">
              <a:rPr lang="fr-FR" smtClean="0"/>
              <a:pPr/>
              <a:t>21/03/2022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46C300-B6CA-4767-94DF-5914D60160F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E778A19-2B43-4C3F-BBE8-F6C0BEA43907}" type="datetimeFigureOut">
              <a:rPr lang="fr-FR" smtClean="0"/>
              <a:pPr/>
              <a:t>21/03/2022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46C300-B6CA-4767-94DF-5914D60160F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E778A19-2B43-4C3F-BBE8-F6C0BEA43907}" type="datetimeFigureOut">
              <a:rPr lang="fr-FR" smtClean="0"/>
              <a:pPr/>
              <a:t>21/03/2022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546C300-B6CA-4767-94DF-5914D60160F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E778A19-2B43-4C3F-BBE8-F6C0BEA43907}" type="datetimeFigureOut">
              <a:rPr lang="fr-FR" smtClean="0"/>
              <a:pPr/>
              <a:t>21/03/2022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46C300-B6CA-4767-94DF-5914D60160F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E778A19-2B43-4C3F-BBE8-F6C0BEA43907}" type="datetimeFigureOut">
              <a:rPr lang="fr-FR" smtClean="0"/>
              <a:pPr/>
              <a:t>21/03/2022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46C300-B6CA-4767-94DF-5914D60160F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78A19-2B43-4C3F-BBE8-F6C0BEA43907}" type="datetimeFigureOut">
              <a:rPr lang="fr-FR" smtClean="0"/>
              <a:pPr/>
              <a:t>21/03/2022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6C300-B6CA-4767-94DF-5914D60160F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927758"/>
            <a:ext cx="7772400" cy="1509354"/>
          </a:xfrm>
        </p:spPr>
        <p:txBody>
          <a:bodyPr>
            <a:noAutofit/>
          </a:bodyPr>
          <a:lstStyle/>
          <a:p>
            <a:r>
              <a:rPr lang="fr-FR" sz="3600" b="1" i="1" dirty="0" smtClean="0">
                <a:solidFill>
                  <a:srgbClr val="0070C0"/>
                </a:solidFill>
              </a:rPr>
              <a:t>Confinement, </a:t>
            </a:r>
            <a:r>
              <a:rPr lang="fr-FR" sz="3600" b="1" i="1" dirty="0" err="1" smtClean="0">
                <a:solidFill>
                  <a:srgbClr val="0070C0"/>
                </a:solidFill>
              </a:rPr>
              <a:t>Covid</a:t>
            </a:r>
            <a:r>
              <a:rPr lang="fr-FR" sz="3600" b="1" i="1" dirty="0" smtClean="0">
                <a:solidFill>
                  <a:srgbClr val="0070C0"/>
                </a:solidFill>
              </a:rPr>
              <a:t>-19 et tuberculose : un effet amplificateur?</a:t>
            </a:r>
            <a:br>
              <a:rPr lang="fr-FR" sz="3600" b="1" i="1" dirty="0" smtClean="0">
                <a:solidFill>
                  <a:srgbClr val="0070C0"/>
                </a:solidFill>
              </a:rPr>
            </a:br>
            <a:r>
              <a:rPr lang="fr-FR" sz="3600" b="1" i="1" dirty="0" smtClean="0">
                <a:solidFill>
                  <a:srgbClr val="0070C0"/>
                </a:solidFill>
              </a:rPr>
              <a:t>Une histoire dans le Val de Marne</a:t>
            </a:r>
            <a:endParaRPr lang="fr-FR" sz="3600" b="1" i="1" dirty="0">
              <a:solidFill>
                <a:srgbClr val="0070C0"/>
              </a:solidFill>
            </a:endParaRPr>
          </a:p>
        </p:txBody>
      </p:sp>
      <p:sp>
        <p:nvSpPr>
          <p:cNvPr id="3" name="Sous-titre 2"/>
          <p:cNvSpPr>
            <a:spLocks noGrp="1"/>
          </p:cNvSpPr>
          <p:nvPr>
            <p:ph type="subTitle" idx="1"/>
          </p:nvPr>
        </p:nvSpPr>
        <p:spPr>
          <a:xfrm>
            <a:off x="2195736" y="5013176"/>
            <a:ext cx="5576664" cy="1296144"/>
          </a:xfrm>
        </p:spPr>
        <p:txBody>
          <a:bodyPr>
            <a:normAutofit/>
          </a:bodyPr>
          <a:lstStyle/>
          <a:p>
            <a:r>
              <a:rPr lang="fr-FR" sz="2400" dirty="0" smtClean="0">
                <a:solidFill>
                  <a:schemeClr val="tx1"/>
                </a:solidFill>
              </a:rPr>
              <a:t>		</a:t>
            </a:r>
            <a:r>
              <a:rPr lang="fr-FR" sz="1800" dirty="0" smtClean="0">
                <a:solidFill>
                  <a:schemeClr val="tx1"/>
                </a:solidFill>
              </a:rPr>
              <a:t>Raphaële RANDRIAMARO</a:t>
            </a:r>
          </a:p>
          <a:p>
            <a:r>
              <a:rPr lang="fr-FR" sz="1800" dirty="0" smtClean="0">
                <a:solidFill>
                  <a:schemeClr val="tx1"/>
                </a:solidFill>
              </a:rPr>
              <a:t>		Dr Elisabeth MARC</a:t>
            </a:r>
          </a:p>
          <a:p>
            <a:r>
              <a:rPr lang="fr-FR" sz="1800" dirty="0" smtClean="0">
                <a:solidFill>
                  <a:schemeClr val="tx1"/>
                </a:solidFill>
              </a:rPr>
              <a:t>		CLAT 94</a:t>
            </a:r>
            <a:endParaRPr lang="fr-FR" sz="1800" dirty="0">
              <a:solidFill>
                <a:schemeClr val="tx1"/>
              </a:solidFill>
            </a:endParaRPr>
          </a:p>
        </p:txBody>
      </p:sp>
      <p:pic>
        <p:nvPicPr>
          <p:cNvPr id="4" name="Image 3"/>
          <p:cNvPicPr>
            <a:picLocks noChangeAspect="1"/>
          </p:cNvPicPr>
          <p:nvPr/>
        </p:nvPicPr>
        <p:blipFill>
          <a:blip r:embed="rId2" cstate="print"/>
          <a:stretch>
            <a:fillRect/>
          </a:stretch>
        </p:blipFill>
        <p:spPr>
          <a:xfrm>
            <a:off x="323528" y="404664"/>
            <a:ext cx="2529917" cy="1630565"/>
          </a:xfrm>
          <a:prstGeom prst="rect">
            <a:avLst/>
          </a:prstGeom>
        </p:spPr>
      </p:pic>
      <p:pic>
        <p:nvPicPr>
          <p:cNvPr id="5" name="Image 4"/>
          <p:cNvPicPr>
            <a:picLocks noChangeAspect="1"/>
          </p:cNvPicPr>
          <p:nvPr/>
        </p:nvPicPr>
        <p:blipFill>
          <a:blip r:embed="rId3" cstate="print"/>
          <a:stretch>
            <a:fillRect/>
          </a:stretch>
        </p:blipFill>
        <p:spPr>
          <a:xfrm>
            <a:off x="5652120" y="188640"/>
            <a:ext cx="1477368" cy="1265854"/>
          </a:xfrm>
          <a:prstGeom prst="rect">
            <a:avLst/>
          </a:prstGeom>
        </p:spPr>
      </p:pic>
      <p:pic>
        <p:nvPicPr>
          <p:cNvPr id="6" name="Image 5"/>
          <p:cNvPicPr>
            <a:picLocks noChangeAspect="1"/>
          </p:cNvPicPr>
          <p:nvPr/>
        </p:nvPicPr>
        <p:blipFill>
          <a:blip r:embed="rId4" cstate="print"/>
          <a:stretch>
            <a:fillRect/>
          </a:stretch>
        </p:blipFill>
        <p:spPr>
          <a:xfrm>
            <a:off x="7236297" y="1155117"/>
            <a:ext cx="1584176" cy="10831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10146"/>
          </a:xfrm>
        </p:spPr>
        <p:txBody>
          <a:bodyPr>
            <a:normAutofit fontScale="90000"/>
          </a:bodyPr>
          <a:lstStyle/>
          <a:p>
            <a:r>
              <a:rPr lang="fr-FR" dirty="0" smtClean="0">
                <a:solidFill>
                  <a:srgbClr val="0070C0"/>
                </a:solidFill>
              </a:rPr>
              <a:t>Dépistage sous le même toit (3)</a:t>
            </a:r>
            <a:br>
              <a:rPr lang="fr-FR" dirty="0" smtClean="0">
                <a:solidFill>
                  <a:srgbClr val="0070C0"/>
                </a:solidFill>
              </a:rPr>
            </a:br>
            <a:r>
              <a:rPr lang="fr-FR" dirty="0" smtClean="0">
                <a:solidFill>
                  <a:srgbClr val="0070C0"/>
                </a:solidFill>
              </a:rPr>
              <a:t/>
            </a:r>
            <a:br>
              <a:rPr lang="fr-FR" dirty="0" smtClean="0">
                <a:solidFill>
                  <a:srgbClr val="0070C0"/>
                </a:solidFill>
              </a:rPr>
            </a:br>
            <a:r>
              <a:rPr lang="fr-FR" sz="2700" b="1" dirty="0" smtClean="0">
                <a:solidFill>
                  <a:srgbClr val="0070C0"/>
                </a:solidFill>
              </a:rPr>
              <a:t>Au total 7 tuberculoses secondaires/7 sujets contact</a:t>
            </a:r>
            <a:br>
              <a:rPr lang="fr-FR" sz="2700" b="1" dirty="0" smtClean="0">
                <a:solidFill>
                  <a:srgbClr val="0070C0"/>
                </a:solidFill>
              </a:rPr>
            </a:br>
            <a:r>
              <a:rPr lang="fr-FR" sz="2700" b="1" dirty="0" smtClean="0">
                <a:solidFill>
                  <a:srgbClr val="0070C0"/>
                </a:solidFill>
              </a:rPr>
              <a:t>100% de tuberculoses secondaires sous le même toit</a:t>
            </a:r>
            <a:endParaRPr lang="fr-FR" sz="27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93354" y="1916832"/>
            <a:ext cx="7227118" cy="494116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1226" y="2708920"/>
            <a:ext cx="890414" cy="2074937"/>
          </a:xfrm>
          <a:prstGeom prst="rect">
            <a:avLst/>
          </a:prstGeom>
          <a:noFill/>
          <a:ln w="9525">
            <a:noFill/>
            <a:miter lim="800000"/>
            <a:headEnd/>
            <a:tailEnd/>
          </a:ln>
        </p:spPr>
      </p:pic>
      <p:sp>
        <p:nvSpPr>
          <p:cNvPr id="3" name="Flèche droite 2"/>
          <p:cNvSpPr/>
          <p:nvPr/>
        </p:nvSpPr>
        <p:spPr>
          <a:xfrm>
            <a:off x="1043608" y="5301208"/>
            <a:ext cx="57606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4624"/>
            <a:ext cx="8229600" cy="720080"/>
          </a:xfrm>
        </p:spPr>
        <p:txBody>
          <a:bodyPr>
            <a:normAutofit/>
          </a:bodyPr>
          <a:lstStyle/>
          <a:p>
            <a:r>
              <a:rPr lang="fr-FR" sz="3600" b="1" dirty="0" smtClean="0">
                <a:solidFill>
                  <a:srgbClr val="0070C0"/>
                </a:solidFill>
              </a:rPr>
              <a:t>Suivi des patients </a:t>
            </a:r>
            <a:endParaRPr lang="fr-FR" sz="3600" b="1" dirty="0">
              <a:solidFill>
                <a:srgbClr val="0070C0"/>
              </a:solidFill>
            </a:endParaRPr>
          </a:p>
        </p:txBody>
      </p:sp>
      <p:sp>
        <p:nvSpPr>
          <p:cNvPr id="3" name="Espace réservé du contenu 2"/>
          <p:cNvSpPr>
            <a:spLocks noGrp="1"/>
          </p:cNvSpPr>
          <p:nvPr>
            <p:ph idx="1"/>
          </p:nvPr>
        </p:nvSpPr>
        <p:spPr>
          <a:xfrm>
            <a:off x="323528" y="476672"/>
            <a:ext cx="8363272" cy="6264696"/>
          </a:xfrm>
        </p:spPr>
        <p:txBody>
          <a:bodyPr>
            <a:noAutofit/>
          </a:bodyPr>
          <a:lstStyle/>
          <a:p>
            <a:pPr marL="0" indent="0">
              <a:lnSpc>
                <a:spcPct val="150000"/>
              </a:lnSpc>
              <a:buNone/>
            </a:pPr>
            <a:endParaRPr lang="fr-FR" sz="1400" dirty="0" smtClean="0"/>
          </a:p>
          <a:p>
            <a:pPr>
              <a:lnSpc>
                <a:spcPct val="150000"/>
              </a:lnSpc>
              <a:buFont typeface="Wingdings" pitchFamily="2" charset="2"/>
              <a:buChar char="Ø"/>
            </a:pPr>
            <a:r>
              <a:rPr lang="fr-FR" sz="1400" dirty="0" smtClean="0"/>
              <a:t>Le CLAT a maintenu un lien constant avec l’équipe de pédiatrie.</a:t>
            </a:r>
          </a:p>
          <a:p>
            <a:pPr>
              <a:lnSpc>
                <a:spcPct val="150000"/>
              </a:lnSpc>
              <a:buNone/>
            </a:pPr>
            <a:r>
              <a:rPr lang="fr-FR" sz="1400" b="1" dirty="0" smtClean="0"/>
              <a:t>	Sortie des enfants hospitalisés le 16/05/2020 (J1 de traitement)</a:t>
            </a:r>
            <a:r>
              <a:rPr lang="fr-FR" sz="1400" dirty="0" smtClean="0"/>
              <a:t> </a:t>
            </a:r>
          </a:p>
          <a:p>
            <a:pPr>
              <a:lnSpc>
                <a:spcPct val="150000"/>
              </a:lnSpc>
              <a:buNone/>
            </a:pPr>
            <a:r>
              <a:rPr lang="fr-FR" sz="1400" dirty="0" smtClean="0"/>
              <a:t>	Préparation en amont par le CLAT d’une dotation médicamenteuse déposée en pédiatrie.    </a:t>
            </a:r>
          </a:p>
          <a:p>
            <a:pPr>
              <a:lnSpc>
                <a:spcPct val="170000"/>
              </a:lnSpc>
              <a:buFont typeface="Wingdings" pitchFamily="2" charset="2"/>
              <a:buChar char="Ø"/>
            </a:pPr>
            <a:r>
              <a:rPr lang="fr-FR" sz="1400" b="1" dirty="0" smtClean="0"/>
              <a:t>Convocation au CLAT le 18/05/2020 pour organiser le suivi de la famille.</a:t>
            </a:r>
          </a:p>
          <a:p>
            <a:pPr>
              <a:lnSpc>
                <a:spcPct val="170000"/>
              </a:lnSpc>
              <a:buNone/>
            </a:pPr>
            <a:r>
              <a:rPr lang="fr-FR" sz="1400" dirty="0" smtClean="0"/>
              <a:t>	</a:t>
            </a:r>
            <a:r>
              <a:rPr lang="fr-FR" sz="1400" u="sng" dirty="0" smtClean="0"/>
              <a:t>18/05/2020 </a:t>
            </a:r>
            <a:r>
              <a:rPr lang="fr-FR" sz="1400" dirty="0" smtClean="0"/>
              <a:t>: sortie d’hospitalisation du jeune adulte de 17 ans du service de pneumologie.</a:t>
            </a:r>
          </a:p>
          <a:p>
            <a:pPr>
              <a:lnSpc>
                <a:spcPct val="170000"/>
              </a:lnSpc>
              <a:buNone/>
            </a:pPr>
            <a:r>
              <a:rPr lang="fr-FR" sz="1400" dirty="0" smtClean="0"/>
              <a:t>            Compte-tenu du contexte Covid et du lien établi avec la famille par l’équipe du CLAT, décision en lien avec les médecins hospitaliers d’un </a:t>
            </a:r>
            <a:r>
              <a:rPr lang="fr-FR" sz="1400" b="1" dirty="0" smtClean="0"/>
              <a:t>suivi exclusif au CLAT pour les adultes et le jeune garçon de 17 ans et d’un suivi conjoint avec la pédiatrie pour les 4 enfants.</a:t>
            </a:r>
          </a:p>
          <a:p>
            <a:pPr>
              <a:lnSpc>
                <a:spcPct val="170000"/>
              </a:lnSpc>
              <a:buNone/>
            </a:pPr>
            <a:r>
              <a:rPr lang="fr-FR" sz="1400" dirty="0" smtClean="0"/>
              <a:t>             </a:t>
            </a:r>
            <a:r>
              <a:rPr lang="fr-FR" sz="1400" b="1" u="sng" dirty="0" smtClean="0"/>
              <a:t>Modalités de suivi</a:t>
            </a:r>
            <a:r>
              <a:rPr lang="fr-FR" sz="1400" dirty="0" smtClean="0"/>
              <a:t>:</a:t>
            </a:r>
          </a:p>
          <a:p>
            <a:pPr>
              <a:lnSpc>
                <a:spcPct val="170000"/>
              </a:lnSpc>
              <a:buNone/>
            </a:pPr>
            <a:r>
              <a:rPr lang="fr-FR" sz="1400" dirty="0" smtClean="0"/>
              <a:t>             </a:t>
            </a:r>
            <a:r>
              <a:rPr lang="fr-FR" sz="1400" b="1" dirty="0" smtClean="0"/>
              <a:t>- </a:t>
            </a:r>
            <a:r>
              <a:rPr lang="fr-FR" sz="1400" b="1" u="sng" dirty="0" smtClean="0"/>
              <a:t>pour les adultes </a:t>
            </a:r>
            <a:r>
              <a:rPr lang="fr-FR" sz="1400" dirty="0" smtClean="0"/>
              <a:t>: consultations de suivi une fois par semaine le premier mois puis tous les 15 jours avant le passage en bithérapie puis une fois par mois. Dotation médicamenteuse faite par le CLAT une fois par mois. </a:t>
            </a:r>
          </a:p>
          <a:p>
            <a:pPr>
              <a:lnSpc>
                <a:spcPct val="170000"/>
              </a:lnSpc>
              <a:buNone/>
            </a:pPr>
            <a:r>
              <a:rPr lang="fr-FR" sz="1400" dirty="0" smtClean="0"/>
              <a:t>            - </a:t>
            </a:r>
            <a:r>
              <a:rPr lang="fr-FR" sz="1400" b="1" u="sng" dirty="0" smtClean="0"/>
              <a:t>pour les enfants </a:t>
            </a:r>
            <a:r>
              <a:rPr lang="fr-FR" sz="1400" dirty="0" smtClean="0"/>
              <a:t>: consultations de suivi une fois par mois. Dotation médicamenteuse une fois par mois.</a:t>
            </a:r>
          </a:p>
          <a:p>
            <a:pPr>
              <a:lnSpc>
                <a:spcPct val="170000"/>
              </a:lnSpc>
              <a:buNone/>
            </a:pPr>
            <a:endParaRPr lang="fr-FR" sz="1400" dirty="0" smtClean="0"/>
          </a:p>
          <a:p>
            <a:pPr>
              <a:buFont typeface="Wingdings" pitchFamily="2" charset="2"/>
              <a:buChar char="Ø"/>
            </a:pPr>
            <a:r>
              <a:rPr lang="fr-FR" sz="1400" b="1" dirty="0" smtClean="0"/>
              <a:t>Compte-tenu de la PCR de l’enfant, Famille hébergée dans un centre covid précarité à Paris pendant 10 jours. </a:t>
            </a:r>
          </a:p>
        </p:txBody>
      </p:sp>
    </p:spTree>
    <p:extLst>
      <p:ext uri="{BB962C8B-B14F-4D97-AF65-F5344CB8AC3E}">
        <p14:creationId xmlns:p14="http://schemas.microsoft.com/office/powerpoint/2010/main" val="191576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ide 1.PNG"/>
          <p:cNvPicPr>
            <a:picLocks noChangeAspect="1"/>
          </p:cNvPicPr>
          <p:nvPr/>
        </p:nvPicPr>
        <p:blipFill>
          <a:blip r:embed="rId2" cstate="print"/>
          <a:stretch>
            <a:fillRect/>
          </a:stretch>
        </p:blipFill>
        <p:spPr>
          <a:xfrm>
            <a:off x="7596336" y="3861048"/>
            <a:ext cx="1390844" cy="2743583"/>
          </a:xfrm>
          <a:prstGeom prst="rect">
            <a:avLst/>
          </a:prstGeom>
        </p:spPr>
      </p:pic>
      <p:sp>
        <p:nvSpPr>
          <p:cNvPr id="2" name="Titre 1"/>
          <p:cNvSpPr>
            <a:spLocks noGrp="1"/>
          </p:cNvSpPr>
          <p:nvPr>
            <p:ph type="title"/>
          </p:nvPr>
        </p:nvSpPr>
        <p:spPr>
          <a:xfrm>
            <a:off x="457200" y="0"/>
            <a:ext cx="8229600" cy="620688"/>
          </a:xfrm>
        </p:spPr>
        <p:txBody>
          <a:bodyPr>
            <a:normAutofit fontScale="90000"/>
          </a:bodyPr>
          <a:lstStyle/>
          <a:p>
            <a:r>
              <a:rPr lang="fr-FR" sz="3600" b="1" dirty="0" smtClean="0">
                <a:solidFill>
                  <a:srgbClr val="0070C0"/>
                </a:solidFill>
              </a:rPr>
              <a:t>Suivi des patients (</a:t>
            </a:r>
            <a:r>
              <a:rPr lang="fr-FR" sz="3600" b="1" dirty="0">
                <a:solidFill>
                  <a:srgbClr val="0070C0"/>
                </a:solidFill>
              </a:rPr>
              <a:t>2</a:t>
            </a:r>
            <a:r>
              <a:rPr lang="fr-FR" sz="3600" b="1" dirty="0" smtClean="0">
                <a:solidFill>
                  <a:srgbClr val="0070C0"/>
                </a:solidFill>
              </a:rPr>
              <a:t>)</a:t>
            </a:r>
            <a:endParaRPr lang="fr-FR" sz="3600" b="1" dirty="0">
              <a:solidFill>
                <a:srgbClr val="0070C0"/>
              </a:solidFill>
            </a:endParaRPr>
          </a:p>
        </p:txBody>
      </p:sp>
      <p:sp>
        <p:nvSpPr>
          <p:cNvPr id="3" name="Espace réservé du contenu 2"/>
          <p:cNvSpPr>
            <a:spLocks noGrp="1"/>
          </p:cNvSpPr>
          <p:nvPr>
            <p:ph idx="1"/>
          </p:nvPr>
        </p:nvSpPr>
        <p:spPr>
          <a:xfrm>
            <a:off x="457200" y="476671"/>
            <a:ext cx="8003232" cy="6127959"/>
          </a:xfrm>
        </p:spPr>
        <p:txBody>
          <a:bodyPr>
            <a:normAutofit fontScale="25000" lnSpcReduction="20000"/>
          </a:bodyPr>
          <a:lstStyle/>
          <a:p>
            <a:pPr marL="0" indent="0">
              <a:buNone/>
            </a:pPr>
            <a:endParaRPr lang="fr-FR" b="1" u="sng" dirty="0" smtClean="0"/>
          </a:p>
          <a:p>
            <a:pPr>
              <a:buFont typeface="Wingdings" pitchFamily="2" charset="2"/>
              <a:buChar char="Ø"/>
            </a:pPr>
            <a:endParaRPr lang="fr-FR" sz="6400" b="1" u="sng" dirty="0" smtClean="0">
              <a:solidFill>
                <a:srgbClr val="0070C0"/>
              </a:solidFill>
            </a:endParaRPr>
          </a:p>
          <a:p>
            <a:pPr>
              <a:buFont typeface="Wingdings" pitchFamily="2" charset="2"/>
              <a:buChar char="Ø"/>
            </a:pPr>
            <a:r>
              <a:rPr lang="fr-FR" sz="6400" b="1" u="sng" dirty="0" smtClean="0">
                <a:solidFill>
                  <a:srgbClr val="0070C0"/>
                </a:solidFill>
              </a:rPr>
              <a:t>19/06/2020 </a:t>
            </a:r>
            <a:r>
              <a:rPr lang="fr-FR" sz="6400" b="1" dirty="0" smtClean="0">
                <a:solidFill>
                  <a:srgbClr val="0070C0"/>
                </a:solidFill>
              </a:rPr>
              <a:t>: Consultation de suivi à M1 de traitement pour la famille sous le même toit.</a:t>
            </a:r>
          </a:p>
          <a:p>
            <a:pPr>
              <a:lnSpc>
                <a:spcPct val="220000"/>
              </a:lnSpc>
              <a:buNone/>
            </a:pPr>
            <a:r>
              <a:rPr lang="fr-FR" sz="5600" dirty="0" smtClean="0"/>
              <a:t>  	</a:t>
            </a:r>
            <a:r>
              <a:rPr lang="fr-FR" sz="6400" dirty="0" smtClean="0"/>
              <a:t>Mauvaise observance du traitement avouée par la famille (oublis répétés de la prise même pour l’enfant de 3 ans). </a:t>
            </a:r>
          </a:p>
          <a:p>
            <a:pPr>
              <a:lnSpc>
                <a:spcPct val="220000"/>
              </a:lnSpc>
              <a:buNone/>
            </a:pPr>
            <a:r>
              <a:rPr lang="fr-FR" sz="5600" b="1" u="sng" dirty="0" smtClean="0"/>
              <a:t>Facteurs favorisants la mauvaise observance </a:t>
            </a:r>
            <a:r>
              <a:rPr lang="fr-FR" sz="5600" b="1" dirty="0" smtClean="0"/>
              <a:t>:</a:t>
            </a:r>
          </a:p>
          <a:p>
            <a:pPr>
              <a:lnSpc>
                <a:spcPct val="170000"/>
              </a:lnSpc>
              <a:buFontTx/>
              <a:buChar char="-"/>
            </a:pPr>
            <a:r>
              <a:rPr lang="fr-FR" sz="5600" dirty="0" smtClean="0"/>
              <a:t>Enfants asymptomatiques;</a:t>
            </a:r>
          </a:p>
          <a:p>
            <a:pPr>
              <a:lnSpc>
                <a:spcPct val="170000"/>
              </a:lnSpc>
              <a:buFontTx/>
              <a:buChar char="-"/>
            </a:pPr>
            <a:r>
              <a:rPr lang="fr-FR" sz="5600" dirty="0" smtClean="0"/>
              <a:t>Problème de compréhension concernant la gravité de la situation et le fait que cette situation puisse s’aggraver notamment pour l’enfant de 3 ans;</a:t>
            </a:r>
          </a:p>
          <a:p>
            <a:pPr>
              <a:lnSpc>
                <a:spcPct val="170000"/>
              </a:lnSpc>
              <a:buFontTx/>
              <a:buChar char="-"/>
            </a:pPr>
            <a:r>
              <a:rPr lang="fr-FR" sz="5600" dirty="0" smtClean="0"/>
              <a:t>Mère dans l’incapacité d’assurer le rôle de chef de famille ;</a:t>
            </a:r>
          </a:p>
          <a:p>
            <a:pPr>
              <a:lnSpc>
                <a:spcPct val="170000"/>
              </a:lnSpc>
              <a:buFontTx/>
              <a:buChar char="-"/>
            </a:pPr>
            <a:r>
              <a:rPr lang="fr-FR" sz="5600" dirty="0" smtClean="0"/>
              <a:t>Perte de repères des adolescents du fait du confinement et de l’absence d’école (couchers et </a:t>
            </a:r>
          </a:p>
          <a:p>
            <a:pPr>
              <a:lnSpc>
                <a:spcPct val="170000"/>
              </a:lnSpc>
              <a:buNone/>
            </a:pPr>
            <a:r>
              <a:rPr lang="fr-FR" sz="5600" dirty="0" smtClean="0"/>
              <a:t>	levers tardifs, décalages dans la prise des repas,….)</a:t>
            </a:r>
            <a:endParaRPr lang="fr-FR" sz="6400" dirty="0" smtClean="0"/>
          </a:p>
          <a:p>
            <a:pPr>
              <a:lnSpc>
                <a:spcPct val="170000"/>
              </a:lnSpc>
              <a:buFont typeface="Wingdings"/>
              <a:buChar char="à"/>
            </a:pPr>
            <a:r>
              <a:rPr lang="fr-FR" sz="6400" dirty="0" smtClean="0">
                <a:sym typeface="Wingdings" pitchFamily="2" charset="2"/>
              </a:rPr>
              <a:t>Dossier discuté en réunion d’équipe CLAT et avec le pédiatre :</a:t>
            </a:r>
            <a:r>
              <a:rPr lang="fr-FR" sz="6400" b="1" dirty="0" smtClean="0">
                <a:sym typeface="Wingdings" pitchFamily="2" charset="2"/>
              </a:rPr>
              <a:t>décision de faire intervenir une infirmière à domicile (n°1) pour surveiller la prise des traitements.  </a:t>
            </a:r>
            <a:endParaRPr lang="fr-FR" sz="6400" dirty="0" smtClean="0">
              <a:sym typeface="Wingdings" pitchFamily="2" charset="2"/>
            </a:endParaRPr>
          </a:p>
          <a:p>
            <a:pPr>
              <a:lnSpc>
                <a:spcPct val="170000"/>
              </a:lnSpc>
              <a:buNone/>
            </a:pPr>
            <a:r>
              <a:rPr lang="fr-FR" sz="5600" dirty="0" smtClean="0">
                <a:sym typeface="Wingdings" pitchFamily="2" charset="2"/>
              </a:rPr>
              <a:t>	</a:t>
            </a:r>
            <a:r>
              <a:rPr lang="fr-FR" sz="5600" u="sng" dirty="0" smtClean="0">
                <a:sym typeface="Wingdings" pitchFamily="2" charset="2"/>
              </a:rPr>
              <a:t>Intérêt du passage quotidien d’une infirmière à domicile </a:t>
            </a:r>
            <a:r>
              <a:rPr lang="fr-FR" sz="5600" dirty="0" smtClean="0">
                <a:sym typeface="Wingdings" pitchFamily="2" charset="2"/>
              </a:rPr>
              <a:t>:</a:t>
            </a:r>
          </a:p>
          <a:p>
            <a:pPr>
              <a:lnSpc>
                <a:spcPct val="170000"/>
              </a:lnSpc>
              <a:buNone/>
            </a:pPr>
            <a:r>
              <a:rPr lang="fr-FR" sz="5600" dirty="0" smtClean="0">
                <a:sym typeface="Wingdings" pitchFamily="2" charset="2"/>
              </a:rPr>
              <a:t> 	mieux connaître le contexte social, échange avec le CLAT en cas de problème.</a:t>
            </a:r>
            <a:endParaRPr lang="fr-FR" sz="5600" dirty="0" smtClean="0"/>
          </a:p>
          <a:p>
            <a:pPr>
              <a:lnSpc>
                <a:spcPct val="220000"/>
              </a:lnSpc>
              <a:buNone/>
            </a:pPr>
            <a:r>
              <a:rPr lang="fr-FR" sz="5600" dirty="0" smtClean="0"/>
              <a:t>  </a:t>
            </a:r>
          </a:p>
          <a:p>
            <a:endParaRPr lang="fr-FR" dirty="0"/>
          </a:p>
        </p:txBody>
      </p:sp>
    </p:spTree>
    <p:extLst>
      <p:ext uri="{BB962C8B-B14F-4D97-AF65-F5344CB8AC3E}">
        <p14:creationId xmlns:p14="http://schemas.microsoft.com/office/powerpoint/2010/main" val="325422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46050"/>
          </a:xfrm>
        </p:spPr>
        <p:txBody>
          <a:bodyPr>
            <a:normAutofit fontScale="90000"/>
          </a:bodyPr>
          <a:lstStyle/>
          <a:p>
            <a:r>
              <a:rPr lang="fr-FR" sz="3200" b="1" dirty="0" smtClean="0">
                <a:solidFill>
                  <a:srgbClr val="0070C0"/>
                </a:solidFill>
              </a:rPr>
              <a:t>Suivi des patients (3)</a:t>
            </a:r>
            <a:endParaRPr lang="fr-FR" sz="3200" b="1" dirty="0">
              <a:solidFill>
                <a:srgbClr val="0070C0"/>
              </a:solidFill>
            </a:endParaRPr>
          </a:p>
        </p:txBody>
      </p:sp>
      <p:sp>
        <p:nvSpPr>
          <p:cNvPr id="3" name="Espace réservé du contenu 2"/>
          <p:cNvSpPr>
            <a:spLocks noGrp="1"/>
          </p:cNvSpPr>
          <p:nvPr>
            <p:ph idx="1"/>
          </p:nvPr>
        </p:nvSpPr>
        <p:spPr>
          <a:xfrm>
            <a:off x="467544" y="836712"/>
            <a:ext cx="8219256" cy="5976664"/>
          </a:xfrm>
        </p:spPr>
        <p:txBody>
          <a:bodyPr>
            <a:normAutofit/>
          </a:bodyPr>
          <a:lstStyle/>
          <a:p>
            <a:pPr marL="0" indent="0">
              <a:lnSpc>
                <a:spcPct val="200000"/>
              </a:lnSpc>
              <a:buNone/>
            </a:pPr>
            <a:r>
              <a:rPr lang="fr-FR" sz="2800" b="1" u="sng" dirty="0" smtClean="0"/>
              <a:t>Suivi du cas index</a:t>
            </a:r>
            <a:r>
              <a:rPr lang="fr-FR" sz="2800" b="1" u="sng" dirty="0"/>
              <a:t> </a:t>
            </a:r>
            <a:r>
              <a:rPr lang="fr-FR" sz="2800" b="1" u="sng" dirty="0" smtClean="0"/>
              <a:t>(CI):</a:t>
            </a:r>
          </a:p>
          <a:p>
            <a:pPr>
              <a:lnSpc>
                <a:spcPct val="200000"/>
              </a:lnSpc>
              <a:buFont typeface="Wingdings" pitchFamily="2" charset="2"/>
              <a:buChar char="ü"/>
            </a:pPr>
            <a:r>
              <a:rPr lang="fr-FR" sz="1600" dirty="0" smtClean="0"/>
              <a:t>Maintien d’un lien constant de l’infirmière du CLAT avec l’équipe du SSR de </a:t>
            </a:r>
            <a:r>
              <a:rPr lang="fr-FR" sz="1600" dirty="0" err="1" smtClean="0"/>
              <a:t>Bligny</a:t>
            </a:r>
            <a:r>
              <a:rPr lang="fr-FR" sz="1600" dirty="0" smtClean="0"/>
              <a:t>.</a:t>
            </a:r>
          </a:p>
          <a:p>
            <a:pPr>
              <a:lnSpc>
                <a:spcPct val="200000"/>
              </a:lnSpc>
              <a:buFont typeface="Wingdings" pitchFamily="2" charset="2"/>
              <a:buChar char="ü"/>
            </a:pPr>
            <a:r>
              <a:rPr lang="fr-FR" sz="1600" dirty="0" smtClean="0"/>
              <a:t>CLAT informé par le médecin du SSR de </a:t>
            </a:r>
            <a:r>
              <a:rPr lang="fr-FR" sz="1600" dirty="0" err="1" smtClean="0"/>
              <a:t>Bligny</a:t>
            </a:r>
            <a:r>
              <a:rPr lang="fr-FR" sz="1600" dirty="0" smtClean="0"/>
              <a:t> de la </a:t>
            </a:r>
            <a:r>
              <a:rPr lang="fr-FR" sz="1600" b="1" dirty="0" smtClean="0"/>
              <a:t>sortie d’hospitalisation du CI à M5 de traitement soit le 28/09/2020 (sortie à la demande du CI).</a:t>
            </a:r>
          </a:p>
          <a:p>
            <a:pPr>
              <a:lnSpc>
                <a:spcPct val="200000"/>
              </a:lnSpc>
              <a:buFont typeface="Wingdings" pitchFamily="2" charset="2"/>
              <a:buChar char="ü"/>
            </a:pPr>
            <a:r>
              <a:rPr lang="fr-FR" sz="1600" dirty="0" smtClean="0"/>
              <a:t>Déménagement prévu de la famille le </a:t>
            </a:r>
            <a:r>
              <a:rPr lang="fr-FR" sz="1600" b="1" dirty="0" smtClean="0"/>
              <a:t>01/10/2020</a:t>
            </a:r>
            <a:r>
              <a:rPr lang="fr-FR" sz="1600" dirty="0" smtClean="0"/>
              <a:t>. </a:t>
            </a:r>
          </a:p>
          <a:p>
            <a:pPr>
              <a:lnSpc>
                <a:spcPct val="200000"/>
              </a:lnSpc>
              <a:buFont typeface="Wingdings" pitchFamily="2" charset="2"/>
              <a:buChar char="ü"/>
            </a:pPr>
            <a:r>
              <a:rPr lang="fr-FR" sz="1600" dirty="0" smtClean="0"/>
              <a:t>Mise en place d’une infirmière à domicile, par l ’équipe du SSR de </a:t>
            </a:r>
            <a:r>
              <a:rPr lang="fr-FR" sz="1600" dirty="0" err="1" smtClean="0"/>
              <a:t>Bligny</a:t>
            </a:r>
            <a:r>
              <a:rPr lang="fr-FR" sz="1600" dirty="0" smtClean="0"/>
              <a:t>, pour le CI, compte-tenu du déni du diagnostic de tuberculose et la nécessité d’éducation pour son diabète.</a:t>
            </a:r>
          </a:p>
          <a:p>
            <a:pPr>
              <a:lnSpc>
                <a:spcPct val="200000"/>
              </a:lnSpc>
              <a:buFont typeface="Wingdings" pitchFamily="2" charset="2"/>
              <a:buChar char="ü"/>
            </a:pPr>
            <a:r>
              <a:rPr lang="fr-FR" sz="1600" dirty="0" smtClean="0"/>
              <a:t>Suivi initialement prévu par le médecin déclarant (rendez-vous non honoré par le patient). </a:t>
            </a:r>
          </a:p>
          <a:p>
            <a:pPr>
              <a:lnSpc>
                <a:spcPct val="200000"/>
              </a:lnSpc>
              <a:buNone/>
            </a:pPr>
            <a:r>
              <a:rPr lang="fr-FR" sz="1600" dirty="0" smtClean="0"/>
              <a:t>       Décision d’un </a:t>
            </a:r>
            <a:r>
              <a:rPr lang="fr-FR" sz="1600" b="1" dirty="0" smtClean="0"/>
              <a:t>suivi exclusif au CLAT avec maintien du lien avec l’équipe du SSR de </a:t>
            </a:r>
            <a:r>
              <a:rPr lang="fr-FR" sz="1600" b="1" dirty="0" err="1" smtClean="0"/>
              <a:t>Bligny</a:t>
            </a:r>
            <a:r>
              <a:rPr lang="fr-FR" sz="1600" dirty="0" smtClean="0"/>
              <a:t>.</a:t>
            </a:r>
          </a:p>
          <a:p>
            <a:pPr>
              <a:lnSpc>
                <a:spcPct val="170000"/>
              </a:lnSpc>
              <a:buNone/>
            </a:pPr>
            <a:endParaRPr lang="fr-FR" sz="1400" dirty="0" smtClean="0"/>
          </a:p>
          <a:p>
            <a:pPr>
              <a:lnSpc>
                <a:spcPct val="170000"/>
              </a:lnSpc>
              <a:buNone/>
            </a:pPr>
            <a:endParaRPr lang="fr-FR" sz="1400" dirty="0" smtClean="0"/>
          </a:p>
          <a:p>
            <a:pPr>
              <a:buNone/>
            </a:pPr>
            <a:endParaRPr lang="fr-FR" dirty="0"/>
          </a:p>
        </p:txBody>
      </p:sp>
    </p:spTree>
    <p:extLst>
      <p:ext uri="{BB962C8B-B14F-4D97-AF65-F5344CB8AC3E}">
        <p14:creationId xmlns:p14="http://schemas.microsoft.com/office/powerpoint/2010/main" val="42883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ide 2.PNG"/>
          <p:cNvPicPr>
            <a:picLocks noChangeAspect="1"/>
          </p:cNvPicPr>
          <p:nvPr/>
        </p:nvPicPr>
        <p:blipFill>
          <a:blip r:embed="rId2" cstate="print"/>
          <a:stretch>
            <a:fillRect/>
          </a:stretch>
        </p:blipFill>
        <p:spPr>
          <a:xfrm>
            <a:off x="0" y="0"/>
            <a:ext cx="827584" cy="2232248"/>
          </a:xfrm>
          <a:prstGeom prst="rect">
            <a:avLst/>
          </a:prstGeom>
        </p:spPr>
      </p:pic>
      <p:sp>
        <p:nvSpPr>
          <p:cNvPr id="2" name="Titre 1"/>
          <p:cNvSpPr>
            <a:spLocks noGrp="1"/>
          </p:cNvSpPr>
          <p:nvPr>
            <p:ph type="title"/>
          </p:nvPr>
        </p:nvSpPr>
        <p:spPr>
          <a:xfrm>
            <a:off x="467544" y="188640"/>
            <a:ext cx="8229600" cy="432048"/>
          </a:xfrm>
        </p:spPr>
        <p:txBody>
          <a:bodyPr>
            <a:noAutofit/>
          </a:bodyPr>
          <a:lstStyle/>
          <a:p>
            <a:r>
              <a:rPr lang="fr-FR" sz="3200" b="1" dirty="0" smtClean="0">
                <a:solidFill>
                  <a:srgbClr val="0070C0"/>
                </a:solidFill>
              </a:rPr>
              <a:t>Suivi des patients (4) </a:t>
            </a:r>
            <a:endParaRPr lang="fr-FR" sz="3200" b="1" dirty="0">
              <a:solidFill>
                <a:srgbClr val="0070C0"/>
              </a:solidFill>
            </a:endParaRPr>
          </a:p>
        </p:txBody>
      </p:sp>
      <p:sp>
        <p:nvSpPr>
          <p:cNvPr id="3" name="Espace réservé du contenu 2"/>
          <p:cNvSpPr>
            <a:spLocks noGrp="1"/>
          </p:cNvSpPr>
          <p:nvPr>
            <p:ph idx="1"/>
          </p:nvPr>
        </p:nvSpPr>
        <p:spPr>
          <a:xfrm>
            <a:off x="323528" y="620687"/>
            <a:ext cx="8280920" cy="6192689"/>
          </a:xfrm>
        </p:spPr>
        <p:txBody>
          <a:bodyPr>
            <a:noAutofit/>
          </a:bodyPr>
          <a:lstStyle/>
          <a:p>
            <a:pPr>
              <a:lnSpc>
                <a:spcPct val="170000"/>
              </a:lnSpc>
              <a:buFont typeface="Wingdings" pitchFamily="2" charset="2"/>
              <a:buChar char="Ø"/>
            </a:pPr>
            <a:r>
              <a:rPr lang="fr-FR" sz="1400" b="1" u="sng" dirty="0" smtClean="0">
                <a:solidFill>
                  <a:srgbClr val="0070C0"/>
                </a:solidFill>
              </a:rPr>
              <a:t>01/10/2020 </a:t>
            </a:r>
            <a:r>
              <a:rPr lang="fr-FR" sz="1400" b="1" dirty="0" smtClean="0">
                <a:solidFill>
                  <a:srgbClr val="0070C0"/>
                </a:solidFill>
              </a:rPr>
              <a:t> : M4 de traitement</a:t>
            </a:r>
          </a:p>
          <a:p>
            <a:pPr>
              <a:lnSpc>
                <a:spcPct val="170000"/>
              </a:lnSpc>
              <a:buNone/>
            </a:pPr>
            <a:r>
              <a:rPr lang="fr-FR" sz="1400" b="1" dirty="0" smtClean="0"/>
              <a:t>             </a:t>
            </a:r>
            <a:r>
              <a:rPr lang="fr-FR" sz="1400" dirty="0" smtClean="0"/>
              <a:t>Déménagement de la famille dans le Val d’Oise (95 </a:t>
            </a:r>
            <a:r>
              <a:rPr lang="fr-FR" sz="1400" dirty="0" err="1" smtClean="0"/>
              <a:t>Parmain</a:t>
            </a:r>
            <a:r>
              <a:rPr lang="fr-FR" sz="1400" dirty="0" smtClean="0"/>
              <a:t>).</a:t>
            </a:r>
          </a:p>
          <a:p>
            <a:pPr>
              <a:lnSpc>
                <a:spcPct val="170000"/>
              </a:lnSpc>
              <a:buNone/>
            </a:pPr>
            <a:r>
              <a:rPr lang="fr-FR" sz="1400" b="1" dirty="0" smtClean="0"/>
              <a:t>     </a:t>
            </a:r>
            <a:r>
              <a:rPr lang="fr-FR" sz="1400" b="1" dirty="0" smtClean="0"/>
              <a:t> </a:t>
            </a:r>
            <a:r>
              <a:rPr lang="fr-FR" sz="1400" b="1" dirty="0" smtClean="0"/>
              <a:t>Mise en place d’une infirmière à domicile (n°2) </a:t>
            </a:r>
            <a:r>
              <a:rPr lang="fr-FR" sz="1400" dirty="0" smtClean="0"/>
              <a:t>grâce à l’aide </a:t>
            </a:r>
            <a:r>
              <a:rPr lang="fr-FR" sz="1400" dirty="0" smtClean="0"/>
              <a:t>du SSR </a:t>
            </a:r>
            <a:r>
              <a:rPr lang="fr-FR" sz="1400" dirty="0" smtClean="0"/>
              <a:t>de </a:t>
            </a:r>
            <a:r>
              <a:rPr lang="fr-FR" sz="1400" dirty="0" err="1" smtClean="0"/>
              <a:t>Bligny</a:t>
            </a:r>
            <a:r>
              <a:rPr lang="fr-FR" sz="1200" dirty="0" smtClean="0"/>
              <a:t>.</a:t>
            </a:r>
          </a:p>
          <a:p>
            <a:pPr>
              <a:lnSpc>
                <a:spcPct val="170000"/>
              </a:lnSpc>
              <a:buNone/>
            </a:pPr>
            <a:r>
              <a:rPr lang="fr-FR" sz="1200" dirty="0" smtClean="0"/>
              <a:t>          </a:t>
            </a:r>
            <a:r>
              <a:rPr lang="fr-FR" sz="1200" u="sng" dirty="0" smtClean="0"/>
              <a:t> Problématiques posées par ce déménagement</a:t>
            </a:r>
            <a:r>
              <a:rPr lang="fr-FR" sz="1200" dirty="0" smtClean="0"/>
              <a:t>:</a:t>
            </a:r>
          </a:p>
          <a:p>
            <a:pPr>
              <a:lnSpc>
                <a:spcPct val="170000"/>
              </a:lnSpc>
              <a:buFontTx/>
              <a:buChar char="-"/>
            </a:pPr>
            <a:r>
              <a:rPr lang="fr-FR" sz="1200" dirty="0" smtClean="0"/>
              <a:t>Perte de repères pour la famille;</a:t>
            </a:r>
          </a:p>
          <a:p>
            <a:pPr>
              <a:lnSpc>
                <a:spcPct val="170000"/>
              </a:lnSpc>
              <a:buFontTx/>
              <a:buChar char="-"/>
            </a:pPr>
            <a:r>
              <a:rPr lang="fr-FR" sz="1200" dirty="0" smtClean="0"/>
              <a:t>Multiplicité des interlocuteurs;</a:t>
            </a:r>
          </a:p>
          <a:p>
            <a:pPr>
              <a:lnSpc>
                <a:spcPct val="170000"/>
              </a:lnSpc>
              <a:buFontTx/>
              <a:buChar char="-"/>
            </a:pPr>
            <a:r>
              <a:rPr lang="fr-FR" sz="1200" dirty="0" smtClean="0"/>
              <a:t>Scolarité des enfants perturbée (1h30 à 2h de transport aller pour se rendre à l’école).</a:t>
            </a:r>
          </a:p>
          <a:p>
            <a:pPr>
              <a:lnSpc>
                <a:spcPct val="170000"/>
              </a:lnSpc>
              <a:buFont typeface="Wingdings" pitchFamily="2" charset="2"/>
              <a:buChar char="Ø"/>
            </a:pPr>
            <a:r>
              <a:rPr lang="fr-FR" sz="1400" b="1" u="sng" dirty="0" smtClean="0"/>
              <a:t>13/10/2020</a:t>
            </a:r>
            <a:r>
              <a:rPr lang="fr-FR" sz="1200" dirty="0" smtClean="0"/>
              <a:t>: Responsable 115 Val de Marne contactée par le CLAT 94 compte-tenu du suivi médical complexe de la famille et de la scolarité des enfants dans le Val de Marne . Risque d’inobservance accru.</a:t>
            </a:r>
          </a:p>
          <a:p>
            <a:pPr>
              <a:lnSpc>
                <a:spcPct val="170000"/>
              </a:lnSpc>
              <a:buFont typeface="Wingdings" pitchFamily="2" charset="2"/>
              <a:buChar char="Ø"/>
            </a:pPr>
            <a:r>
              <a:rPr lang="fr-FR" sz="1400" b="1" u="sng" dirty="0" smtClean="0">
                <a:solidFill>
                  <a:srgbClr val="0070C0"/>
                </a:solidFill>
              </a:rPr>
              <a:t>16/10/2020</a:t>
            </a:r>
            <a:r>
              <a:rPr lang="fr-FR" sz="1400" b="1" dirty="0" smtClean="0">
                <a:solidFill>
                  <a:srgbClr val="0070C0"/>
                </a:solidFill>
              </a:rPr>
              <a:t> : M5 de traitement</a:t>
            </a:r>
          </a:p>
          <a:p>
            <a:pPr>
              <a:lnSpc>
                <a:spcPct val="170000"/>
              </a:lnSpc>
              <a:buNone/>
            </a:pPr>
            <a:r>
              <a:rPr lang="fr-FR" sz="1400" b="1" dirty="0" smtClean="0"/>
              <a:t>              </a:t>
            </a:r>
            <a:r>
              <a:rPr lang="fr-FR" sz="1400" dirty="0" smtClean="0"/>
              <a:t>Rapatriement de la famille dans un hôtel de Boissy-Saint-Léger (94). </a:t>
            </a:r>
          </a:p>
          <a:p>
            <a:pPr>
              <a:lnSpc>
                <a:spcPct val="170000"/>
              </a:lnSpc>
              <a:buNone/>
            </a:pPr>
            <a:r>
              <a:rPr lang="fr-FR" sz="1400" dirty="0"/>
              <a:t>	</a:t>
            </a:r>
            <a:r>
              <a:rPr lang="fr-FR" sz="1400" dirty="0" smtClean="0"/>
              <a:t>		Mise en place d’une </a:t>
            </a:r>
            <a:r>
              <a:rPr lang="fr-FR" sz="1400" b="1" dirty="0" smtClean="0"/>
              <a:t>nouvelle infirmière à domicile (n°3).</a:t>
            </a:r>
          </a:p>
          <a:p>
            <a:pPr>
              <a:lnSpc>
                <a:spcPct val="170000"/>
              </a:lnSpc>
              <a:buFont typeface="Wingdings" pitchFamily="2" charset="2"/>
              <a:buChar char="Ø"/>
            </a:pPr>
            <a:r>
              <a:rPr lang="fr-FR" sz="1400" b="1" u="sng" dirty="0" smtClean="0">
                <a:solidFill>
                  <a:srgbClr val="0070C0"/>
                </a:solidFill>
              </a:rPr>
              <a:t>16/11/2020</a:t>
            </a:r>
            <a:r>
              <a:rPr lang="fr-FR" sz="1400" b="1" dirty="0" smtClean="0">
                <a:solidFill>
                  <a:srgbClr val="0070C0"/>
                </a:solidFill>
              </a:rPr>
              <a:t> : M6 de traitement</a:t>
            </a:r>
          </a:p>
          <a:p>
            <a:pPr>
              <a:lnSpc>
                <a:spcPct val="170000"/>
              </a:lnSpc>
              <a:buNone/>
            </a:pPr>
            <a:r>
              <a:rPr lang="fr-FR" sz="1400" b="1" dirty="0" smtClean="0"/>
              <a:t>              </a:t>
            </a:r>
            <a:r>
              <a:rPr lang="fr-FR" sz="1400" dirty="0" smtClean="0"/>
              <a:t>Fin de traitement pour 4 enfants et poursuite du traitement pour une durée totale de 9 mois pour la mère de famille et les deux aînés compte-tenu de la mauvaise observance en début de traitement.</a:t>
            </a:r>
          </a:p>
          <a:p>
            <a:pPr>
              <a:lnSpc>
                <a:spcPct val="170000"/>
              </a:lnSpc>
              <a:buNone/>
            </a:pPr>
            <a:r>
              <a:rPr lang="fr-FR" sz="1400" dirty="0" smtClean="0"/>
              <a:t>              CI toujours sous traitement.</a:t>
            </a:r>
          </a:p>
          <a:p>
            <a:pPr>
              <a:lnSpc>
                <a:spcPct val="170000"/>
              </a:lnSpc>
              <a:buNone/>
            </a:pPr>
            <a:endParaRPr lang="fr-FR" sz="900" dirty="0" smtClean="0"/>
          </a:p>
          <a:p>
            <a:pPr>
              <a:lnSpc>
                <a:spcPct val="170000"/>
              </a:lnSpc>
              <a:buNone/>
            </a:pPr>
            <a:endParaRPr lang="fr-FR" sz="1000" dirty="0"/>
          </a:p>
        </p:txBody>
      </p:sp>
      <p:pic>
        <p:nvPicPr>
          <p:cNvPr id="4" name="Image 3" descr="Capture Parmain.PNG"/>
          <p:cNvPicPr>
            <a:picLocks noChangeAspect="1"/>
          </p:cNvPicPr>
          <p:nvPr/>
        </p:nvPicPr>
        <p:blipFill>
          <a:blip r:embed="rId3" cstate="print"/>
          <a:stretch>
            <a:fillRect/>
          </a:stretch>
        </p:blipFill>
        <p:spPr>
          <a:xfrm>
            <a:off x="6372200" y="0"/>
            <a:ext cx="2699791" cy="2996952"/>
          </a:xfrm>
          <a:prstGeom prst="rect">
            <a:avLst/>
          </a:prstGeom>
        </p:spPr>
      </p:pic>
      <p:pic>
        <p:nvPicPr>
          <p:cNvPr id="5" name="Image 4" descr="Capture 3.PNG"/>
          <p:cNvPicPr>
            <a:picLocks noChangeAspect="1"/>
          </p:cNvPicPr>
          <p:nvPr/>
        </p:nvPicPr>
        <p:blipFill>
          <a:blip r:embed="rId4" cstate="print"/>
          <a:stretch>
            <a:fillRect/>
          </a:stretch>
        </p:blipFill>
        <p:spPr>
          <a:xfrm>
            <a:off x="7956376" y="3933056"/>
            <a:ext cx="792088" cy="1584176"/>
          </a:xfrm>
          <a:prstGeom prst="rect">
            <a:avLst/>
          </a:prstGeom>
        </p:spPr>
      </p:pic>
    </p:spTree>
    <p:extLst>
      <p:ext uri="{BB962C8B-B14F-4D97-AF65-F5344CB8AC3E}">
        <p14:creationId xmlns:p14="http://schemas.microsoft.com/office/powerpoint/2010/main" val="723501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ide n°5.PNG"/>
          <p:cNvPicPr>
            <a:picLocks noChangeAspect="1"/>
          </p:cNvPicPr>
          <p:nvPr/>
        </p:nvPicPr>
        <p:blipFill>
          <a:blip r:embed="rId2" cstate="print"/>
          <a:stretch>
            <a:fillRect/>
          </a:stretch>
        </p:blipFill>
        <p:spPr>
          <a:xfrm>
            <a:off x="107505" y="3212976"/>
            <a:ext cx="864096" cy="2016224"/>
          </a:xfrm>
          <a:prstGeom prst="rect">
            <a:avLst/>
          </a:prstGeom>
        </p:spPr>
      </p:pic>
      <p:sp>
        <p:nvSpPr>
          <p:cNvPr id="2" name="Titre 1"/>
          <p:cNvSpPr>
            <a:spLocks noGrp="1"/>
          </p:cNvSpPr>
          <p:nvPr>
            <p:ph type="title"/>
          </p:nvPr>
        </p:nvSpPr>
        <p:spPr>
          <a:xfrm>
            <a:off x="457200" y="0"/>
            <a:ext cx="8229600" cy="620688"/>
          </a:xfrm>
        </p:spPr>
        <p:txBody>
          <a:bodyPr>
            <a:normAutofit/>
          </a:bodyPr>
          <a:lstStyle/>
          <a:p>
            <a:r>
              <a:rPr lang="fr-FR" sz="3200" b="1" dirty="0" smtClean="0">
                <a:solidFill>
                  <a:srgbClr val="0070C0"/>
                </a:solidFill>
              </a:rPr>
              <a:t>Suivi des patients (</a:t>
            </a:r>
            <a:r>
              <a:rPr lang="fr-FR" sz="3200" b="1" dirty="0">
                <a:solidFill>
                  <a:srgbClr val="0070C0"/>
                </a:solidFill>
              </a:rPr>
              <a:t>5</a:t>
            </a:r>
            <a:r>
              <a:rPr lang="fr-FR" sz="3200" b="1" dirty="0" smtClean="0">
                <a:solidFill>
                  <a:srgbClr val="0070C0"/>
                </a:solidFill>
              </a:rPr>
              <a:t>) </a:t>
            </a:r>
            <a:endParaRPr lang="fr-FR" sz="3200" b="1" dirty="0">
              <a:solidFill>
                <a:srgbClr val="0070C0"/>
              </a:solidFill>
            </a:endParaRPr>
          </a:p>
        </p:txBody>
      </p:sp>
      <p:sp>
        <p:nvSpPr>
          <p:cNvPr id="3" name="Espace réservé du contenu 2"/>
          <p:cNvSpPr>
            <a:spLocks noGrp="1"/>
          </p:cNvSpPr>
          <p:nvPr>
            <p:ph idx="1"/>
          </p:nvPr>
        </p:nvSpPr>
        <p:spPr>
          <a:xfrm>
            <a:off x="539552" y="620688"/>
            <a:ext cx="8229600" cy="6090044"/>
          </a:xfrm>
        </p:spPr>
        <p:txBody>
          <a:bodyPr>
            <a:normAutofit fontScale="25000" lnSpcReduction="20000"/>
          </a:bodyPr>
          <a:lstStyle/>
          <a:p>
            <a:pPr>
              <a:lnSpc>
                <a:spcPct val="170000"/>
              </a:lnSpc>
              <a:buFont typeface="Wingdings" pitchFamily="2" charset="2"/>
              <a:buChar char="Ø"/>
            </a:pPr>
            <a:r>
              <a:rPr lang="fr-FR" sz="6400" b="1" u="sng" dirty="0" smtClean="0">
                <a:solidFill>
                  <a:srgbClr val="0070C0"/>
                </a:solidFill>
              </a:rPr>
              <a:t>21/12/2020</a:t>
            </a:r>
            <a:r>
              <a:rPr lang="fr-FR" sz="6400" b="1" dirty="0" smtClean="0">
                <a:solidFill>
                  <a:srgbClr val="0070C0"/>
                </a:solidFill>
              </a:rPr>
              <a:t>: M7 de traitement</a:t>
            </a:r>
          </a:p>
          <a:p>
            <a:pPr>
              <a:lnSpc>
                <a:spcPct val="170000"/>
              </a:lnSpc>
              <a:buNone/>
            </a:pPr>
            <a:r>
              <a:rPr lang="fr-FR" sz="5600" b="1" dirty="0" smtClean="0"/>
              <a:t>            Déplacement de la famille en Seine-et-Marne (77 Pontault-Combault)</a:t>
            </a:r>
            <a:r>
              <a:rPr lang="fr-FR" sz="5600" dirty="0" smtClean="0"/>
              <a:t> : dégât des eaux dans leur chambre d’hôtel.</a:t>
            </a:r>
          </a:p>
          <a:p>
            <a:pPr>
              <a:lnSpc>
                <a:spcPct val="170000"/>
              </a:lnSpc>
              <a:buNone/>
            </a:pPr>
            <a:r>
              <a:rPr lang="fr-FR" sz="5600" dirty="0" smtClean="0"/>
              <a:t>            Lien fait par le CLAT 94 avec le CLAT 77.  </a:t>
            </a:r>
            <a:r>
              <a:rPr lang="fr-FR" sz="5600" b="1" dirty="0" smtClean="0"/>
              <a:t>Mise en place d’une nouvelle infirmière à domicile (n°4). </a:t>
            </a:r>
            <a:r>
              <a:rPr lang="fr-FR" sz="5600" dirty="0" smtClean="0"/>
              <a:t>Poursuite du suivi au CLAT 94 à la demande de la famille.</a:t>
            </a:r>
          </a:p>
          <a:p>
            <a:pPr>
              <a:lnSpc>
                <a:spcPct val="170000"/>
              </a:lnSpc>
              <a:buNone/>
            </a:pPr>
            <a:endParaRPr lang="fr-FR" sz="5600" dirty="0" smtClean="0"/>
          </a:p>
          <a:p>
            <a:pPr>
              <a:lnSpc>
                <a:spcPct val="170000"/>
              </a:lnSpc>
              <a:buFont typeface="Wingdings" pitchFamily="2" charset="2"/>
              <a:buChar char="Ø"/>
            </a:pPr>
            <a:r>
              <a:rPr lang="fr-FR" sz="6400" b="1" u="sng" dirty="0" smtClean="0">
                <a:solidFill>
                  <a:srgbClr val="0070C0"/>
                </a:solidFill>
              </a:rPr>
              <a:t>28/01/2020</a:t>
            </a:r>
            <a:r>
              <a:rPr lang="fr-FR" sz="6400" b="1" dirty="0" smtClean="0">
                <a:solidFill>
                  <a:srgbClr val="0070C0"/>
                </a:solidFill>
              </a:rPr>
              <a:t> : M8 de traitement</a:t>
            </a:r>
          </a:p>
          <a:p>
            <a:pPr>
              <a:lnSpc>
                <a:spcPct val="170000"/>
              </a:lnSpc>
              <a:buNone/>
            </a:pPr>
            <a:r>
              <a:rPr lang="fr-FR" sz="5600" dirty="0" smtClean="0"/>
              <a:t>            </a:t>
            </a:r>
            <a:r>
              <a:rPr lang="fr-FR" sz="5600" b="1" dirty="0" smtClean="0"/>
              <a:t>Déplacement de la famille dans les Yvelines (78 Bonnières-sur-Seine).</a:t>
            </a:r>
          </a:p>
          <a:p>
            <a:pPr>
              <a:lnSpc>
                <a:spcPct val="170000"/>
              </a:lnSpc>
              <a:buNone/>
            </a:pPr>
            <a:r>
              <a:rPr lang="fr-FR" sz="5600" dirty="0" smtClean="0"/>
              <a:t>             Enfants toujours scolarisés dans le 94 (temps de trajet 2h30 aller).</a:t>
            </a:r>
          </a:p>
          <a:p>
            <a:pPr>
              <a:lnSpc>
                <a:spcPct val="170000"/>
              </a:lnSpc>
              <a:buNone/>
            </a:pPr>
            <a:r>
              <a:rPr lang="fr-FR" sz="5600" dirty="0" smtClean="0"/>
              <a:t>            Coordinatrice 115 pôle exclusion contactée par le CLAT 94 : changement de lieu de vie compte-tenu de la 	plainte de l’hôtelier (toux du CI : peur du covid). </a:t>
            </a:r>
          </a:p>
          <a:p>
            <a:pPr>
              <a:lnSpc>
                <a:spcPct val="170000"/>
              </a:lnSpc>
              <a:buNone/>
            </a:pPr>
            <a:r>
              <a:rPr lang="fr-FR" sz="5600" dirty="0" smtClean="0"/>
              <a:t>             Lien fait par le CLAT 94 avec le CLAT 78 concernant cette situation</a:t>
            </a:r>
            <a:r>
              <a:rPr lang="fr-FR" sz="5600" b="1" dirty="0" smtClean="0"/>
              <a:t>. </a:t>
            </a:r>
          </a:p>
          <a:p>
            <a:pPr>
              <a:lnSpc>
                <a:spcPct val="170000"/>
              </a:lnSpc>
              <a:buNone/>
            </a:pPr>
            <a:r>
              <a:rPr lang="fr-FR" sz="5600" b="1" dirty="0"/>
              <a:t>	</a:t>
            </a:r>
            <a:r>
              <a:rPr lang="fr-FR" sz="5600" b="1" dirty="0" smtClean="0"/>
              <a:t>	Mise en place d’une nouvelle infirmière à domicile (n°5).</a:t>
            </a:r>
          </a:p>
          <a:p>
            <a:pPr>
              <a:lnSpc>
                <a:spcPct val="170000"/>
              </a:lnSpc>
              <a:buNone/>
            </a:pPr>
            <a:endParaRPr lang="fr-FR" sz="5600" dirty="0" smtClean="0"/>
          </a:p>
          <a:p>
            <a:pPr>
              <a:lnSpc>
                <a:spcPct val="170000"/>
              </a:lnSpc>
              <a:buFont typeface="Wingdings" pitchFamily="2" charset="2"/>
              <a:buChar char="Ø"/>
            </a:pPr>
            <a:r>
              <a:rPr lang="fr-FR" sz="6400" b="1" u="sng" dirty="0" smtClean="0">
                <a:solidFill>
                  <a:srgbClr val="0070C0"/>
                </a:solidFill>
              </a:rPr>
              <a:t>16/02/2021</a:t>
            </a:r>
            <a:r>
              <a:rPr lang="fr-FR" sz="6400" b="1" dirty="0" smtClean="0">
                <a:solidFill>
                  <a:srgbClr val="0070C0"/>
                </a:solidFill>
              </a:rPr>
              <a:t> : M9 de traitement</a:t>
            </a:r>
          </a:p>
          <a:p>
            <a:pPr>
              <a:lnSpc>
                <a:spcPct val="170000"/>
              </a:lnSpc>
              <a:buNone/>
            </a:pPr>
            <a:r>
              <a:rPr lang="fr-FR" sz="5600" b="1" dirty="0" smtClean="0"/>
              <a:t>             Fin de traitement assurée par le CLAT 78 pour le CI, la mère de famille et le fils aîné.</a:t>
            </a:r>
          </a:p>
          <a:p>
            <a:pPr>
              <a:lnSpc>
                <a:spcPct val="170000"/>
              </a:lnSpc>
              <a:buNone/>
            </a:pPr>
            <a:r>
              <a:rPr lang="fr-FR" sz="5600" b="1" dirty="0" smtClean="0"/>
              <a:t>	 			Issue de traitement favorable pour toute la famille</a:t>
            </a:r>
            <a:r>
              <a:rPr lang="fr-FR" sz="5600" dirty="0" smtClean="0"/>
              <a:t>.</a:t>
            </a:r>
          </a:p>
          <a:p>
            <a:endParaRPr lang="fr-FR" dirty="0"/>
          </a:p>
        </p:txBody>
      </p:sp>
      <p:pic>
        <p:nvPicPr>
          <p:cNvPr id="4" name="Image 3" descr="Capture Bonnières sur Seine.PNG"/>
          <p:cNvPicPr>
            <a:picLocks noChangeAspect="1"/>
          </p:cNvPicPr>
          <p:nvPr/>
        </p:nvPicPr>
        <p:blipFill>
          <a:blip r:embed="rId3" cstate="print"/>
          <a:stretch>
            <a:fillRect/>
          </a:stretch>
        </p:blipFill>
        <p:spPr>
          <a:xfrm>
            <a:off x="6084168" y="2105472"/>
            <a:ext cx="3059832" cy="1827585"/>
          </a:xfrm>
          <a:prstGeom prst="rect">
            <a:avLst/>
          </a:prstGeom>
        </p:spPr>
      </p:pic>
      <p:pic>
        <p:nvPicPr>
          <p:cNvPr id="5" name="Image 4" descr="Capture ide 4.PNG"/>
          <p:cNvPicPr>
            <a:picLocks noChangeAspect="1"/>
          </p:cNvPicPr>
          <p:nvPr/>
        </p:nvPicPr>
        <p:blipFill>
          <a:blip r:embed="rId4" cstate="print"/>
          <a:stretch>
            <a:fillRect/>
          </a:stretch>
        </p:blipFill>
        <p:spPr>
          <a:xfrm>
            <a:off x="8100392" y="116632"/>
            <a:ext cx="720080" cy="1872208"/>
          </a:xfrm>
          <a:prstGeom prst="rect">
            <a:avLst/>
          </a:prstGeom>
        </p:spPr>
      </p:pic>
      <p:pic>
        <p:nvPicPr>
          <p:cNvPr id="1026" name="Picture 2" descr="C:\Users\chica\Downloads\Capture.PNG"/>
          <p:cNvPicPr>
            <a:picLocks noChangeAspect="1" noChangeArrowheads="1"/>
          </p:cNvPicPr>
          <p:nvPr/>
        </p:nvPicPr>
        <p:blipFill>
          <a:blip r:embed="rId5" cstate="print"/>
          <a:srcRect/>
          <a:stretch>
            <a:fillRect/>
          </a:stretch>
        </p:blipFill>
        <p:spPr bwMode="auto">
          <a:xfrm>
            <a:off x="7380312" y="5661248"/>
            <a:ext cx="926015" cy="1049484"/>
          </a:xfrm>
          <a:prstGeom prst="rect">
            <a:avLst/>
          </a:prstGeom>
          <a:noFill/>
        </p:spPr>
      </p:pic>
    </p:spTree>
    <p:extLst>
      <p:ext uri="{BB962C8B-B14F-4D97-AF65-F5344CB8AC3E}">
        <p14:creationId xmlns:p14="http://schemas.microsoft.com/office/powerpoint/2010/main" val="321837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dirty="0" smtClean="0">
                <a:solidFill>
                  <a:srgbClr val="0070C0"/>
                </a:solidFill>
              </a:rPr>
              <a:t>CONCLUSION</a:t>
            </a:r>
            <a:endParaRPr lang="fr-FR" dirty="0">
              <a:solidFill>
                <a:srgbClr val="0070C0"/>
              </a:solidFill>
            </a:endParaRPr>
          </a:p>
        </p:txBody>
      </p:sp>
      <p:sp>
        <p:nvSpPr>
          <p:cNvPr id="3" name="Espace réservé du contenu 2"/>
          <p:cNvSpPr>
            <a:spLocks noGrp="1"/>
          </p:cNvSpPr>
          <p:nvPr>
            <p:ph idx="1"/>
          </p:nvPr>
        </p:nvSpPr>
        <p:spPr>
          <a:xfrm>
            <a:off x="457200" y="908720"/>
            <a:ext cx="8229600" cy="5760640"/>
          </a:xfrm>
        </p:spPr>
        <p:txBody>
          <a:bodyPr>
            <a:normAutofit/>
          </a:bodyPr>
          <a:lstStyle/>
          <a:p>
            <a:r>
              <a:rPr lang="fr-FR" sz="2000" dirty="0" smtClean="0"/>
              <a:t>Diminution de l’incidence de la tuberculose pendant la période </a:t>
            </a:r>
            <a:r>
              <a:rPr lang="fr-FR" sz="2000" dirty="0" err="1" smtClean="0"/>
              <a:t>Covid</a:t>
            </a:r>
            <a:endParaRPr lang="fr-FR" sz="2000" dirty="0" smtClean="0"/>
          </a:p>
          <a:p>
            <a:pPr marL="0" indent="0">
              <a:buNone/>
            </a:pPr>
            <a:endParaRPr lang="fr-FR" sz="2000" dirty="0" smtClean="0"/>
          </a:p>
          <a:p>
            <a:r>
              <a:rPr lang="fr-FR" sz="2000" dirty="0" smtClean="0"/>
              <a:t>Effet du confinement sur la contamination des sujets contact sous le même toit?</a:t>
            </a:r>
          </a:p>
          <a:p>
            <a:pPr marL="0" indent="0">
              <a:buNone/>
            </a:pPr>
            <a:endParaRPr lang="fr-FR" sz="2000" dirty="0" smtClean="0"/>
          </a:p>
          <a:p>
            <a:r>
              <a:rPr lang="fr-FR" sz="2000" dirty="0" smtClean="0"/>
              <a:t>Concernant cette histoire :</a:t>
            </a:r>
          </a:p>
          <a:p>
            <a:pPr lvl="1">
              <a:buFont typeface="Wingdings" panose="05000000000000000000" pitchFamily="2" charset="2"/>
              <a:buChar char="ü"/>
            </a:pPr>
            <a:r>
              <a:rPr lang="fr-FR" sz="1600" dirty="0" smtClean="0"/>
              <a:t>Retard diagnostic </a:t>
            </a:r>
          </a:p>
          <a:p>
            <a:pPr lvl="1">
              <a:buFont typeface="Wingdings" panose="05000000000000000000" pitchFamily="2" charset="2"/>
              <a:buChar char="ü"/>
            </a:pPr>
            <a:r>
              <a:rPr lang="fr-FR" sz="1600" dirty="0" smtClean="0"/>
              <a:t>Pas de retard de signalement</a:t>
            </a:r>
          </a:p>
          <a:p>
            <a:pPr lvl="1">
              <a:buFont typeface="Wingdings" panose="05000000000000000000" pitchFamily="2" charset="2"/>
              <a:buChar char="ü"/>
            </a:pPr>
            <a:r>
              <a:rPr lang="fr-FR" sz="1600" dirty="0" smtClean="0"/>
              <a:t>100% de tuberculoses secondaires sous le même toit</a:t>
            </a:r>
          </a:p>
          <a:p>
            <a:pPr lvl="1">
              <a:buFont typeface="Wingdings" panose="05000000000000000000" pitchFamily="2" charset="2"/>
              <a:buChar char="ü"/>
            </a:pPr>
            <a:r>
              <a:rPr lang="fr-FR" sz="1600" dirty="0" smtClean="0"/>
              <a:t>Suivi « chaotique » avec des délocalisations multiples de la famille (2 déplacements en lien avec le </a:t>
            </a:r>
            <a:r>
              <a:rPr lang="fr-FR" sz="1600" dirty="0" err="1" smtClean="0"/>
              <a:t>Covid</a:t>
            </a:r>
            <a:r>
              <a:rPr lang="fr-FR" sz="1600" dirty="0" smtClean="0"/>
              <a:t>)</a:t>
            </a:r>
          </a:p>
          <a:p>
            <a:pPr marL="457200" lvl="1" indent="0">
              <a:buNone/>
            </a:pPr>
            <a:r>
              <a:rPr lang="fr-FR" sz="1600" dirty="0" smtClean="0"/>
              <a:t>	Observance irrégulière (perte de repères des adolescents)</a:t>
            </a:r>
          </a:p>
          <a:p>
            <a:pPr marL="457200" lvl="1" indent="0">
              <a:buNone/>
            </a:pPr>
            <a:r>
              <a:rPr lang="fr-FR" sz="1600" dirty="0"/>
              <a:t>	</a:t>
            </a:r>
            <a:r>
              <a:rPr lang="fr-FR" sz="1600" dirty="0" smtClean="0"/>
              <a:t>Multiplicité d’interlocuteurs</a:t>
            </a:r>
          </a:p>
          <a:p>
            <a:pPr marL="457200" lvl="1" indent="0">
              <a:buNone/>
            </a:pPr>
            <a:r>
              <a:rPr lang="fr-FR" sz="1600" dirty="0" smtClean="0"/>
              <a:t>	Suivi conjoint CLAT et service de pédiatrie pour les enfants</a:t>
            </a:r>
          </a:p>
          <a:p>
            <a:pPr marL="457200" lvl="1" indent="0">
              <a:buNone/>
            </a:pPr>
            <a:r>
              <a:rPr lang="fr-FR" sz="1600" dirty="0" smtClean="0"/>
              <a:t>	Suivi des adultes par le CLAT (tension hospitalière liée à la crise </a:t>
            </a:r>
            <a:r>
              <a:rPr lang="fr-FR" sz="1600" dirty="0" err="1" smtClean="0"/>
              <a:t>Covid</a:t>
            </a:r>
            <a:r>
              <a:rPr lang="fr-FR" sz="1600" dirty="0" smtClean="0"/>
              <a:t>)</a:t>
            </a:r>
          </a:p>
          <a:p>
            <a:pPr lvl="1">
              <a:buFont typeface="Wingdings" panose="05000000000000000000" pitchFamily="2" charset="2"/>
              <a:buChar char="ü"/>
            </a:pPr>
            <a:r>
              <a:rPr lang="fr-FR" sz="1600" dirty="0" smtClean="0"/>
              <a:t>Effet amplificateur probable sur la contamination sous le même toit (retard diagnostic, confinement) et sur le suivi</a:t>
            </a:r>
          </a:p>
          <a:p>
            <a:endParaRPr lang="fr-FR"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a:solidFill>
                  <a:srgbClr val="0070C0"/>
                </a:solidFill>
              </a:rPr>
              <a:t>Signalement d’un cas de tuberculose maladie le 20/04/2020</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pPr>
              <a:buNone/>
            </a:pPr>
            <a:r>
              <a:rPr lang="fr-FR" sz="2400" dirty="0"/>
              <a:t>	</a:t>
            </a:r>
            <a:r>
              <a:rPr lang="fr-FR" sz="2400" dirty="0" smtClean="0"/>
              <a:t>Cas index, âgé de 50 ans</a:t>
            </a:r>
          </a:p>
          <a:p>
            <a:pPr>
              <a:buNone/>
            </a:pPr>
            <a:endParaRPr lang="fr-FR" sz="2400" dirty="0" smtClean="0"/>
          </a:p>
          <a:p>
            <a:pPr lvl="2">
              <a:buFont typeface="Wingdings" pitchFamily="2" charset="2"/>
              <a:buChar char="§"/>
            </a:pPr>
            <a:r>
              <a:rPr lang="fr-FR" sz="2000" dirty="0" smtClean="0"/>
              <a:t>ATCD : Diabète de type 2, BPCO probable jamais explorée</a:t>
            </a:r>
          </a:p>
          <a:p>
            <a:pPr lvl="2">
              <a:buFont typeface="Wingdings" pitchFamily="2" charset="2"/>
              <a:buChar char="§"/>
            </a:pPr>
            <a:r>
              <a:rPr lang="fr-FR" sz="2000" dirty="0" smtClean="0"/>
              <a:t>Tabagisme actif (30 P.A). Pas d’autres consommations</a:t>
            </a:r>
          </a:p>
          <a:p>
            <a:pPr lvl="2">
              <a:buFont typeface="Wingdings" pitchFamily="2" charset="2"/>
              <a:buChar char="§"/>
            </a:pPr>
            <a:r>
              <a:rPr lang="fr-FR" sz="2000" dirty="0" smtClean="0"/>
              <a:t> Originaire du Sri Lanka, arrivé en France en 2012</a:t>
            </a:r>
          </a:p>
          <a:p>
            <a:pPr lvl="2">
              <a:buFont typeface="Wingdings" pitchFamily="2" charset="2"/>
              <a:buChar char="§"/>
            </a:pPr>
            <a:r>
              <a:rPr lang="fr-FR" sz="2000" dirty="0" smtClean="0"/>
              <a:t>Statut de réfugié</a:t>
            </a:r>
          </a:p>
          <a:p>
            <a:pPr lvl="2">
              <a:buFont typeface="Wingdings" pitchFamily="2" charset="2"/>
              <a:buChar char="§"/>
            </a:pPr>
            <a:r>
              <a:rPr lang="fr-FR" sz="2000" dirty="0" smtClean="0"/>
              <a:t>Vit dans un hôtel social dans le Val de Marne (placement par 115) avec sa femme et ses enfants  arrivés en France en 2015. </a:t>
            </a:r>
          </a:p>
          <a:p>
            <a:pPr marL="914400" lvl="2" indent="0">
              <a:buNone/>
            </a:pPr>
            <a:r>
              <a:rPr lang="fr-FR" sz="2000" dirty="0"/>
              <a:t>	</a:t>
            </a:r>
            <a:r>
              <a:rPr lang="fr-FR" sz="2000" dirty="0" smtClean="0"/>
              <a:t>Fille de 3 ans née en France en 2017</a:t>
            </a:r>
          </a:p>
          <a:p>
            <a:pPr lvl="2">
              <a:buFont typeface="Wingdings" pitchFamily="2" charset="2"/>
              <a:buChar char="§"/>
            </a:pPr>
            <a:r>
              <a:rPr lang="fr-FR" sz="2000" dirty="0" smtClean="0"/>
              <a:t>Pas d’emploi. Bénéficiaire du RSA</a:t>
            </a:r>
          </a:p>
          <a:p>
            <a:pPr lvl="2">
              <a:buFont typeface="Wingdings" pitchFamily="2" charset="2"/>
              <a:buChar char="§"/>
            </a:pPr>
            <a:r>
              <a:rPr lang="fr-FR" sz="2000" dirty="0" smtClean="0"/>
              <a:t>CMU-C</a:t>
            </a:r>
            <a:endParaRPr lang="fr-FR" sz="2000" dirty="0" smtClean="0"/>
          </a:p>
          <a:p>
            <a:pPr lvl="2">
              <a:buFont typeface="Wingdings" pitchFamily="2" charset="2"/>
              <a:buChar char="§"/>
            </a:pPr>
            <a:r>
              <a:rPr lang="fr-FR" sz="2000" dirty="0" smtClean="0"/>
              <a:t>Couple non francophone</a:t>
            </a:r>
          </a:p>
          <a:p>
            <a:pPr>
              <a:buNone/>
            </a:pPr>
            <a:endParaRPr lang="fr-FR"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70C0"/>
                </a:solidFill>
              </a:rPr>
              <a:t>Histoire de la </a:t>
            </a:r>
            <a:r>
              <a:rPr lang="fr-FR" b="1" dirty="0" smtClean="0">
                <a:solidFill>
                  <a:srgbClr val="0070C0"/>
                </a:solidFill>
              </a:rPr>
              <a:t>maladie</a:t>
            </a:r>
            <a:r>
              <a:rPr lang="fr-FR" dirty="0" smtClean="0">
                <a:solidFill>
                  <a:srgbClr val="0070C0"/>
                </a:solidFill>
              </a:rPr>
              <a:t/>
            </a:r>
            <a:br>
              <a:rPr lang="fr-FR" dirty="0" smtClean="0">
                <a:solidFill>
                  <a:srgbClr val="0070C0"/>
                </a:solidFill>
              </a:rPr>
            </a:br>
            <a:r>
              <a:rPr lang="fr-FR" dirty="0" smtClean="0">
                <a:solidFill>
                  <a:srgbClr val="0070C0"/>
                </a:solidFill>
              </a:rPr>
              <a:t> </a:t>
            </a:r>
            <a:r>
              <a:rPr lang="fr-FR" dirty="0"/>
              <a:t/>
            </a:r>
            <a:br>
              <a:rPr lang="fr-FR" dirty="0"/>
            </a:br>
            <a:endParaRPr lang="fr-FR" dirty="0"/>
          </a:p>
        </p:txBody>
      </p:sp>
      <p:sp>
        <p:nvSpPr>
          <p:cNvPr id="3" name="Espace réservé du contenu 2"/>
          <p:cNvSpPr>
            <a:spLocks noGrp="1"/>
          </p:cNvSpPr>
          <p:nvPr>
            <p:ph idx="1"/>
          </p:nvPr>
        </p:nvSpPr>
        <p:spPr>
          <a:xfrm>
            <a:off x="457200" y="274638"/>
            <a:ext cx="8229600" cy="5851525"/>
          </a:xfrm>
        </p:spPr>
        <p:txBody>
          <a:bodyPr>
            <a:noAutofit/>
          </a:bodyPr>
          <a:lstStyle/>
          <a:p>
            <a:pPr marL="457200" lvl="1" indent="0">
              <a:buNone/>
            </a:pPr>
            <a:endParaRPr lang="fr-FR" sz="1600" dirty="0" smtClean="0"/>
          </a:p>
          <a:p>
            <a:pPr lvl="1">
              <a:buFont typeface="Wingdings" pitchFamily="2" charset="2"/>
              <a:buChar char="§"/>
            </a:pPr>
            <a:endParaRPr lang="fr-FR" sz="1600" dirty="0"/>
          </a:p>
          <a:p>
            <a:pPr lvl="1">
              <a:buFont typeface="Wingdings" pitchFamily="2" charset="2"/>
              <a:buChar char="§"/>
            </a:pPr>
            <a:r>
              <a:rPr lang="fr-FR" sz="1600" b="1" dirty="0" smtClean="0"/>
              <a:t>Consulte son médecin traitant en février 2020 </a:t>
            </a:r>
            <a:r>
              <a:rPr lang="fr-FR" sz="1600" dirty="0" smtClean="0"/>
              <a:t>pour </a:t>
            </a:r>
          </a:p>
          <a:p>
            <a:pPr marL="457200" lvl="1" indent="0">
              <a:buNone/>
            </a:pPr>
            <a:r>
              <a:rPr lang="fr-FR" sz="1600" dirty="0"/>
              <a:t>	</a:t>
            </a:r>
            <a:r>
              <a:rPr lang="fr-FR" sz="1600" dirty="0" smtClean="0"/>
              <a:t>dyspnée depuis 2 mois associée à une toux, asthénie et anorexie</a:t>
            </a:r>
          </a:p>
          <a:p>
            <a:pPr marL="457200" lvl="1" indent="0">
              <a:buNone/>
            </a:pPr>
            <a:endParaRPr lang="fr-FR" sz="1600" dirty="0" smtClean="0"/>
          </a:p>
          <a:p>
            <a:pPr lvl="1">
              <a:buFont typeface="Wingdings" pitchFamily="2" charset="2"/>
              <a:buChar char="§"/>
            </a:pPr>
            <a:r>
              <a:rPr lang="fr-FR" sz="1600" b="1" u="sng" dirty="0" smtClean="0"/>
              <a:t>Radio de thorax le 18/02 </a:t>
            </a:r>
            <a:r>
              <a:rPr lang="fr-FR" sz="1600" dirty="0" smtClean="0"/>
              <a:t>: pneumopathie du LSD</a:t>
            </a:r>
          </a:p>
          <a:p>
            <a:pPr marL="457200" lvl="1" indent="0">
              <a:buNone/>
            </a:pPr>
            <a:endParaRPr lang="fr-FR" sz="1600" dirty="0" smtClean="0"/>
          </a:p>
          <a:p>
            <a:pPr lvl="1">
              <a:buFont typeface="Wingdings" pitchFamily="2" charset="2"/>
              <a:buChar char="§"/>
            </a:pPr>
            <a:r>
              <a:rPr lang="fr-FR" sz="1600" b="1" dirty="0" smtClean="0"/>
              <a:t>Antibiothérapie par amoxicilline-acide clavulanique débutée le 24/02 pour une durée de 14 jours </a:t>
            </a:r>
            <a:r>
              <a:rPr lang="fr-FR" sz="1600" dirty="0" smtClean="0"/>
              <a:t>: pas d’amélioration</a:t>
            </a:r>
          </a:p>
          <a:p>
            <a:pPr lvl="1">
              <a:buFont typeface="Wingdings" pitchFamily="2" charset="2"/>
              <a:buChar char="§"/>
            </a:pPr>
            <a:r>
              <a:rPr lang="fr-FR" sz="1600" b="1" u="sng" dirty="0"/>
              <a:t>17/03/2020</a:t>
            </a:r>
            <a:r>
              <a:rPr lang="fr-FR" sz="1600" b="1" dirty="0"/>
              <a:t> : début du </a:t>
            </a:r>
            <a:r>
              <a:rPr lang="fr-FR" sz="1600" b="1" dirty="0" smtClean="0"/>
              <a:t>confinement</a:t>
            </a:r>
            <a:r>
              <a:rPr lang="fr-FR" sz="1600" dirty="0"/>
              <a:t>	</a:t>
            </a:r>
            <a:endParaRPr lang="fr-FR" sz="1600" dirty="0" smtClean="0"/>
          </a:p>
          <a:p>
            <a:pPr marL="457200" lvl="1" indent="0">
              <a:buNone/>
            </a:pPr>
            <a:endParaRPr lang="fr-FR" sz="1600" dirty="0" smtClean="0"/>
          </a:p>
          <a:p>
            <a:pPr lvl="1">
              <a:buFont typeface="Wingdings" pitchFamily="2" charset="2"/>
              <a:buChar char="§"/>
            </a:pPr>
            <a:r>
              <a:rPr lang="fr-FR" sz="1600" b="1" u="sng" dirty="0" smtClean="0"/>
              <a:t>19/04/2020 </a:t>
            </a:r>
            <a:r>
              <a:rPr lang="fr-FR" sz="1600" dirty="0" smtClean="0"/>
              <a:t>: amené par les pompiers aux urgences pour détresse respiratoire</a:t>
            </a:r>
          </a:p>
          <a:p>
            <a:pPr marL="457200" lvl="1" indent="0">
              <a:buNone/>
            </a:pPr>
            <a:endParaRPr lang="fr-FR" sz="1600" dirty="0" smtClean="0"/>
          </a:p>
          <a:p>
            <a:pPr lvl="1">
              <a:buFont typeface="Wingdings" pitchFamily="2" charset="2"/>
              <a:buChar char="§"/>
            </a:pPr>
            <a:r>
              <a:rPr lang="fr-FR" sz="1600" b="1" dirty="0" smtClean="0"/>
              <a:t>PCR </a:t>
            </a:r>
            <a:r>
              <a:rPr lang="fr-FR" sz="1600" b="1" dirty="0" err="1" smtClean="0"/>
              <a:t>Covid</a:t>
            </a:r>
            <a:r>
              <a:rPr lang="fr-FR" sz="1600" b="1" dirty="0" smtClean="0"/>
              <a:t>+</a:t>
            </a:r>
          </a:p>
          <a:p>
            <a:pPr marL="457200" lvl="1" indent="0">
              <a:buNone/>
            </a:pPr>
            <a:endParaRPr lang="fr-FR" sz="1600" dirty="0" smtClean="0"/>
          </a:p>
          <a:p>
            <a:pPr lvl="1">
              <a:buFont typeface="Wingdings" pitchFamily="2" charset="2"/>
              <a:buChar char="§"/>
            </a:pPr>
            <a:r>
              <a:rPr lang="fr-FR" sz="1600" u="sng" dirty="0" err="1" smtClean="0"/>
              <a:t>AngioTDM</a:t>
            </a:r>
            <a:r>
              <a:rPr lang="fr-FR" sz="1600" dirty="0" smtClean="0"/>
              <a:t> : condensation excavée étendue dans le poumon droit</a:t>
            </a:r>
          </a:p>
          <a:p>
            <a:pPr marL="457200" lvl="1" indent="0">
              <a:buNone/>
            </a:pPr>
            <a:endParaRPr lang="fr-FR" sz="1600" dirty="0" smtClean="0"/>
          </a:p>
          <a:p>
            <a:pPr lvl="1">
              <a:buFont typeface="Wingdings" pitchFamily="2" charset="2"/>
              <a:buChar char="§"/>
            </a:pPr>
            <a:r>
              <a:rPr lang="fr-FR" sz="1600" dirty="0" smtClean="0"/>
              <a:t>Expectorations : 10-99 BAAR/champ, C+, PCR+ à </a:t>
            </a:r>
            <a:r>
              <a:rPr lang="fr-FR" sz="1600" dirty="0" err="1" smtClean="0"/>
              <a:t>Mycobacterium</a:t>
            </a:r>
            <a:r>
              <a:rPr lang="fr-FR" sz="1600" dirty="0" smtClean="0"/>
              <a:t> </a:t>
            </a:r>
            <a:r>
              <a:rPr lang="fr-FR" sz="1600" dirty="0" err="1" smtClean="0"/>
              <a:t>Tuberculosis</a:t>
            </a:r>
            <a:r>
              <a:rPr lang="fr-FR" sz="1600" dirty="0" smtClean="0"/>
              <a:t> et absence de mutation en faveur d’une résistance</a:t>
            </a:r>
          </a:p>
          <a:p>
            <a:pPr lvl="1">
              <a:buFont typeface="Wingdings" pitchFamily="2" charset="2"/>
              <a:buChar char="§"/>
            </a:pPr>
            <a:r>
              <a:rPr lang="fr-FR" sz="1600" dirty="0" smtClean="0"/>
              <a:t>Début de traitement antituberculeux: 21/04/2020</a:t>
            </a:r>
          </a:p>
          <a:p>
            <a:pPr lvl="1">
              <a:buFont typeface="Wingdings" pitchFamily="2" charset="2"/>
              <a:buChar char="§"/>
            </a:pPr>
            <a:r>
              <a:rPr lang="fr-FR" sz="1600" dirty="0" smtClean="0"/>
              <a:t>Début de contagiosité : 21/01/2020</a:t>
            </a:r>
          </a:p>
        </p:txBody>
      </p:sp>
      <p:pic>
        <p:nvPicPr>
          <p:cNvPr id="4" name="Image 3"/>
          <p:cNvPicPr>
            <a:picLocks noChangeAspect="1"/>
          </p:cNvPicPr>
          <p:nvPr/>
        </p:nvPicPr>
        <p:blipFill>
          <a:blip r:embed="rId2" cstate="print"/>
          <a:stretch>
            <a:fillRect/>
          </a:stretch>
        </p:blipFill>
        <p:spPr>
          <a:xfrm>
            <a:off x="6948264" y="0"/>
            <a:ext cx="2205588" cy="2204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 calcmode="lin" valueType="num">
                                      <p:cBhvr additive="base">
                                        <p:cTn id="4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 calcmode="lin" valueType="num">
                                      <p:cBhvr additive="base">
                                        <p:cTn id="5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 calcmode="lin" valueType="num">
                                      <p:cBhvr additive="base">
                                        <p:cTn id="5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anim calcmode="lin" valueType="num">
                                      <p:cBhvr additive="base">
                                        <p:cTn id="6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1556792"/>
            <a:ext cx="8784976"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844824"/>
            <a:ext cx="9144000"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864096"/>
          </a:xfrm>
        </p:spPr>
        <p:txBody>
          <a:bodyPr>
            <a:normAutofit/>
          </a:bodyPr>
          <a:lstStyle/>
          <a:p>
            <a:r>
              <a:rPr lang="fr-FR" b="1" dirty="0" smtClean="0">
                <a:solidFill>
                  <a:srgbClr val="0070C0"/>
                </a:solidFill>
              </a:rPr>
              <a:t>Entretien au lit du malade </a:t>
            </a:r>
            <a:endParaRPr lang="fr-FR" b="1" dirty="0">
              <a:solidFill>
                <a:srgbClr val="0070C0"/>
              </a:solidFill>
            </a:endParaRPr>
          </a:p>
        </p:txBody>
      </p:sp>
      <p:sp>
        <p:nvSpPr>
          <p:cNvPr id="3" name="Espace réservé du contenu 2"/>
          <p:cNvSpPr>
            <a:spLocks noGrp="1"/>
          </p:cNvSpPr>
          <p:nvPr>
            <p:ph idx="1"/>
          </p:nvPr>
        </p:nvSpPr>
        <p:spPr>
          <a:xfrm>
            <a:off x="457200" y="764704"/>
            <a:ext cx="8229600" cy="5688632"/>
          </a:xfrm>
        </p:spPr>
        <p:txBody>
          <a:bodyPr>
            <a:normAutofit fontScale="62500" lnSpcReduction="20000"/>
          </a:bodyPr>
          <a:lstStyle/>
          <a:p>
            <a:pPr lvl="2">
              <a:lnSpc>
                <a:spcPct val="170000"/>
              </a:lnSpc>
              <a:buNone/>
            </a:pPr>
            <a:r>
              <a:rPr lang="fr-FR" sz="2900" b="1" u="sng" dirty="0" smtClean="0"/>
              <a:t>Le 21/04/2020 </a:t>
            </a:r>
            <a:r>
              <a:rPr lang="fr-FR" sz="2900" b="1" dirty="0" smtClean="0"/>
              <a:t>:</a:t>
            </a:r>
          </a:p>
          <a:p>
            <a:pPr lvl="2">
              <a:lnSpc>
                <a:spcPct val="170000"/>
              </a:lnSpc>
              <a:buFont typeface="Wingdings" pitchFamily="2" charset="2"/>
              <a:buChar char="§"/>
            </a:pPr>
            <a:r>
              <a:rPr lang="fr-FR" sz="2600" dirty="0" smtClean="0"/>
              <a:t>Patient hospitalisé en médecine interne (lieu de l’entretien) puis au Covid 1 (soins intensifs) puis au Covid 2.</a:t>
            </a:r>
          </a:p>
          <a:p>
            <a:pPr lvl="2">
              <a:lnSpc>
                <a:spcPct val="170000"/>
              </a:lnSpc>
              <a:buFont typeface="Wingdings" pitchFamily="2" charset="2"/>
              <a:buChar char="§"/>
            </a:pPr>
            <a:r>
              <a:rPr lang="fr-FR" sz="2600" dirty="0" smtClean="0"/>
              <a:t>Asthénique, dyspnéique</a:t>
            </a:r>
          </a:p>
          <a:p>
            <a:pPr lvl="2">
              <a:lnSpc>
                <a:spcPct val="170000"/>
              </a:lnSpc>
              <a:buFont typeface="Wingdings" pitchFamily="2" charset="2"/>
              <a:buChar char="§"/>
            </a:pPr>
            <a:r>
              <a:rPr lang="fr-FR" sz="2600" dirty="0" err="1" smtClean="0"/>
              <a:t>Oxygéno</a:t>
            </a:r>
            <a:r>
              <a:rPr lang="fr-FR" sz="2600" dirty="0" smtClean="0"/>
              <a:t> dépendant</a:t>
            </a:r>
          </a:p>
          <a:p>
            <a:pPr lvl="2">
              <a:lnSpc>
                <a:spcPct val="170000"/>
              </a:lnSpc>
              <a:buFont typeface="Wingdings" pitchFamily="2" charset="2"/>
              <a:buChar char="§"/>
            </a:pPr>
            <a:r>
              <a:rPr lang="fr-FR" sz="2600" dirty="0" smtClean="0"/>
              <a:t>Isolement air</a:t>
            </a:r>
          </a:p>
          <a:p>
            <a:pPr lvl="2">
              <a:lnSpc>
                <a:spcPct val="170000"/>
              </a:lnSpc>
              <a:buFont typeface="Wingdings" pitchFamily="2" charset="2"/>
              <a:buChar char="§"/>
            </a:pPr>
            <a:r>
              <a:rPr lang="fr-FR" sz="2600" dirty="0" smtClean="0"/>
              <a:t>Barrière de la langue</a:t>
            </a:r>
          </a:p>
          <a:p>
            <a:pPr lvl="2">
              <a:lnSpc>
                <a:spcPct val="170000"/>
              </a:lnSpc>
              <a:buFont typeface="Wingdings" pitchFamily="2" charset="2"/>
              <a:buChar char="§"/>
            </a:pPr>
            <a:r>
              <a:rPr lang="fr-FR" sz="2600" u="sng" dirty="0" smtClean="0"/>
              <a:t>Appel avec ISM traducteur en Tamoul </a:t>
            </a:r>
            <a:r>
              <a:rPr lang="fr-FR" sz="2600" dirty="0" smtClean="0"/>
              <a:t>:</a:t>
            </a:r>
          </a:p>
          <a:p>
            <a:pPr lvl="2">
              <a:lnSpc>
                <a:spcPct val="170000"/>
              </a:lnSpc>
              <a:buFont typeface="Wingdings" pitchFamily="2" charset="2"/>
              <a:buChar char="ü"/>
            </a:pPr>
            <a:r>
              <a:rPr lang="fr-FR" sz="2600" dirty="0" smtClean="0"/>
              <a:t>Diagnostic non compris par le patient (diagnostic à nouveau expliqué au CI par le médecin à ma demande);</a:t>
            </a:r>
          </a:p>
          <a:p>
            <a:pPr lvl="2">
              <a:lnSpc>
                <a:spcPct val="170000"/>
              </a:lnSpc>
              <a:buFont typeface="Wingdings" pitchFamily="2" charset="2"/>
              <a:buChar char="ü"/>
            </a:pPr>
            <a:r>
              <a:rPr lang="fr-FR" sz="2600" dirty="0" smtClean="0"/>
              <a:t>Réponses inappropriées lors de l’entretien (surdité ?);</a:t>
            </a:r>
          </a:p>
          <a:p>
            <a:pPr lvl="2">
              <a:lnSpc>
                <a:spcPct val="170000"/>
              </a:lnSpc>
              <a:buFont typeface="Wingdings" pitchFamily="2" charset="2"/>
              <a:buChar char="ü"/>
            </a:pPr>
            <a:r>
              <a:rPr lang="fr-FR" sz="2600" dirty="0" smtClean="0"/>
              <a:t>Entretien court compte-tenu de l’altération de l’état général du patient;</a:t>
            </a:r>
          </a:p>
          <a:p>
            <a:pPr lvl="2">
              <a:lnSpc>
                <a:spcPct val="170000"/>
              </a:lnSpc>
              <a:buFont typeface="Wingdings" pitchFamily="2" charset="2"/>
              <a:buChar char="ü"/>
            </a:pPr>
            <a:r>
              <a:rPr lang="fr-FR" sz="2600" dirty="0" smtClean="0"/>
              <a:t>Autorisation donnée par le CI de contacter la personne de confiance (fille aînée).</a:t>
            </a:r>
          </a:p>
        </p:txBody>
      </p:sp>
    </p:spTree>
    <p:extLst>
      <p:ext uri="{BB962C8B-B14F-4D97-AF65-F5344CB8AC3E}">
        <p14:creationId xmlns:p14="http://schemas.microsoft.com/office/powerpoint/2010/main" val="2260192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0070C0"/>
                </a:solidFill>
              </a:rPr>
              <a:t>Entretien avec la personne de confiance</a:t>
            </a:r>
            <a:endParaRPr lang="fr-FR" sz="3600" b="1" dirty="0">
              <a:solidFill>
                <a:srgbClr val="0070C0"/>
              </a:solidFill>
            </a:endParaRPr>
          </a:p>
        </p:txBody>
      </p:sp>
      <p:sp>
        <p:nvSpPr>
          <p:cNvPr id="3" name="Espace réservé du contenu 2"/>
          <p:cNvSpPr>
            <a:spLocks noGrp="1"/>
          </p:cNvSpPr>
          <p:nvPr>
            <p:ph idx="1"/>
          </p:nvPr>
        </p:nvSpPr>
        <p:spPr>
          <a:xfrm>
            <a:off x="395536" y="1268760"/>
            <a:ext cx="8229600" cy="5589240"/>
          </a:xfrm>
        </p:spPr>
        <p:txBody>
          <a:bodyPr>
            <a:normAutofit fontScale="62500" lnSpcReduction="20000"/>
          </a:bodyPr>
          <a:lstStyle/>
          <a:p>
            <a:pPr lvl="2">
              <a:lnSpc>
                <a:spcPct val="170000"/>
              </a:lnSpc>
              <a:buFont typeface="Wingdings" pitchFamily="2" charset="2"/>
              <a:buChar char="§"/>
            </a:pPr>
            <a:r>
              <a:rPr lang="fr-FR" sz="2600" dirty="0" smtClean="0"/>
              <a:t>Enfants francophones mais avec quelques difficultés de compréhension ( enfants arrivés il y a 5 ans du Sri Lanka).</a:t>
            </a:r>
          </a:p>
          <a:p>
            <a:pPr lvl="2">
              <a:lnSpc>
                <a:spcPct val="170000"/>
              </a:lnSpc>
              <a:buFont typeface="Wingdings" pitchFamily="2" charset="2"/>
              <a:buChar char="§"/>
            </a:pPr>
            <a:r>
              <a:rPr lang="fr-FR" sz="2600" u="sng" dirty="0" smtClean="0"/>
              <a:t>SC sous le même toit </a:t>
            </a:r>
            <a:r>
              <a:rPr lang="fr-FR" sz="2600" dirty="0" smtClean="0"/>
              <a:t>: sa femme de 42 ans sans ATCD particuliers+ 6 enfants âgés de 3 ans à 19 ans.</a:t>
            </a:r>
          </a:p>
          <a:p>
            <a:pPr lvl="2">
              <a:lnSpc>
                <a:spcPct val="170000"/>
              </a:lnSpc>
              <a:buFont typeface="Wingdings" pitchFamily="2" charset="2"/>
              <a:buChar char="§"/>
            </a:pPr>
            <a:r>
              <a:rPr lang="fr-FR" sz="2600" u="sng" dirty="0" smtClean="0"/>
              <a:t>Hôtel social </a:t>
            </a:r>
            <a:r>
              <a:rPr lang="fr-FR" sz="2600" dirty="0" smtClean="0"/>
              <a:t>: 3 chambres communicantes  (1 chambre pour les parents + fille de 3 ans, 1 chambre pour les 3 garçons et 1 chambre pour les 2 autres filles); cuisine commune; arrivés dans l’hôtel depuis 4 ans. Pas de lien étroit avec des personnes de l’hôtel. Repas préparés par la femme du CI dans la cuisine commune. </a:t>
            </a:r>
          </a:p>
          <a:p>
            <a:pPr lvl="2">
              <a:lnSpc>
                <a:spcPct val="170000"/>
              </a:lnSpc>
              <a:buNone/>
            </a:pPr>
            <a:r>
              <a:rPr lang="fr-FR" sz="2600" dirty="0" smtClean="0"/>
              <a:t>	Pas de sujets contacts dans l’hôtel à part sa famille.</a:t>
            </a:r>
          </a:p>
          <a:p>
            <a:pPr lvl="2">
              <a:lnSpc>
                <a:spcPct val="170000"/>
              </a:lnSpc>
              <a:buFont typeface="Wingdings" pitchFamily="2" charset="2"/>
              <a:buChar char="§"/>
            </a:pPr>
            <a:r>
              <a:rPr lang="fr-FR" sz="2600" dirty="0" smtClean="0"/>
              <a:t>Famille prise en charge par une assistante sociale de l’Espace Départemental des Solidarités. </a:t>
            </a:r>
          </a:p>
          <a:p>
            <a:pPr lvl="2">
              <a:lnSpc>
                <a:spcPct val="170000"/>
              </a:lnSpc>
              <a:buFont typeface="Wingdings" pitchFamily="2" charset="2"/>
              <a:buChar char="§"/>
            </a:pPr>
            <a:r>
              <a:rPr lang="fr-FR" sz="2600" dirty="0" smtClean="0"/>
              <a:t>Tous les enfants sont scolarisés à proximité de l’hôtel. </a:t>
            </a:r>
          </a:p>
          <a:p>
            <a:endParaRPr lang="fr-FR" dirty="0"/>
          </a:p>
        </p:txBody>
      </p:sp>
    </p:spTree>
    <p:extLst>
      <p:ext uri="{BB962C8B-B14F-4D97-AF65-F5344CB8AC3E}">
        <p14:creationId xmlns:p14="http://schemas.microsoft.com/office/powerpoint/2010/main" val="2201526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92696"/>
          </a:xfrm>
        </p:spPr>
        <p:txBody>
          <a:bodyPr>
            <a:normAutofit fontScale="90000"/>
          </a:bodyPr>
          <a:lstStyle/>
          <a:p>
            <a:r>
              <a:rPr lang="fr-FR" dirty="0" smtClean="0">
                <a:solidFill>
                  <a:srgbClr val="0070C0"/>
                </a:solidFill>
              </a:rPr>
              <a:t>Dépistage sous le même toit (1)</a:t>
            </a:r>
            <a:endParaRPr lang="fr-FR" dirty="0">
              <a:solidFill>
                <a:srgbClr val="0070C0"/>
              </a:solidFill>
            </a:endParaRPr>
          </a:p>
        </p:txBody>
      </p:sp>
      <p:sp>
        <p:nvSpPr>
          <p:cNvPr id="3" name="Espace réservé du contenu 2"/>
          <p:cNvSpPr>
            <a:spLocks noGrp="1"/>
          </p:cNvSpPr>
          <p:nvPr>
            <p:ph idx="1"/>
          </p:nvPr>
        </p:nvSpPr>
        <p:spPr>
          <a:xfrm>
            <a:off x="457200" y="1988840"/>
            <a:ext cx="8229600" cy="4680520"/>
          </a:xfrm>
        </p:spPr>
        <p:txBody>
          <a:bodyPr>
            <a:normAutofit fontScale="85000" lnSpcReduction="20000"/>
          </a:bodyPr>
          <a:lstStyle/>
          <a:p>
            <a:r>
              <a:rPr lang="fr-FR" sz="2400" b="1" i="1" u="sng" dirty="0" smtClean="0">
                <a:solidFill>
                  <a:schemeClr val="tx2">
                    <a:lumMod val="60000"/>
                    <a:lumOff val="40000"/>
                  </a:schemeClr>
                </a:solidFill>
              </a:rPr>
              <a:t>Epouse du CI </a:t>
            </a:r>
            <a:r>
              <a:rPr lang="fr-FR" dirty="0" smtClean="0">
                <a:solidFill>
                  <a:schemeClr val="tx2">
                    <a:lumMod val="60000"/>
                    <a:lumOff val="40000"/>
                  </a:schemeClr>
                </a:solidFill>
              </a:rPr>
              <a:t>: </a:t>
            </a:r>
            <a:r>
              <a:rPr lang="fr-FR" sz="2000" dirty="0" smtClean="0"/>
              <a:t>42 ans, asymptomatique, radio (29/04) : ITA, </a:t>
            </a:r>
            <a:r>
              <a:rPr lang="fr-FR" sz="2000" dirty="0"/>
              <a:t>QTF</a:t>
            </a:r>
            <a:r>
              <a:rPr lang="fr-FR" sz="2000" dirty="0" smtClean="0"/>
              <a:t>+,</a:t>
            </a:r>
          </a:p>
          <a:p>
            <a:pPr marL="0" indent="0">
              <a:buNone/>
            </a:pPr>
            <a:r>
              <a:rPr lang="fr-FR" sz="2000" dirty="0" smtClean="0"/>
              <a:t> </a:t>
            </a:r>
            <a:r>
              <a:rPr lang="fr-FR" sz="2000" dirty="0"/>
              <a:t>TDM </a:t>
            </a:r>
            <a:r>
              <a:rPr lang="fr-FR" sz="2000" dirty="0" smtClean="0"/>
              <a:t>: Micronodules et nodules pulmonaires avec images en arbre en bourgeon dans les territoires supérieurs</a:t>
            </a:r>
          </a:p>
          <a:p>
            <a:pPr marL="0" indent="0">
              <a:buNone/>
            </a:pPr>
            <a:r>
              <a:rPr lang="fr-FR" sz="2000" dirty="0" smtClean="0"/>
              <a:t>LBA et 3 BK post fibroscopie : EM-C-</a:t>
            </a:r>
          </a:p>
          <a:p>
            <a:pPr marL="0" indent="0">
              <a:buNone/>
            </a:pPr>
            <a:r>
              <a:rPr lang="fr-FR" sz="2000" dirty="0" smtClean="0"/>
              <a:t> Début de traitement : 15/05. Pas d’hospitalisation</a:t>
            </a:r>
          </a:p>
          <a:p>
            <a:r>
              <a:rPr lang="fr-FR" sz="2400" b="1" i="1" u="sng" dirty="0" smtClean="0">
                <a:solidFill>
                  <a:schemeClr val="tx2">
                    <a:lumMod val="60000"/>
                    <a:lumOff val="40000"/>
                  </a:schemeClr>
                </a:solidFill>
              </a:rPr>
              <a:t>Fille de 19 ans </a:t>
            </a:r>
            <a:r>
              <a:rPr lang="fr-FR" sz="2400" dirty="0" smtClean="0">
                <a:solidFill>
                  <a:schemeClr val="tx2">
                    <a:lumMod val="60000"/>
                    <a:lumOff val="40000"/>
                  </a:schemeClr>
                </a:solidFill>
              </a:rPr>
              <a:t>:  </a:t>
            </a:r>
            <a:r>
              <a:rPr lang="fr-FR" sz="2000" dirty="0" smtClean="0"/>
              <a:t>asymptomatique, radio :ITA, </a:t>
            </a:r>
            <a:r>
              <a:rPr lang="fr-FR" sz="2000" dirty="0"/>
              <a:t>QTF+, </a:t>
            </a:r>
            <a:endParaRPr lang="fr-FR" sz="2000" dirty="0" smtClean="0"/>
          </a:p>
          <a:p>
            <a:pPr marL="0" indent="0">
              <a:buNone/>
            </a:pPr>
            <a:r>
              <a:rPr lang="fr-FR" sz="2000" dirty="0" smtClean="0"/>
              <a:t>TDM : Hypertrophie ganglionnaire médiastinale, micronodules et nodules pulmonaires dans les territoires supérieurs</a:t>
            </a:r>
          </a:p>
          <a:p>
            <a:pPr marL="0" indent="0">
              <a:buNone/>
            </a:pPr>
            <a:r>
              <a:rPr lang="fr-FR" sz="2000" dirty="0" smtClean="0"/>
              <a:t> LBA et 3 BK post fibroscopie : EM-C-</a:t>
            </a:r>
            <a:endParaRPr lang="fr-FR" sz="2000" dirty="0"/>
          </a:p>
          <a:p>
            <a:pPr marL="0" indent="0">
              <a:buNone/>
            </a:pPr>
            <a:r>
              <a:rPr lang="fr-FR" sz="2000" dirty="0" smtClean="0"/>
              <a:t>Début de traitement : 15/05. Pas d’hospitalisation.	</a:t>
            </a:r>
          </a:p>
          <a:p>
            <a:r>
              <a:rPr lang="fr-FR" sz="2400" b="1" i="1" u="sng" dirty="0" smtClean="0">
                <a:solidFill>
                  <a:schemeClr val="tx2">
                    <a:lumMod val="60000"/>
                    <a:lumOff val="40000"/>
                  </a:schemeClr>
                </a:solidFill>
              </a:rPr>
              <a:t>Fils de 17 ans </a:t>
            </a:r>
            <a:r>
              <a:rPr lang="fr-FR" sz="2400" dirty="0" smtClean="0">
                <a:solidFill>
                  <a:schemeClr val="tx2">
                    <a:lumMod val="60000"/>
                    <a:lumOff val="40000"/>
                  </a:schemeClr>
                </a:solidFill>
              </a:rPr>
              <a:t>: </a:t>
            </a:r>
            <a:r>
              <a:rPr lang="fr-FR" sz="2000" dirty="0" smtClean="0"/>
              <a:t>asymptomatique, radio: ITA, </a:t>
            </a:r>
            <a:r>
              <a:rPr lang="fr-FR" sz="2000" dirty="0"/>
              <a:t>QTF +, </a:t>
            </a:r>
            <a:endParaRPr lang="fr-FR" sz="2000" dirty="0" smtClean="0"/>
          </a:p>
          <a:p>
            <a:pPr marL="0" indent="0">
              <a:buNone/>
            </a:pPr>
            <a:r>
              <a:rPr lang="fr-FR" sz="2000" dirty="0" smtClean="0"/>
              <a:t>TDM : Nodules pulmonaires éparses  avec des condensations parenchymateuses en base gauche et verre dépoli </a:t>
            </a:r>
            <a:r>
              <a:rPr lang="fr-FR" sz="2000" dirty="0" err="1" smtClean="0"/>
              <a:t>culminal</a:t>
            </a:r>
            <a:r>
              <a:rPr lang="fr-FR" sz="2000" dirty="0" smtClean="0"/>
              <a:t>,</a:t>
            </a:r>
          </a:p>
          <a:p>
            <a:pPr marL="0" indent="0">
              <a:buNone/>
            </a:pPr>
            <a:r>
              <a:rPr lang="fr-FR" sz="2000" dirty="0" smtClean="0"/>
              <a:t>Expectorations et aspiration bronchique EM – C+ en 38 j, </a:t>
            </a:r>
          </a:p>
          <a:p>
            <a:pPr marL="0" indent="0">
              <a:buNone/>
            </a:pPr>
            <a:r>
              <a:rPr lang="fr-FR" sz="2000" dirty="0" smtClean="0"/>
              <a:t>Début de traitement : 15/05/2020. Hospitalisation en pneumologie.</a:t>
            </a:r>
          </a:p>
          <a:p>
            <a:r>
              <a:rPr lang="fr-FR" sz="2000" b="1" dirty="0" smtClean="0"/>
              <a:t>PCR COVID négative pour ces 3 patients</a:t>
            </a:r>
            <a:endParaRPr lang="fr-FR" sz="2000" b="1" dirty="0"/>
          </a:p>
        </p:txBody>
      </p:sp>
      <p:pic>
        <p:nvPicPr>
          <p:cNvPr id="4" name="Image 3"/>
          <p:cNvPicPr>
            <a:picLocks noChangeAspect="1"/>
          </p:cNvPicPr>
          <p:nvPr/>
        </p:nvPicPr>
        <p:blipFill>
          <a:blip r:embed="rId2" cstate="print"/>
          <a:stretch>
            <a:fillRect/>
          </a:stretch>
        </p:blipFill>
        <p:spPr>
          <a:xfrm>
            <a:off x="539552" y="575361"/>
            <a:ext cx="8239911" cy="1413479"/>
          </a:xfrm>
          <a:prstGeom prst="rect">
            <a:avLst/>
          </a:prstGeom>
        </p:spPr>
      </p:pic>
      <p:sp>
        <p:nvSpPr>
          <p:cNvPr id="5" name="Ellipse 4"/>
          <p:cNvSpPr/>
          <p:nvPr/>
        </p:nvSpPr>
        <p:spPr>
          <a:xfrm>
            <a:off x="5220072" y="2708920"/>
            <a:ext cx="93610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TM</a:t>
            </a:r>
            <a:endParaRPr lang="fr-FR" dirty="0"/>
          </a:p>
        </p:txBody>
      </p:sp>
      <p:sp>
        <p:nvSpPr>
          <p:cNvPr id="6" name="Ellipse 5"/>
          <p:cNvSpPr/>
          <p:nvPr/>
        </p:nvSpPr>
        <p:spPr>
          <a:xfrm>
            <a:off x="5364088" y="4076989"/>
            <a:ext cx="93610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TM</a:t>
            </a:r>
            <a:endParaRPr lang="fr-FR" dirty="0"/>
          </a:p>
        </p:txBody>
      </p:sp>
      <p:sp>
        <p:nvSpPr>
          <p:cNvPr id="7" name="Ellipse 6"/>
          <p:cNvSpPr/>
          <p:nvPr/>
        </p:nvSpPr>
        <p:spPr>
          <a:xfrm>
            <a:off x="6516216" y="5229200"/>
            <a:ext cx="100811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TM</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ppt_x"/>
                                          </p:val>
                                        </p:tav>
                                        <p:tav tm="100000">
                                          <p:val>
                                            <p:strVal val="#ppt_x"/>
                                          </p:val>
                                        </p:tav>
                                      </p:tavLst>
                                    </p:anim>
                                    <p:anim calcmode="lin" valueType="num">
                                      <p:cBhvr additive="base">
                                        <p:cTn id="8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Dépistage sous le même toit (2)</a:t>
            </a:r>
            <a:endParaRPr lang="fr-FR" dirty="0">
              <a:solidFill>
                <a:srgbClr val="0070C0"/>
              </a:solidFill>
            </a:endParaRPr>
          </a:p>
        </p:txBody>
      </p:sp>
      <p:sp>
        <p:nvSpPr>
          <p:cNvPr id="3" name="Espace réservé du contenu 2"/>
          <p:cNvSpPr>
            <a:spLocks noGrp="1"/>
          </p:cNvSpPr>
          <p:nvPr>
            <p:ph idx="1"/>
          </p:nvPr>
        </p:nvSpPr>
        <p:spPr>
          <a:xfrm>
            <a:off x="318238" y="1523219"/>
            <a:ext cx="8229600" cy="5251722"/>
          </a:xfrm>
        </p:spPr>
        <p:txBody>
          <a:bodyPr>
            <a:normAutofit fontScale="70000" lnSpcReduction="20000"/>
          </a:bodyPr>
          <a:lstStyle/>
          <a:p>
            <a:r>
              <a:rPr lang="fr-FR" sz="2400" b="1" i="1" u="sng" dirty="0" smtClean="0">
                <a:solidFill>
                  <a:schemeClr val="tx2">
                    <a:lumMod val="60000"/>
                    <a:lumOff val="40000"/>
                  </a:schemeClr>
                </a:solidFill>
              </a:rPr>
              <a:t>Fils de 16 ans</a:t>
            </a:r>
            <a:r>
              <a:rPr lang="fr-FR" sz="2400" dirty="0" smtClean="0">
                <a:solidFill>
                  <a:schemeClr val="tx2">
                    <a:lumMod val="60000"/>
                    <a:lumOff val="40000"/>
                  </a:schemeClr>
                </a:solidFill>
              </a:rPr>
              <a:t>: </a:t>
            </a:r>
            <a:r>
              <a:rPr lang="fr-FR" sz="2400" dirty="0" smtClean="0"/>
              <a:t>asymptomatique, radio ITN, </a:t>
            </a:r>
            <a:r>
              <a:rPr lang="fr-FR" sz="2400" dirty="0"/>
              <a:t>IDR 7 </a:t>
            </a:r>
            <a:r>
              <a:rPr lang="fr-FR" sz="2400" dirty="0" smtClean="0"/>
              <a:t>mm (trace vaccinale) ,QTF </a:t>
            </a:r>
            <a:r>
              <a:rPr lang="fr-FR" sz="2400" dirty="0"/>
              <a:t>-, </a:t>
            </a:r>
            <a:endParaRPr lang="fr-FR" sz="2400" dirty="0" smtClean="0"/>
          </a:p>
          <a:p>
            <a:pPr marL="0" indent="0">
              <a:buNone/>
            </a:pPr>
            <a:r>
              <a:rPr lang="fr-FR" sz="2400" dirty="0" smtClean="0"/>
              <a:t>TDM: lésions nodulaires du segment apical du LSD associées à des petits nodules pulmonaires dans les deux champs pulmonaires et des ganglions hilaires D, </a:t>
            </a:r>
          </a:p>
          <a:p>
            <a:pPr marL="0" indent="0">
              <a:buNone/>
            </a:pPr>
            <a:r>
              <a:rPr lang="fr-FR" sz="2400" dirty="0" smtClean="0"/>
              <a:t>3 BK tubage EM- C-</a:t>
            </a:r>
          </a:p>
          <a:p>
            <a:r>
              <a:rPr lang="fr-FR" sz="2400" b="1" i="1" u="sng" dirty="0" smtClean="0">
                <a:solidFill>
                  <a:schemeClr val="tx2">
                    <a:lumMod val="60000"/>
                    <a:lumOff val="40000"/>
                  </a:schemeClr>
                </a:solidFill>
              </a:rPr>
              <a:t>Fille de 14 ans: </a:t>
            </a:r>
            <a:r>
              <a:rPr lang="fr-FR" sz="2400" dirty="0" smtClean="0"/>
              <a:t>asymptomatique, radio ITN, </a:t>
            </a:r>
            <a:r>
              <a:rPr lang="fr-FR" sz="2400" dirty="0"/>
              <a:t>IDR 15 </a:t>
            </a:r>
            <a:r>
              <a:rPr lang="fr-FR" sz="2400" dirty="0" smtClean="0"/>
              <a:t>mm (trace vaccinale), QTF +</a:t>
            </a:r>
          </a:p>
          <a:p>
            <a:pPr marL="0" indent="0">
              <a:buNone/>
            </a:pPr>
            <a:r>
              <a:rPr lang="fr-FR" sz="2400" dirty="0" smtClean="0"/>
              <a:t>TDM: adénopathies médiastinales et nodules pulmonaires éparses bilatéraux, </a:t>
            </a:r>
          </a:p>
          <a:p>
            <a:pPr marL="0" indent="0">
              <a:buNone/>
            </a:pPr>
            <a:r>
              <a:rPr lang="fr-FR" sz="2400" dirty="0" smtClean="0"/>
              <a:t>3 BK tubage EM- C-</a:t>
            </a:r>
          </a:p>
          <a:p>
            <a:r>
              <a:rPr lang="fr-FR" sz="2400" b="1" i="1" u="sng" dirty="0" smtClean="0">
                <a:solidFill>
                  <a:schemeClr val="tx2">
                    <a:lumMod val="60000"/>
                    <a:lumOff val="40000"/>
                  </a:schemeClr>
                </a:solidFill>
              </a:rPr>
              <a:t>Fils de 11 ans</a:t>
            </a:r>
            <a:r>
              <a:rPr lang="fr-FR" sz="2400" dirty="0" smtClean="0">
                <a:solidFill>
                  <a:schemeClr val="tx2">
                    <a:lumMod val="60000"/>
                    <a:lumOff val="40000"/>
                  </a:schemeClr>
                </a:solidFill>
              </a:rPr>
              <a:t>: </a:t>
            </a:r>
            <a:r>
              <a:rPr lang="fr-FR" sz="2400" dirty="0" smtClean="0"/>
              <a:t>asymptomatique, radio ITN, </a:t>
            </a:r>
            <a:r>
              <a:rPr lang="fr-FR" sz="2400" dirty="0"/>
              <a:t>IDR 35 </a:t>
            </a:r>
            <a:r>
              <a:rPr lang="fr-FR" sz="2400" dirty="0" smtClean="0"/>
              <a:t>mm (trace vaccinale), </a:t>
            </a:r>
            <a:r>
              <a:rPr lang="fr-FR" sz="2400" dirty="0"/>
              <a:t>, QTF </a:t>
            </a:r>
            <a:r>
              <a:rPr lang="fr-FR" sz="2400" dirty="0" smtClean="0"/>
              <a:t>-,</a:t>
            </a:r>
          </a:p>
          <a:p>
            <a:pPr marL="0" indent="0">
              <a:buNone/>
            </a:pPr>
            <a:r>
              <a:rPr lang="fr-FR" sz="2400" dirty="0" smtClean="0"/>
              <a:t> </a:t>
            </a:r>
            <a:r>
              <a:rPr lang="fr-FR" sz="2400" dirty="0"/>
              <a:t>TDM</a:t>
            </a:r>
            <a:r>
              <a:rPr lang="fr-FR" sz="2400" dirty="0" smtClean="0"/>
              <a:t>: adénopathies médiastinales et hilaires  associées à de multiples nodules </a:t>
            </a:r>
          </a:p>
          <a:p>
            <a:pPr marL="0" indent="0">
              <a:buNone/>
            </a:pPr>
            <a:r>
              <a:rPr lang="fr-FR" sz="2400" dirty="0" smtClean="0"/>
              <a:t>pulmonaires éparses dans les deux champs pulmonaires</a:t>
            </a:r>
          </a:p>
          <a:p>
            <a:pPr marL="0" indent="0">
              <a:buNone/>
            </a:pPr>
            <a:r>
              <a:rPr lang="fr-FR" sz="2400" dirty="0"/>
              <a:t>3</a:t>
            </a:r>
            <a:r>
              <a:rPr lang="fr-FR" sz="2400" dirty="0" smtClean="0"/>
              <a:t>BK tubage EM- C- </a:t>
            </a:r>
          </a:p>
          <a:p>
            <a:r>
              <a:rPr lang="fr-FR" sz="2400" b="1" i="1" u="sng" dirty="0" smtClean="0">
                <a:solidFill>
                  <a:schemeClr val="tx2">
                    <a:lumMod val="60000"/>
                    <a:lumOff val="40000"/>
                  </a:schemeClr>
                </a:solidFill>
              </a:rPr>
              <a:t>Fille de 3 ans: </a:t>
            </a:r>
            <a:r>
              <a:rPr lang="fr-FR" sz="2400" dirty="0" smtClean="0"/>
              <a:t>asymptomatique, radio ITN</a:t>
            </a:r>
            <a:r>
              <a:rPr lang="fr-FR" sz="2400" dirty="0"/>
              <a:t>, IDR 15 </a:t>
            </a:r>
            <a:r>
              <a:rPr lang="fr-FR" sz="2400" dirty="0" smtClean="0"/>
              <a:t>mm (BCG+), QTF –</a:t>
            </a:r>
          </a:p>
          <a:p>
            <a:pPr marL="0" indent="0">
              <a:buNone/>
            </a:pPr>
            <a:r>
              <a:rPr lang="fr-FR" sz="2400" dirty="0" smtClean="0"/>
              <a:t>  TDM: adénomégalies médiastinales et hilaires, nodules et micronodules éparses dans les deux champs pulmonaires</a:t>
            </a:r>
          </a:p>
          <a:p>
            <a:pPr marL="0" indent="0">
              <a:buNone/>
            </a:pPr>
            <a:r>
              <a:rPr lang="fr-FR" sz="2400" dirty="0" smtClean="0"/>
              <a:t>3 BK tubage EM- C- </a:t>
            </a:r>
          </a:p>
          <a:p>
            <a:pPr marL="0" indent="0">
              <a:buNone/>
            </a:pPr>
            <a:endParaRPr lang="fr-FR" sz="2400" dirty="0" smtClean="0"/>
          </a:p>
          <a:p>
            <a:r>
              <a:rPr lang="fr-FR" sz="2400" dirty="0" smtClean="0"/>
              <a:t>Ces 4 enfants ont été hospitalisés en pédiatrie</a:t>
            </a:r>
          </a:p>
          <a:p>
            <a:r>
              <a:rPr lang="fr-FR" sz="2400" dirty="0" smtClean="0"/>
              <a:t>Début du traitement antituberculeux : 15/05/2020</a:t>
            </a:r>
          </a:p>
          <a:p>
            <a:r>
              <a:rPr lang="fr-FR" sz="2400" b="1" dirty="0" smtClean="0"/>
              <a:t>PCR </a:t>
            </a:r>
            <a:r>
              <a:rPr lang="fr-FR" sz="2400" b="1" dirty="0" err="1" smtClean="0"/>
              <a:t>Covid</a:t>
            </a:r>
            <a:r>
              <a:rPr lang="fr-FR" sz="2400" b="1" dirty="0" smtClean="0"/>
              <a:t> + pour la fille de 3 ans et négative pour </a:t>
            </a:r>
            <a:r>
              <a:rPr lang="fr-FR" sz="2400" b="1" dirty="0" smtClean="0"/>
              <a:t>ses </a:t>
            </a:r>
            <a:r>
              <a:rPr lang="fr-FR" sz="2400" b="1" dirty="0" smtClean="0"/>
              <a:t>frères et </a:t>
            </a:r>
            <a:r>
              <a:rPr lang="fr-FR" sz="2400" b="1" dirty="0" err="1" smtClean="0"/>
              <a:t>soeurs</a:t>
            </a:r>
            <a:endParaRPr lang="fr-FR" sz="2400" b="1" dirty="0"/>
          </a:p>
        </p:txBody>
      </p:sp>
      <p:sp>
        <p:nvSpPr>
          <p:cNvPr id="4" name="Ellipse 3"/>
          <p:cNvSpPr/>
          <p:nvPr/>
        </p:nvSpPr>
        <p:spPr>
          <a:xfrm>
            <a:off x="7524328" y="1772816"/>
            <a:ext cx="93610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TM</a:t>
            </a:r>
            <a:endParaRPr lang="fr-FR" dirty="0"/>
          </a:p>
        </p:txBody>
      </p:sp>
      <p:pic>
        <p:nvPicPr>
          <p:cNvPr id="5" name="Image 4"/>
          <p:cNvPicPr>
            <a:picLocks noChangeAspect="1"/>
          </p:cNvPicPr>
          <p:nvPr/>
        </p:nvPicPr>
        <p:blipFill>
          <a:blip r:embed="rId2"/>
          <a:stretch>
            <a:fillRect/>
          </a:stretch>
        </p:blipFill>
        <p:spPr>
          <a:xfrm>
            <a:off x="7596336" y="2661725"/>
            <a:ext cx="963251" cy="548688"/>
          </a:xfrm>
          <a:prstGeom prst="rect">
            <a:avLst/>
          </a:prstGeom>
        </p:spPr>
      </p:pic>
      <p:sp>
        <p:nvSpPr>
          <p:cNvPr id="6" name="Ellipse 5"/>
          <p:cNvSpPr/>
          <p:nvPr/>
        </p:nvSpPr>
        <p:spPr>
          <a:xfrm>
            <a:off x="7236296" y="3717032"/>
            <a:ext cx="1008112"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TM</a:t>
            </a:r>
            <a:endParaRPr lang="fr-FR" dirty="0"/>
          </a:p>
        </p:txBody>
      </p:sp>
      <p:sp>
        <p:nvSpPr>
          <p:cNvPr id="7" name="Ellipse 6"/>
          <p:cNvSpPr/>
          <p:nvPr/>
        </p:nvSpPr>
        <p:spPr>
          <a:xfrm>
            <a:off x="6948264" y="4797152"/>
            <a:ext cx="93610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TM</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 calcmode="lin" valueType="num">
                                      <p:cBhvr additive="base">
                                        <p:cTn id="9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anim calcmode="lin" valueType="num">
                                      <p:cBhvr additive="base">
                                        <p:cTn id="103" dur="500" fill="hold"/>
                                        <p:tgtEl>
                                          <p:spTgt spid="4"/>
                                        </p:tgtEl>
                                        <p:attrNameLst>
                                          <p:attrName>ppt_x</p:attrName>
                                        </p:attrNameLst>
                                      </p:cBhvr>
                                      <p:tavLst>
                                        <p:tav tm="0">
                                          <p:val>
                                            <p:strVal val="#ppt_x"/>
                                          </p:val>
                                        </p:tav>
                                        <p:tav tm="100000">
                                          <p:val>
                                            <p:strVal val="#ppt_x"/>
                                          </p:val>
                                        </p:tav>
                                      </p:tavLst>
                                    </p:anim>
                                    <p:anim calcmode="lin" valueType="num">
                                      <p:cBhvr additive="base">
                                        <p:cTn id="10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500" fill="hold"/>
                                        <p:tgtEl>
                                          <p:spTgt spid="5"/>
                                        </p:tgtEl>
                                        <p:attrNameLst>
                                          <p:attrName>ppt_x</p:attrName>
                                        </p:attrNameLst>
                                      </p:cBhvr>
                                      <p:tavLst>
                                        <p:tav tm="0">
                                          <p:val>
                                            <p:strVal val="#ppt_x"/>
                                          </p:val>
                                        </p:tav>
                                        <p:tav tm="100000">
                                          <p:val>
                                            <p:strVal val="#ppt_x"/>
                                          </p:val>
                                        </p:tav>
                                      </p:tavLst>
                                    </p:anim>
                                    <p:anim calcmode="lin" valueType="num">
                                      <p:cBhvr additive="base">
                                        <p:cTn id="1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ppt_x"/>
                                          </p:val>
                                        </p:tav>
                                        <p:tav tm="100000">
                                          <p:val>
                                            <p:strVal val="#ppt_x"/>
                                          </p:val>
                                        </p:tav>
                                      </p:tavLst>
                                    </p:anim>
                                    <p:anim calcmode="lin" valueType="num">
                                      <p:cBhvr additive="base">
                                        <p:cTn id="1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additive="base">
                                        <p:cTn id="121" dur="500" fill="hold"/>
                                        <p:tgtEl>
                                          <p:spTgt spid="7"/>
                                        </p:tgtEl>
                                        <p:attrNameLst>
                                          <p:attrName>ppt_x</p:attrName>
                                        </p:attrNameLst>
                                      </p:cBhvr>
                                      <p:tavLst>
                                        <p:tav tm="0">
                                          <p:val>
                                            <p:strVal val="#ppt_x"/>
                                          </p:val>
                                        </p:tav>
                                        <p:tav tm="100000">
                                          <p:val>
                                            <p:strVal val="#ppt_x"/>
                                          </p:val>
                                        </p:tav>
                                      </p:tavLst>
                                    </p:anim>
                                    <p:anim calcmode="lin" valueType="num">
                                      <p:cBhvr additive="base">
                                        <p:cTn id="1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1838</TotalTime>
  <Words>1940</Words>
  <Application>Microsoft Office PowerPoint</Application>
  <PresentationFormat>Affichage à l'écran (4:3)</PresentationFormat>
  <Paragraphs>176</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Wingdings</vt:lpstr>
      <vt:lpstr>Thème Office</vt:lpstr>
      <vt:lpstr>Confinement, Covid-19 et tuberculose : un effet amplificateur? Une histoire dans le Val de Marne</vt:lpstr>
      <vt:lpstr>Signalement d’un cas de tuberculose maladie le 20/04/2020 </vt:lpstr>
      <vt:lpstr>Histoire de la maladie   </vt:lpstr>
      <vt:lpstr>Présentation PowerPoint</vt:lpstr>
      <vt:lpstr>Présentation PowerPoint</vt:lpstr>
      <vt:lpstr>Entretien au lit du malade </vt:lpstr>
      <vt:lpstr>Entretien avec la personne de confiance</vt:lpstr>
      <vt:lpstr>Dépistage sous le même toit (1)</vt:lpstr>
      <vt:lpstr>Dépistage sous le même toit (2)</vt:lpstr>
      <vt:lpstr>Dépistage sous le même toit (3)  Au total 7 tuberculoses secondaires/7 sujets contact 100% de tuberculoses secondaires sous le même toit</vt:lpstr>
      <vt:lpstr>Suivi des patients </vt:lpstr>
      <vt:lpstr>Suivi des patients (2)</vt:lpstr>
      <vt:lpstr>Suivi des patients (3)</vt:lpstr>
      <vt:lpstr>Suivi des patients (4) </vt:lpstr>
      <vt:lpstr>Suivi des patients (5)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Confinement, Covid-19 et tuberculose : un effet amplificateur? Une histoire dans le Val de Marne</dc:title>
  <dc:creator>chica</dc:creator>
  <cp:lastModifiedBy>MARC, Elisabeth</cp:lastModifiedBy>
  <cp:revision>105</cp:revision>
  <dcterms:created xsi:type="dcterms:W3CDTF">2022-02-07T12:29:17Z</dcterms:created>
  <dcterms:modified xsi:type="dcterms:W3CDTF">2022-03-21T18:00:43Z</dcterms:modified>
</cp:coreProperties>
</file>