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931" r:id="rId3"/>
    <p:sldId id="258" r:id="rId4"/>
    <p:sldId id="917" r:id="rId5"/>
    <p:sldId id="467" r:id="rId6"/>
    <p:sldId id="260" r:id="rId7"/>
    <p:sldId id="271" r:id="rId8"/>
    <p:sldId id="261" r:id="rId9"/>
    <p:sldId id="932" r:id="rId10"/>
    <p:sldId id="262" r:id="rId11"/>
    <p:sldId id="264" r:id="rId12"/>
    <p:sldId id="265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3333FF"/>
    <a:srgbClr val="0000FF"/>
    <a:srgbClr val="0033CC"/>
    <a:srgbClr val="CC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2DEBA-FA9B-4552-B018-9C7B30B2B5D0}" type="datetimeFigureOut">
              <a:rPr lang="fr-FR" smtClean="0"/>
              <a:t>14/02/2022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3E0EE3-C9E1-40B6-83AA-CE2B1E584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4836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DD801E-15A5-4E7D-B1C7-4CB89A80B8C6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9709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36CD8C-2632-4D77-82DA-DB1150C5A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0E45BE6-50B1-49C7-A521-38353C7DE3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89ADC0-E84D-4CA6-BC0F-9A32FC00F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7F0B8-49F7-4641-9B40-5579F4160475}" type="datetimeFigureOut">
              <a:rPr lang="fr-FR" smtClean="0"/>
              <a:t>14/02/2022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585B8E8-D8BD-4670-8BCB-28F92923A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3A2920-617C-400E-A96E-EE73920F5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94E1-3CE1-4B61-8816-9CD5B8088D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822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CA6574-95FB-41CE-95E6-A3E3EAC78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9F1394F-C325-44FF-A576-E6A13CC65D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5FCCD4-078E-4AF8-ADBC-436F4F509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7F0B8-49F7-4641-9B40-5579F4160475}" type="datetimeFigureOut">
              <a:rPr lang="fr-FR" smtClean="0"/>
              <a:t>14/02/2022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6E8226-5E63-4016-A66E-15FA2E503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42800A4-F937-4E4D-9280-166B53CE6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94E1-3CE1-4B61-8816-9CD5B8088D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4264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062EF70-67E6-4A99-9606-D2C7A1E9AC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2EFA7A0-B526-4690-9506-BF287273A8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F05CE45-A22D-4D70-AE02-07F84CD04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7F0B8-49F7-4641-9B40-5579F4160475}" type="datetimeFigureOut">
              <a:rPr lang="fr-FR" smtClean="0"/>
              <a:t>14/02/2022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1530B8-5216-40F8-9232-0E546FE43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57B9360-0114-4F2E-9841-E5B6DCBE0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94E1-3CE1-4B61-8816-9CD5B8088D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4347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6687E1-9BD0-4251-B8F1-59B72F0D6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4633C5-5D58-431D-A661-1C1AE4EE2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07C8BE-5B71-447C-9934-35AA6CE4D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7F0B8-49F7-4641-9B40-5579F4160475}" type="datetimeFigureOut">
              <a:rPr lang="fr-FR" smtClean="0"/>
              <a:t>14/02/2022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102873E-A067-406D-9C6E-D91B0F546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9367FC4-014F-4355-B454-C88B74CC5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94E1-3CE1-4B61-8816-9CD5B8088D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771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73BA53-D587-46DD-B6E4-B7BA0E880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770DF84-1762-45DD-8176-4CB634935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D42A2E-3359-4BB3-9212-E1935B4AF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7F0B8-49F7-4641-9B40-5579F4160475}" type="datetimeFigureOut">
              <a:rPr lang="fr-FR" smtClean="0"/>
              <a:t>14/02/2022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E4E4C3D-2F2E-4590-ADDD-35BE0DE59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A37022-A183-459B-94C9-9FF4ADC3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94E1-3CE1-4B61-8816-9CD5B8088D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5250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C2AFA7-B187-43A7-851C-8E729CA5D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141A3B-D36A-47D8-8A76-15791E9CCF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971C1E8-2A71-4ADC-82C1-89AB1C948F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FF5163E-9496-41E6-8282-4420E8657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7F0B8-49F7-4641-9B40-5579F4160475}" type="datetimeFigureOut">
              <a:rPr lang="fr-FR" smtClean="0"/>
              <a:t>14/02/2022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BA6D2BF-E8FE-4E18-9774-DBCF3F20D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FB68F3C-9509-4CF0-907F-7E0652CEE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94E1-3CE1-4B61-8816-9CD5B8088D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57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0F2589-F205-4AB6-BC0E-DEE6175A6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5C44FF6-0138-40F1-A2F4-33D46EFDE9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8638523-42FA-48DE-B5EF-D81041D5D7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6C399A0-C8D3-4392-9F48-2E76EB7CC9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E0B3A46-02BF-4F99-A292-331269AF62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0DD8B85-DE2A-497C-A4EF-6E4F55038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7F0B8-49F7-4641-9B40-5579F4160475}" type="datetimeFigureOut">
              <a:rPr lang="fr-FR" smtClean="0"/>
              <a:t>14/02/2022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D74649D-6969-4BB7-A673-F2CEB94B6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EE92EB6-00A2-4225-8321-67517FF61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94E1-3CE1-4B61-8816-9CD5B8088D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5261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2811DC-5354-420F-9F51-647085A5F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36226F0-68F4-4A83-8915-076A03323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7F0B8-49F7-4641-9B40-5579F4160475}" type="datetimeFigureOut">
              <a:rPr lang="fr-FR" smtClean="0"/>
              <a:t>14/02/2022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47AE8AE-9C6E-4424-804A-AFF3CCFDC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35C5796-30C0-43D3-A4BD-62A7A55D4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94E1-3CE1-4B61-8816-9CD5B8088D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858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1A18BC9-D44B-4780-83DE-EFB6BF8A1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7F0B8-49F7-4641-9B40-5579F4160475}" type="datetimeFigureOut">
              <a:rPr lang="fr-FR" smtClean="0"/>
              <a:t>14/02/2022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0B33578-A417-4CC7-8AE7-2571E573C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1E545F9-BA63-433B-A793-C2AFDC162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94E1-3CE1-4B61-8816-9CD5B8088D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2265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9E918E-65BE-489B-9957-AC37DA70E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C6F057-51ED-4395-8DC7-B0C34044E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469030C-2B71-4FD7-B539-5CA120B14D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56B56F7-5ECF-4F5A-9EDC-8C3B61A68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7F0B8-49F7-4641-9B40-5579F4160475}" type="datetimeFigureOut">
              <a:rPr lang="fr-FR" smtClean="0"/>
              <a:t>14/02/2022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3F77171-EA88-4224-A793-93BD966DF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67B36CC-41F9-467B-9F63-B88A3EB41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94E1-3CE1-4B61-8816-9CD5B8088D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14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C1382D-9C39-4CC7-AE30-066688EF1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3A60DDC-F0CD-4B50-A676-BA16111DA3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8392BDA-DACE-4199-B71B-0257E3D5C6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EA8F8E8-BFB4-42B8-AAEF-C6AF917B6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7F0B8-49F7-4641-9B40-5579F4160475}" type="datetimeFigureOut">
              <a:rPr lang="fr-FR" smtClean="0"/>
              <a:t>14/02/2022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7B22B0A-C1F0-450A-8CA3-BEB750A02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3006A46-D8C3-4480-A4FE-B7293B0C8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94E1-3CE1-4B61-8816-9CD5B8088D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798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3AC30D3-F206-4644-81A5-0D58F3C0F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0B2CC22-4A77-4C41-9E11-440F6E638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9F821D-22D1-4B13-8701-5F1D284CDD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7F0B8-49F7-4641-9B40-5579F4160475}" type="datetimeFigureOut">
              <a:rPr lang="fr-FR" smtClean="0"/>
              <a:t>14/02/2022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E9BDF53-E432-4025-AB1D-A2E5AA0CC5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9A2AC68-596E-4B91-8B63-075F8CC891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D94E1-3CE1-4B61-8816-9CD5B8088D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5096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societe-francophone-de-tabacologie.org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solidarites-sante.gouv.fr/IMG/pdf/feuille_de_route_tuberculose_2019.pdf2" TargetMode="External"/><Relationship Id="rId3" Type="http://schemas.openxmlformats.org/officeDocument/2006/relationships/image" Target="../media/image5.png"/><Relationship Id="rId7" Type="http://schemas.openxmlformats.org/officeDocument/2006/relationships/hyperlink" Target="https://www.who.int/tb/strategy/End_TB_Strategy.pdf?ua=1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9.png"/><Relationship Id="rId5" Type="http://schemas.openxmlformats.org/officeDocument/2006/relationships/image" Target="../media/image7.png"/><Relationship Id="rId10" Type="http://schemas.openxmlformats.org/officeDocument/2006/relationships/hyperlink" Target="https://solidarites-sante.gouv.fr/IMG/pdf/180702-pnlt_def.pdf" TargetMode="External"/><Relationship Id="rId4" Type="http://schemas.openxmlformats.org/officeDocument/2006/relationships/image" Target="../media/image6.png"/><Relationship Id="rId9" Type="http://schemas.openxmlformats.org/officeDocument/2006/relationships/hyperlink" Target="https://www.who.int/governance/eb/who_constitution_fr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>
            <a:extLst>
              <a:ext uri="{FF2B5EF4-FFF2-40B4-BE49-F238E27FC236}">
                <a16:creationId xmlns:a16="http://schemas.microsoft.com/office/drawing/2014/main" id="{B7173F7C-7763-4FF3-BD95-DA8880E486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074" y="5687736"/>
            <a:ext cx="3085394" cy="970983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BE7B35A0-517B-4988-9121-C77E5F24B084}"/>
              </a:ext>
            </a:extLst>
          </p:cNvPr>
          <p:cNvSpPr txBox="1"/>
          <p:nvPr/>
        </p:nvSpPr>
        <p:spPr>
          <a:xfrm>
            <a:off x="3824757" y="6115578"/>
            <a:ext cx="4369786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fr-F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Journée nationale Tuberculose 2022 – 25 mars 2022</a:t>
            </a:r>
          </a:p>
          <a:p>
            <a:pPr>
              <a:lnSpc>
                <a:spcPct val="90000"/>
              </a:lnSpc>
            </a:pPr>
            <a:r>
              <a:rPr lang="fr-F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La tuberculose en temps de pandémie</a:t>
            </a:r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EA6D90DB-21EB-4F6B-83C8-D949B2019A15}"/>
              </a:ext>
            </a:extLst>
          </p:cNvPr>
          <p:cNvSpPr txBox="1">
            <a:spLocks/>
          </p:cNvSpPr>
          <p:nvPr/>
        </p:nvSpPr>
        <p:spPr bwMode="auto">
          <a:xfrm>
            <a:off x="1610686" y="2101167"/>
            <a:ext cx="8867164" cy="1451295"/>
          </a:xfrm>
          <a:prstGeom prst="rect">
            <a:avLst/>
          </a:prstGeom>
          <a:solidFill>
            <a:srgbClr val="FFFFFF"/>
          </a:solidFill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 vert="horz" lIns="72000" tIns="45720" rIns="7200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70000"/>
              </a:lnSpc>
              <a:spcBef>
                <a:spcPts val="1200"/>
              </a:spcBef>
              <a:buSzPct val="45000"/>
              <a:buFont typeface="StarSymbol"/>
              <a:buNone/>
            </a:pPr>
            <a:br>
              <a:rPr lang="fr-FR" sz="28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28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LUTTE ANTI-TABAC : LES CLAT EN ACTION !</a:t>
            </a:r>
          </a:p>
          <a:p>
            <a:pPr>
              <a:spcBef>
                <a:spcPts val="1200"/>
              </a:spcBef>
              <a:buSzPct val="45000"/>
              <a:buFont typeface="StarSymbol"/>
              <a:buNone/>
            </a:pPr>
            <a:r>
              <a:rPr lang="fr-FR" sz="28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</a:t>
            </a:r>
            <a:br>
              <a:rPr lang="fr-FR" sz="28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fr-FR" sz="28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58BB772F-C5C0-4DFB-9B69-1C3929AA91FA}"/>
              </a:ext>
            </a:extLst>
          </p:cNvPr>
          <p:cNvSpPr/>
          <p:nvPr/>
        </p:nvSpPr>
        <p:spPr>
          <a:xfrm>
            <a:off x="2859139" y="3834434"/>
            <a:ext cx="6048672" cy="123873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tIns="91440" compatLnSpc="0">
            <a:sp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Docteur Jean PERRIOT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Pneumologue - Addictologue    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CLAT 63 - Clermont-Ferrand   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perriotjean@gmail.com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9AE42277-6D95-49CA-AD59-D5D72586F2E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2880" y="5796792"/>
            <a:ext cx="788572" cy="79891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26937E95-5F67-45E1-86D1-314F9BA8D63E}"/>
              </a:ext>
            </a:extLst>
          </p:cNvPr>
          <p:cNvSpPr txBox="1"/>
          <p:nvPr/>
        </p:nvSpPr>
        <p:spPr>
          <a:xfrm>
            <a:off x="9087791" y="4840448"/>
            <a:ext cx="2703369" cy="5232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 de lien d’intérêt en relation </a:t>
            </a:r>
          </a:p>
          <a:p>
            <a:r>
              <a:rPr lang="fr-F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avec cette présentation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2DBE57A5-B819-4E5C-A79F-7101B8593C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66336" y="5796793"/>
            <a:ext cx="788572" cy="798916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94898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44B74270-C989-4385-B10C-6E2236CCD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609" y="861879"/>
            <a:ext cx="7832670" cy="369332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fr-FR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FORMATION DES PROFESSIONNELS DU SOIN AUX TUBERCULEUX  </a:t>
            </a:r>
            <a:endParaRPr lang="fr-FR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D6548EF-4E46-48D5-9DF3-EF6E6E595B81}"/>
              </a:ext>
            </a:extLst>
          </p:cNvPr>
          <p:cNvSpPr txBox="1"/>
          <p:nvPr/>
        </p:nvSpPr>
        <p:spPr>
          <a:xfrm>
            <a:off x="550824" y="1882584"/>
            <a:ext cx="49661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Evaluation du PNLAT au Maroc </a:t>
            </a:r>
            <a:r>
              <a:rPr lang="fr-FR" sz="1600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(pneumologues)             </a:t>
            </a:r>
            <a:r>
              <a:rPr lang="fr-FR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- 96% connaissaient les effets du tabac sur la TB.                                                                     - 84% identifiaient le tabagisme des patients TB. </a:t>
            </a:r>
            <a:r>
              <a:rPr lang="fr-FR" sz="16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                   </a:t>
            </a:r>
            <a:r>
              <a:rPr lang="fr-FR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- 71% disaient aux fumeurs les bénéfices de l’arrêt. </a:t>
            </a:r>
            <a:r>
              <a:rPr lang="fr-FR" sz="16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               </a:t>
            </a:r>
            <a:r>
              <a:rPr lang="fr-FR" sz="16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fr-FR" sz="16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dirty="0">
                <a:solidFill>
                  <a:srgbClr val="3333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5,3% se sentaient assez formés pour assurer une    </a:t>
            </a:r>
          </a:p>
          <a:p>
            <a:r>
              <a:rPr lang="fr-FR" sz="1600" dirty="0">
                <a:solidFill>
                  <a:srgbClr val="3333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aide à l’arrêt du tabac des fumeurs.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6685D91-1EAC-48AD-ACBB-712108E7B666}"/>
              </a:ext>
            </a:extLst>
          </p:cNvPr>
          <p:cNvSpPr txBox="1"/>
          <p:nvPr/>
        </p:nvSpPr>
        <p:spPr>
          <a:xfrm>
            <a:off x="552171" y="1583554"/>
            <a:ext cx="3472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Amara B, et al. </a:t>
            </a:r>
            <a:r>
              <a:rPr lang="fr-FR" sz="12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Rev</a:t>
            </a:r>
            <a:r>
              <a:rPr lang="fr-FR" sz="1200" i="1" dirty="0">
                <a:latin typeface="Tahoma" pitchFamily="34" charset="0"/>
                <a:ea typeface="Tahoma" pitchFamily="34" charset="0"/>
                <a:cs typeface="Tahoma" pitchFamily="34" charset="0"/>
              </a:rPr>
              <a:t> Mal </a:t>
            </a:r>
            <a:r>
              <a:rPr lang="fr-FR" sz="12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Respir</a:t>
            </a:r>
            <a:r>
              <a:rPr lang="fr-FR" sz="1200" i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2008;25:569-75. </a:t>
            </a:r>
            <a:endParaRPr lang="fr-FR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2F58E43-5D1F-43CE-A5E9-BE7CD9F7EED1}"/>
              </a:ext>
            </a:extLst>
          </p:cNvPr>
          <p:cNvSpPr txBox="1"/>
          <p:nvPr/>
        </p:nvSpPr>
        <p:spPr>
          <a:xfrm>
            <a:off x="558051" y="3719555"/>
            <a:ext cx="49760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Sereno</a:t>
            </a:r>
            <a:r>
              <a:rPr lang="fr-FR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AB</a:t>
            </a:r>
            <a:r>
              <a:rPr lang="fr-FR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fr-FR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et al. </a:t>
            </a:r>
            <a:r>
              <a:rPr lang="fr-FR" sz="12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Rev</a:t>
            </a:r>
            <a:r>
              <a:rPr lang="fr-FR" sz="1200" i="1" dirty="0">
                <a:latin typeface="Tahoma" pitchFamily="34" charset="0"/>
                <a:ea typeface="Tahoma" pitchFamily="34" charset="0"/>
                <a:cs typeface="Tahoma" pitchFamily="34" charset="0"/>
              </a:rPr>
              <a:t> Panam </a:t>
            </a:r>
            <a:r>
              <a:rPr lang="fr-FR" sz="12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Salud</a:t>
            </a:r>
            <a:r>
              <a:rPr lang="fr-FR" sz="1200" i="1" dirty="0">
                <a:latin typeface="Tahoma" pitchFamily="34" charset="0"/>
                <a:ea typeface="Tahoma" pitchFamily="34" charset="0"/>
                <a:cs typeface="Tahoma" pitchFamily="34" charset="0"/>
              </a:rPr>
              <a:t> Publica </a:t>
            </a:r>
            <a:r>
              <a:rPr lang="fr-FR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2012; 32: 451-5.</a:t>
            </a:r>
            <a:r>
              <a:rPr lang="fr-FR" sz="12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fr-FR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27865E5-992D-43FA-801D-49340FE78186}"/>
              </a:ext>
            </a:extLst>
          </p:cNvPr>
          <p:cNvSpPr txBox="1"/>
          <p:nvPr/>
        </p:nvSpPr>
        <p:spPr>
          <a:xfrm>
            <a:off x="552952" y="4006871"/>
            <a:ext cx="5158279" cy="1962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110000"/>
              </a:lnSpc>
              <a:tabLst>
                <a:tab pos="628650" algn="l"/>
              </a:tabLst>
            </a:pPr>
            <a:r>
              <a:rPr lang="fr-FR" sz="1600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Formation d’aide à l’arrêt  du tabac sur un jour </a:t>
            </a:r>
            <a:r>
              <a:rPr lang="fr-FR" sz="1600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(2 centres DOTS </a:t>
            </a:r>
            <a:r>
              <a:rPr lang="fr-FR" sz="1600" i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fr-FR" sz="1600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Rio de Janeiro)                   </a:t>
            </a:r>
          </a:p>
          <a:p>
            <a:pPr eaLnBrk="1" hangingPunct="1">
              <a:lnSpc>
                <a:spcPct val="110000"/>
              </a:lnSpc>
              <a:tabLst>
                <a:tab pos="628650" algn="l"/>
              </a:tabLst>
            </a:pPr>
            <a:r>
              <a:rPr lang="fr-FR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Evaluation à 6 mois.</a:t>
            </a:r>
            <a:r>
              <a:rPr lang="fr-FR" sz="16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                          </a:t>
            </a:r>
            <a:r>
              <a:rPr lang="fr-FR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fr-FR" sz="16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Stratégie 5 As mieux connue.</a:t>
            </a:r>
          </a:p>
          <a:p>
            <a:pPr marL="104775" indent="-104775" eaLnBrk="1" hangingPunct="1">
              <a:lnSpc>
                <a:spcPct val="110000"/>
              </a:lnSpc>
              <a:buFontTx/>
              <a:buChar char="-"/>
              <a:tabLst>
                <a:tab pos="628650" algn="l"/>
              </a:tabLst>
            </a:pPr>
            <a:r>
              <a:rPr lang="fr-FR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Amélioration du sentiment d’auto-efficacité.</a:t>
            </a:r>
          </a:p>
          <a:p>
            <a:pPr marL="104775" indent="-104775" eaLnBrk="1" hangingPunct="1">
              <a:lnSpc>
                <a:spcPct val="110000"/>
              </a:lnSpc>
              <a:buFontTx/>
              <a:buChar char="-"/>
              <a:tabLst>
                <a:tab pos="628650" algn="l"/>
              </a:tabLst>
            </a:pPr>
            <a:r>
              <a:rPr lang="fr-FR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Pas de bénéfice sur l’aisance à prescrire le TNS.</a:t>
            </a:r>
          </a:p>
          <a:p>
            <a:pPr eaLnBrk="1" hangingPunct="1">
              <a:lnSpc>
                <a:spcPct val="110000"/>
              </a:lnSpc>
              <a:tabLst>
                <a:tab pos="628650" algn="l"/>
              </a:tabLst>
            </a:pPr>
            <a:r>
              <a:rPr lang="fr-FR" sz="1600" dirty="0">
                <a:solidFill>
                  <a:srgbClr val="3333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 jour de formation est insuffisant (sans la pratique).                                           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0755AE0D-5961-4F6A-9CDA-F4A87EDD9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1232" y="1790482"/>
            <a:ext cx="5830911" cy="3933247"/>
          </a:xfrm>
          <a:prstGeom prst="rect">
            <a:avLst/>
          </a:prstGeom>
          <a:solidFill>
            <a:schemeClr val="bg1">
              <a:alpha val="60000"/>
            </a:schemeClr>
          </a:solidFill>
          <a:ln w="3175">
            <a:solidFill>
              <a:srgbClr val="002060"/>
            </a:solidFill>
          </a:ln>
          <a:effectLst/>
        </p:spPr>
        <p:txBody>
          <a:bodyPr wrap="square" tIns="36000" bIns="36000" anchor="ctr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8000"/>
              </a:lnSpc>
            </a:pPr>
            <a:r>
              <a:rPr lang="fr-FR" sz="1600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Enquêtes auprès des professionnels des CLAT </a:t>
            </a:r>
            <a:r>
              <a:rPr lang="fr-FR" sz="1600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(France</a:t>
            </a:r>
            <a:r>
              <a:rPr lang="fr-FR" sz="1600" dirty="0">
                <a:solidFill>
                  <a:srgbClr val="9933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eaLnBrk="1" hangingPunct="1">
              <a:lnSpc>
                <a:spcPct val="98000"/>
              </a:lnSpc>
            </a:pPr>
            <a:endParaRPr lang="fr-FR" sz="1600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98000"/>
              </a:lnSpc>
            </a:pPr>
            <a:r>
              <a:rPr lang="fr-FR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G. </a:t>
            </a:r>
            <a:r>
              <a:rPr lang="fr-FR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Gravil-Baillon</a:t>
            </a:r>
            <a:r>
              <a:rPr lang="fr-FR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- CLAT 74 (2016).                                                                 </a:t>
            </a:r>
            <a:r>
              <a:rPr lang="fr-FR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101 CLAT, 61 réponses : 46% médecins et 40% IDE.                                                         </a:t>
            </a:r>
            <a:r>
              <a:rPr lang="fr-FR" sz="16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Formation</a:t>
            </a:r>
            <a:r>
              <a:rPr lang="fr-FR" sz="16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fr-FR" sz="1600" b="1" dirty="0">
                <a:solidFill>
                  <a:srgbClr val="3333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et prise en charge                                                                        </a:t>
            </a:r>
            <a:r>
              <a:rPr lang="fr-FR" sz="1600" dirty="0">
                <a:solidFill>
                  <a:srgbClr val="9933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Formés : 15%, connaissances : 55%, prêts à se former 59%.                          </a:t>
            </a:r>
            <a:r>
              <a:rPr lang="fr-FR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                               </a:t>
            </a:r>
            <a:r>
              <a:rPr lang="fr-FR" sz="1600" dirty="0">
                <a:solidFill>
                  <a:srgbClr val="9933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Conseil d’arrêt : 80%, orientation : 48%, sevrage-CLAT : 16%.</a:t>
            </a:r>
          </a:p>
          <a:p>
            <a:pPr eaLnBrk="1" hangingPunct="1">
              <a:lnSpc>
                <a:spcPct val="98000"/>
              </a:lnSpc>
            </a:pPr>
            <a:endParaRPr lang="fr-FR" sz="1600" dirty="0">
              <a:solidFill>
                <a:srgbClr val="9933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98000"/>
              </a:lnSpc>
            </a:pPr>
            <a:endParaRPr lang="fr-FR" sz="1600" dirty="0">
              <a:solidFill>
                <a:srgbClr val="9933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98000"/>
              </a:lnSpc>
            </a:pPr>
            <a:r>
              <a:rPr lang="fr-FR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C. </a:t>
            </a:r>
            <a:r>
              <a:rPr lang="fr-FR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Fuhrman</a:t>
            </a:r>
            <a:r>
              <a:rPr lang="fr-FR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- CLAT 94 (2021).                                                     </a:t>
            </a:r>
            <a:r>
              <a:rPr lang="fr-FR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101 CLAT, 108 réponses : 38% médecins, 56% IDE.                      </a:t>
            </a:r>
            <a:r>
              <a:rPr lang="fr-FR" sz="1600" b="1" dirty="0">
                <a:solidFill>
                  <a:srgbClr val="3333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Formation                                                                           </a:t>
            </a:r>
            <a:r>
              <a:rPr lang="fr-FR" sz="1600" dirty="0">
                <a:solidFill>
                  <a:srgbClr val="9933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formés &amp; « certaine pratique » : 40%, prêt à se former : 90%.                                                     </a:t>
            </a:r>
            <a:r>
              <a:rPr lang="fr-FR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                                </a:t>
            </a:r>
            <a:endParaRPr lang="fr-FR" sz="1600" dirty="0">
              <a:solidFill>
                <a:srgbClr val="9933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98000"/>
              </a:lnSpc>
            </a:pPr>
            <a:r>
              <a:rPr lang="fr-FR" sz="16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Ressenti des professionnels </a:t>
            </a:r>
            <a:r>
              <a:rPr lang="fr-FR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(nouvelle mission des CLAT)                                                  </a:t>
            </a:r>
            <a:r>
              <a:rPr lang="fr-FR" sz="1600" dirty="0">
                <a:solidFill>
                  <a:srgbClr val="9933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 regard des moyens       </a:t>
            </a:r>
            <a:r>
              <a:rPr lang="fr-FR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à l’aise : 14%  en difficulté : </a:t>
            </a:r>
            <a:r>
              <a:rPr lang="fr-FR" sz="1600" dirty="0">
                <a:solidFill>
                  <a:srgbClr val="9933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50%                                                    en regard de la formation  </a:t>
            </a:r>
            <a:r>
              <a:rPr lang="fr-FR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à l’aise : 34%  en difficulté : </a:t>
            </a:r>
            <a:r>
              <a:rPr lang="fr-FR" sz="1600" dirty="0">
                <a:solidFill>
                  <a:srgbClr val="9933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41% </a:t>
            </a:r>
          </a:p>
        </p:txBody>
      </p:sp>
    </p:spTree>
    <p:extLst>
      <p:ext uri="{BB962C8B-B14F-4D97-AF65-F5344CB8AC3E}">
        <p14:creationId xmlns:p14="http://schemas.microsoft.com/office/powerpoint/2010/main" val="3380144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6">
            <a:extLst>
              <a:ext uri="{FF2B5EF4-FFF2-40B4-BE49-F238E27FC236}">
                <a16:creationId xmlns:a16="http://schemas.microsoft.com/office/drawing/2014/main" id="{A5915C93-7E5A-4E07-BB43-495B255C8F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44" y="-1"/>
            <a:ext cx="12183656" cy="59155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kumimoji="1" lang="fr-FR" sz="2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POUR CONCLURE                                                          </a:t>
            </a: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1AD7B174-B349-4ECF-9E73-C7DCDD8EA9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772" y="1000682"/>
            <a:ext cx="10410421" cy="173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lnSpc>
                <a:spcPct val="110000"/>
              </a:lnSpc>
            </a:pPr>
            <a:r>
              <a:rPr lang="fr-FR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Tabagisme et tuberculose sont deux enjeux majeurs de santé publique. </a:t>
            </a:r>
          </a:p>
          <a:p>
            <a:pPr eaLnBrk="1" hangingPunct="1">
              <a:lnSpc>
                <a:spcPct val="110000"/>
              </a:lnSpc>
            </a:pPr>
            <a:r>
              <a:rPr lang="fr-FR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 La lutte contre le tabagisme facilite le contrôle de l’épidémie tuberculeuse.</a:t>
            </a:r>
          </a:p>
          <a:p>
            <a:pPr eaLnBrk="1" hangingPunct="1">
              <a:lnSpc>
                <a:spcPct val="110000"/>
              </a:lnSpc>
            </a:pPr>
            <a:r>
              <a:rPr lang="fr-FR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 L’arrêt du tabac améliore le pronostic de la TB et l’observance des traitement </a:t>
            </a:r>
            <a:r>
              <a:rPr lang="fr-FR" dirty="0" err="1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anti-TB</a:t>
            </a:r>
            <a:r>
              <a:rPr lang="fr-FR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eaLnBrk="1" hangingPunct="1">
              <a:lnSpc>
                <a:spcPct val="110000"/>
              </a:lnSpc>
            </a:pPr>
            <a:r>
              <a:rPr lang="fr-FR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 Les professionnels des CLAT sont habilités à aider les fumeurs atteints de TB à arrêter le tabac.</a:t>
            </a:r>
          </a:p>
          <a:p>
            <a:pPr eaLnBrk="1" hangingPunct="1">
              <a:lnSpc>
                <a:spcPct val="110000"/>
              </a:lnSpc>
            </a:pPr>
            <a:r>
              <a:rPr lang="fr-FR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 Cela suppose qu’ils aient les moyens et la formations requises pour assurer cette mission.  </a:t>
            </a:r>
          </a:p>
          <a:p>
            <a:pPr algn="just" eaLnBrk="1" hangingPunct="1"/>
            <a:endParaRPr lang="fr-FR" sz="8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16BADB7F-2D50-4565-A5AC-667E87675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9747" y="2740267"/>
            <a:ext cx="10403446" cy="2846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/>
            <a:r>
              <a:rPr lang="fr-FR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Des formations destinées aux professionnels des CLAT.  </a:t>
            </a:r>
          </a:p>
          <a:p>
            <a:pPr algn="just" eaLnBrk="1" hangingPunct="1"/>
            <a:r>
              <a:rPr lang="fr-FR" sz="17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 DU Tuberculose  -  Université Paris-Sorbonne.</a:t>
            </a:r>
          </a:p>
          <a:p>
            <a:pPr eaLnBrk="1" hangingPunct="1"/>
            <a:r>
              <a:rPr lang="fr-FR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 La feuille de route tuberculose - Les missions d’habilitation des Centres de lutte antituberculeuse</a:t>
            </a:r>
          </a:p>
          <a:p>
            <a:pPr eaLnBrk="1" hangingPunct="1"/>
            <a:r>
              <a:rPr lang="fr-FR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-  Université de Strasbourg.</a:t>
            </a:r>
          </a:p>
          <a:p>
            <a:pPr eaLnBrk="1" hangingPunct="1"/>
            <a:r>
              <a:rPr lang="fr-FR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 Formation en tabacologie du Réseau National des CLAT.</a:t>
            </a:r>
          </a:p>
          <a:p>
            <a:pPr eaLnBrk="1" hangingPunct="1"/>
            <a:endParaRPr lang="fr-FR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/>
            <a:r>
              <a:rPr lang="fr-FR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D’autres formations en Tabacologie sont accessibles. </a:t>
            </a:r>
          </a:p>
          <a:p>
            <a:pPr eaLnBrk="1" hangingPunct="1"/>
            <a:r>
              <a:rPr lang="fr-FR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DIU de Tabacologie (5 DIU) </a:t>
            </a:r>
            <a:r>
              <a:rPr lang="fr-FR" sz="16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http://societe-francophone-de-tabacologie.org/</a:t>
            </a:r>
            <a:r>
              <a:rPr lang="fr-FR" sz="16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(Formations à distance)</a:t>
            </a:r>
          </a:p>
          <a:p>
            <a:r>
              <a:rPr lang="fr-FR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Formations par les associations régionales de tabacologues (IRAAT, GEST, réseau ADDICA, </a:t>
            </a:r>
            <a:r>
              <a:rPr lang="fr-FR" dirty="0" err="1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Tab’agir</a:t>
            </a:r>
            <a:r>
              <a:rPr lang="fr-FR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Coordination Bretonne en Tabacologie…)</a:t>
            </a:r>
            <a:endParaRPr lang="fr-FR" sz="1600" dirty="0">
              <a:solidFill>
                <a:srgbClr val="0000FF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4C36B85-3825-42C3-AFDB-BBF691C44056}"/>
              </a:ext>
            </a:extLst>
          </p:cNvPr>
          <p:cNvSpPr txBox="1"/>
          <p:nvPr/>
        </p:nvSpPr>
        <p:spPr>
          <a:xfrm>
            <a:off x="5481893" y="5844201"/>
            <a:ext cx="5662568" cy="79406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fr-FR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Remerciements : </a:t>
            </a:r>
          </a:p>
          <a:p>
            <a:pPr>
              <a:lnSpc>
                <a:spcPct val="95000"/>
              </a:lnSpc>
            </a:pPr>
            <a:r>
              <a:rPr lang="fr-FR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Aux organisateurs de la Journée Nationale Tuberculose 2022.</a:t>
            </a:r>
          </a:p>
          <a:p>
            <a:pPr>
              <a:lnSpc>
                <a:spcPct val="95000"/>
              </a:lnSpc>
            </a:pPr>
            <a:r>
              <a:rPr lang="fr-FR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Au Réseau National des CLAT.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9E220BC-18E0-4A81-9BAD-AA2EF6DD4E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648" y="5821369"/>
            <a:ext cx="2928022" cy="83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513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6">
            <a:extLst>
              <a:ext uri="{FF2B5EF4-FFF2-40B4-BE49-F238E27FC236}">
                <a16:creationId xmlns:a16="http://schemas.microsoft.com/office/drawing/2014/main" id="{79A6823B-685A-4E27-90C6-060F01AD0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44" y="-1"/>
            <a:ext cx="12183656" cy="59155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kumimoji="1" lang="fr-FR" sz="2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POUR EN SAVOIR PLUS                                                         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A6E94B8-9872-46ED-AA4C-5D9E03E3166B}"/>
              </a:ext>
            </a:extLst>
          </p:cNvPr>
          <p:cNvSpPr txBox="1"/>
          <p:nvPr/>
        </p:nvSpPr>
        <p:spPr>
          <a:xfrm>
            <a:off x="603401" y="960748"/>
            <a:ext cx="10813777" cy="5413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endParaRPr lang="fr-FR" sz="17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5000"/>
              </a:lnSpc>
            </a:pPr>
            <a:r>
              <a:rPr lang="fr-FR" sz="1700" i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Chiang CY, Bam TS.</a:t>
            </a:r>
            <a:r>
              <a:rPr lang="en-US" sz="1700" i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Should tobacco control intervention be implemented into tuberculosis control program? </a:t>
            </a:r>
            <a:r>
              <a:rPr lang="fr-FR" sz="1700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Expert </a:t>
            </a:r>
            <a:r>
              <a:rPr lang="fr-FR" sz="1700" i="1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</a:t>
            </a:r>
            <a:r>
              <a:rPr lang="fr-FR" sz="1700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1700" i="1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Respir</a:t>
            </a:r>
            <a:r>
              <a:rPr lang="fr-FR" sz="1700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Med. </a:t>
            </a:r>
            <a:r>
              <a:rPr lang="fr-FR" sz="1700" i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2018;12(7):541-543.</a:t>
            </a:r>
          </a:p>
          <a:p>
            <a:pPr>
              <a:lnSpc>
                <a:spcPct val="95000"/>
              </a:lnSpc>
            </a:pPr>
            <a:endParaRPr lang="fr-FR" sz="17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en-US" sz="170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 H, Lin Y, Xiao L, Chen Y, Zeng X, Chang C. How Do Smoking Status and Smoking Cessation Efforts Affect TB Recurrence After Successful Completion of Anti-TB Treatment? A Multicenter, Prospective Cohort Study With a 7-Year Follow-up in China.</a:t>
            </a:r>
            <a:r>
              <a:rPr lang="en-US" sz="17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700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Nicotine Tob Res</a:t>
            </a:r>
            <a:r>
              <a:rPr lang="en-US" sz="170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2021 ;23(12):1995-2002</a:t>
            </a:r>
          </a:p>
          <a:p>
            <a:pPr>
              <a:lnSpc>
                <a:spcPct val="95000"/>
              </a:lnSpc>
            </a:pPr>
            <a:endParaRPr lang="fr-FR" sz="1700" i="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5000"/>
              </a:lnSpc>
            </a:pPr>
            <a:r>
              <a:rPr lang="fr-FR" sz="1700" i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Perriot J, </a:t>
            </a:r>
            <a:r>
              <a:rPr lang="fr-FR" sz="1700" i="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Underner</a:t>
            </a:r>
            <a:r>
              <a:rPr lang="fr-FR" sz="1700" i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M, </a:t>
            </a:r>
            <a:r>
              <a:rPr lang="fr-FR" sz="1700" i="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Peiffer</a:t>
            </a:r>
            <a:r>
              <a:rPr lang="fr-FR" sz="1700" i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G, </a:t>
            </a:r>
            <a:r>
              <a:rPr lang="fr-FR" sz="1700" i="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Flaudias</a:t>
            </a:r>
            <a:r>
              <a:rPr lang="fr-FR" sz="1700" i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V. </a:t>
            </a:r>
            <a:r>
              <a:rPr lang="fr-FR" sz="1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Stratégie et modalités d’aide à l’arrêt du tabac chez les fumeurs tuberculeux. </a:t>
            </a:r>
            <a:r>
              <a:rPr lang="fr-FR" sz="1700" i="1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</a:t>
            </a:r>
            <a:r>
              <a:rPr lang="fr-FR" sz="1700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Med </a:t>
            </a:r>
            <a:r>
              <a:rPr lang="fr-FR" sz="1700" i="1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Liege</a:t>
            </a:r>
            <a:r>
              <a:rPr lang="fr-FR" sz="1700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fr-FR" sz="1700" i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2020;75(2):100-104.</a:t>
            </a:r>
            <a:endParaRPr lang="it-IT" sz="1700" kern="15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5000"/>
              </a:lnSpc>
            </a:pPr>
            <a:endParaRPr lang="fr-FR" sz="1700" i="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5000"/>
              </a:lnSpc>
            </a:pPr>
            <a:r>
              <a:rPr lang="fr-FR" sz="1700" i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Perriot J, </a:t>
            </a:r>
            <a:r>
              <a:rPr lang="fr-FR" sz="1700" i="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Underner</a:t>
            </a:r>
            <a:r>
              <a:rPr lang="fr-FR" sz="1700" i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M, </a:t>
            </a:r>
            <a:r>
              <a:rPr lang="fr-FR" sz="1700" i="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Peiffer</a:t>
            </a:r>
            <a:r>
              <a:rPr lang="fr-FR" sz="1700" i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G. Le tabagisme et l’aide à l’arrêt du tabac des patients atteints de tuberculose</a:t>
            </a:r>
            <a:endParaRPr lang="en-US" sz="1700" i="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5000"/>
              </a:lnSpc>
            </a:pPr>
            <a:r>
              <a:rPr lang="fr-FR" sz="1700" i="1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</a:t>
            </a:r>
            <a:r>
              <a:rPr lang="fr-FR" sz="1700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1700" i="1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Pneumol</a:t>
            </a:r>
            <a:r>
              <a:rPr lang="fr-FR" sz="1700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Clin</a:t>
            </a:r>
            <a:r>
              <a:rPr lang="fr-FR" sz="1700" i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2018;74(6):391-399.</a:t>
            </a:r>
          </a:p>
          <a:p>
            <a:pPr>
              <a:lnSpc>
                <a:spcPct val="95000"/>
              </a:lnSpc>
            </a:pPr>
            <a:endParaRPr lang="fr-FR" sz="17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tabLst>
                <a:tab pos="900430" algn="l"/>
              </a:tabLst>
            </a:pPr>
            <a:r>
              <a:rPr lang="en-US" sz="1700" kern="150" dirty="0">
                <a:effectLst/>
                <a:uFill>
                  <a:solidFill>
                    <a:srgbClr val="000000"/>
                  </a:solidFill>
                </a:u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Perriot J, </a:t>
            </a:r>
            <a:r>
              <a:rPr lang="en-US" sz="1700" kern="150" dirty="0" err="1">
                <a:effectLst/>
                <a:uFill>
                  <a:solidFill>
                    <a:srgbClr val="000000"/>
                  </a:solidFill>
                </a:u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Underner</a:t>
            </a:r>
            <a:r>
              <a:rPr lang="en-US" sz="1700" kern="150" dirty="0">
                <a:effectLst/>
                <a:uFill>
                  <a:solidFill>
                    <a:srgbClr val="000000"/>
                  </a:solidFill>
                </a:u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M, </a:t>
            </a:r>
            <a:r>
              <a:rPr lang="en-US" sz="1700" kern="150" dirty="0" err="1">
                <a:effectLst/>
                <a:uFill>
                  <a:solidFill>
                    <a:srgbClr val="000000"/>
                  </a:solidFill>
                </a:u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Peiffer</a:t>
            </a:r>
            <a:r>
              <a:rPr lang="en-US" sz="1700" kern="150" dirty="0">
                <a:effectLst/>
                <a:uFill>
                  <a:solidFill>
                    <a:srgbClr val="000000"/>
                  </a:solidFill>
                </a:u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G. Tuberculosis and tobacco smoking</a:t>
            </a:r>
            <a:r>
              <a:rPr lang="en-US" sz="1700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1700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Journal of Tuberculosis</a:t>
            </a:r>
            <a:r>
              <a:rPr lang="en-US" sz="17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2018;1(1004):1-4.</a:t>
            </a:r>
          </a:p>
          <a:p>
            <a:pPr>
              <a:tabLst>
                <a:tab pos="900430" algn="l"/>
              </a:tabLst>
            </a:pPr>
            <a:endParaRPr lang="en-US" sz="17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5000"/>
              </a:lnSpc>
            </a:pPr>
            <a:r>
              <a:rPr lang="fr-FR" sz="1700" i="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Underner</a:t>
            </a:r>
            <a:r>
              <a:rPr lang="fr-FR" sz="1700" i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M, Perriot J. </a:t>
            </a:r>
            <a:r>
              <a:rPr lang="fr-FR" sz="1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Tabac</a:t>
            </a:r>
            <a:r>
              <a:rPr lang="fr-FR" sz="1700" i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et tuberculose</a:t>
            </a:r>
            <a:r>
              <a:rPr lang="fr-FR" sz="1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fr-FR" sz="1700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Presse Med. </a:t>
            </a:r>
            <a:r>
              <a:rPr lang="fr-FR" sz="1700" i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2012;41(12 Pt 1):1171-80.</a:t>
            </a:r>
          </a:p>
          <a:p>
            <a:pPr>
              <a:tabLst>
                <a:tab pos="900430" algn="l"/>
              </a:tabLst>
            </a:pPr>
            <a:endParaRPr lang="en-US" sz="17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tabLst>
                <a:tab pos="900430" algn="l"/>
              </a:tabLst>
            </a:pPr>
            <a:r>
              <a:rPr lang="fr-F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</a:t>
            </a:r>
            <a:r>
              <a:rPr lang="fr-FR" sz="1600" i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ang J, Shen H.  </a:t>
            </a:r>
            <a:r>
              <a:rPr lang="fr-FR" sz="1600" i="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Review</a:t>
            </a:r>
            <a:r>
              <a:rPr lang="fr-FR" sz="1600" i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cigarette smoking and </a:t>
            </a:r>
            <a:r>
              <a:rPr lang="fr-FR" sz="1600" i="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tuberculosis</a:t>
            </a:r>
            <a:r>
              <a:rPr lang="fr-FR" sz="1600" i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China : intervention </a:t>
            </a:r>
            <a:r>
              <a:rPr lang="fr-FR" sz="1600" i="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</a:t>
            </a:r>
            <a:r>
              <a:rPr lang="fr-FR" sz="1600" i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1600" i="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needed</a:t>
            </a:r>
            <a:r>
              <a:rPr lang="fr-FR" sz="1600" i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for smoking cessation </a:t>
            </a:r>
            <a:r>
              <a:rPr lang="fr-FR" sz="1600" i="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among</a:t>
            </a:r>
            <a:r>
              <a:rPr lang="fr-FR" sz="1600" i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1600" i="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tuberculosis</a:t>
            </a:r>
            <a:r>
              <a:rPr lang="fr-FR" sz="1600" i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patients. </a:t>
            </a:r>
            <a:r>
              <a:rPr lang="fr-FR" sz="1600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BMC Public </a:t>
            </a:r>
            <a:r>
              <a:rPr lang="fr-FR" sz="1600" i="1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Health</a:t>
            </a:r>
            <a:r>
              <a:rPr lang="fr-FR" sz="1600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1600" i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2009;9:292. </a:t>
            </a:r>
          </a:p>
          <a:p>
            <a:pPr>
              <a:tabLst>
                <a:tab pos="900430" algn="l"/>
              </a:tabLst>
            </a:pPr>
            <a:r>
              <a:rPr lang="en-US" sz="17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it-IT" sz="1800" b="1" kern="150" dirty="0">
                <a:effectLst/>
                <a:latin typeface="Arial" panose="020B0604020202020204" pitchFamily="34" charset="0"/>
                <a:ea typeface="SimSun, 宋体"/>
                <a:cs typeface="F, 'Times New Roman'"/>
              </a:rPr>
              <a:t>                                                                                                                                                                          </a:t>
            </a:r>
            <a:r>
              <a:rPr lang="it-IT" sz="1800" kern="150" dirty="0">
                <a:effectLst/>
                <a:latin typeface="Arial" panose="020B0604020202020204" pitchFamily="34" charset="0"/>
                <a:ea typeface="SimSun, 宋体"/>
                <a:cs typeface="F, 'Times New Roman'"/>
              </a:rPr>
              <a:t>                                                                                                                          </a:t>
            </a:r>
            <a:r>
              <a:rPr lang="it-IT" sz="1800" i="1" kern="150" dirty="0">
                <a:effectLst/>
                <a:latin typeface="Arial" panose="020B0604020202020204" pitchFamily="34" charset="0"/>
                <a:ea typeface="SimSun, 宋体"/>
                <a:cs typeface="F, 'Times New Roman'"/>
              </a:rPr>
              <a:t>                                                                                                                                                     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1793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6">
            <a:extLst>
              <a:ext uri="{FF2B5EF4-FFF2-40B4-BE49-F238E27FC236}">
                <a16:creationId xmlns:a16="http://schemas.microsoft.com/office/drawing/2014/main" id="{2BFAE2D3-7DF2-445A-865E-7DE8DBF8B0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44" y="-1"/>
            <a:ext cx="12183656" cy="59155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kumimoji="1" lang="fr-FR" sz="2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POUR POSER LE PROBLEME                                                          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980F7B70-C13E-48CD-87B1-1A979C7621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8552" y="2158015"/>
            <a:ext cx="2000914" cy="2464670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A200D7FF-F722-4B95-A46B-598F1F2907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8552" y="4851397"/>
            <a:ext cx="1992523" cy="151965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013F59DA-8297-4B6F-AB23-301D7B098D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52770" y="2174949"/>
            <a:ext cx="1818457" cy="1533325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C876156D-BBB3-461A-9386-02B03C8E6D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10660" y="3368063"/>
            <a:ext cx="885130" cy="333375"/>
          </a:xfrm>
          <a:prstGeom prst="rect">
            <a:avLst/>
          </a:prstGeom>
        </p:spPr>
      </p:pic>
      <p:pic>
        <p:nvPicPr>
          <p:cNvPr id="7" name="Picture 3">
            <a:extLst>
              <a:ext uri="{FF2B5EF4-FFF2-40B4-BE49-F238E27FC236}">
                <a16:creationId xmlns:a16="http://schemas.microsoft.com/office/drawing/2014/main" id="{784CA429-C251-4F9E-B3F9-94B0882476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967142" y="3953930"/>
            <a:ext cx="1818457" cy="2421471"/>
          </a:xfrm>
          <a:prstGeom prst="rect">
            <a:avLst/>
          </a:prstGeom>
          <a:noFill/>
          <a:ln w="12700">
            <a:solidFill>
              <a:srgbClr val="002060"/>
            </a:solidFill>
            <a:miter lim="800000"/>
            <a:headEnd/>
            <a:tailEnd/>
          </a:ln>
        </p:spPr>
      </p:pic>
      <p:sp>
        <p:nvSpPr>
          <p:cNvPr id="8" name="Text Box 2">
            <a:extLst>
              <a:ext uri="{FF2B5EF4-FFF2-40B4-BE49-F238E27FC236}">
                <a16:creationId xmlns:a16="http://schemas.microsoft.com/office/drawing/2014/main" id="{D0739A1E-102A-4F2E-839A-29A32A167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393" y="1040040"/>
            <a:ext cx="6762340" cy="618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fr-FR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TUBERCULOSE </a:t>
            </a:r>
            <a:r>
              <a:rPr lang="fr-FR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(TB)</a:t>
            </a:r>
            <a:r>
              <a:rPr lang="fr-FR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ET TABAGISME  SONT DEUX ENJEUX </a:t>
            </a:r>
          </a:p>
          <a:p>
            <a:pPr eaLnBrk="1" hangingPunct="1">
              <a:lnSpc>
                <a:spcPct val="95000"/>
              </a:lnSpc>
            </a:pPr>
            <a:r>
              <a:rPr lang="fr-FR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MAJEURS DE SANTÉ PUBLIQUE</a:t>
            </a:r>
            <a:r>
              <a:rPr lang="fr-FR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3DCE8D9-C2B4-4CFE-991E-FD85EBABD332}"/>
              </a:ext>
            </a:extLst>
          </p:cNvPr>
          <p:cNvSpPr txBox="1"/>
          <p:nvPr/>
        </p:nvSpPr>
        <p:spPr>
          <a:xfrm>
            <a:off x="552540" y="1834391"/>
            <a:ext cx="5730095" cy="881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 eaLnBrk="1" hangingPunct="1">
              <a:lnSpc>
                <a:spcPct val="95000"/>
              </a:lnSpc>
            </a:pPr>
            <a:r>
              <a:rPr lang="fr-FR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DYNAMIQUE DE L’EPIDEMIE DE TB </a:t>
            </a:r>
            <a:r>
              <a:rPr lang="fr-FR" sz="1800" baseline="300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fr-FR" sz="1800" b="1" baseline="300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fr-FR" sz="1800" baseline="300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endParaRPr lang="fr-FR" sz="18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 eaLnBrk="1" hangingPunct="1">
              <a:lnSpc>
                <a:spcPct val="95000"/>
              </a:lnSpc>
            </a:pPr>
            <a:r>
              <a:rPr lang="fr-FR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</a:t>
            </a:r>
            <a:r>
              <a:rPr lang="fr-FR" sz="18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Infection par le VIH, Formes AB-résistantes</a:t>
            </a:r>
          </a:p>
          <a:p>
            <a:pPr eaLnBrk="1" hangingPunct="1">
              <a:lnSpc>
                <a:spcPct val="95000"/>
              </a:lnSpc>
            </a:pPr>
            <a:r>
              <a:rPr lang="fr-FR" sz="18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Autres facteurs : Précarité économique, </a:t>
            </a:r>
            <a:r>
              <a:rPr lang="fr-FR" sz="18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Tabagisme</a:t>
            </a:r>
            <a:r>
              <a:rPr lang="fr-FR" sz="18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...</a:t>
            </a:r>
          </a:p>
        </p:txBody>
      </p:sp>
      <p:sp>
        <p:nvSpPr>
          <p:cNvPr id="11" name="Rectangle 1026">
            <a:extLst>
              <a:ext uri="{FF2B5EF4-FFF2-40B4-BE49-F238E27FC236}">
                <a16:creationId xmlns:a16="http://schemas.microsoft.com/office/drawing/2014/main" id="{0603CB62-D923-426F-9082-E3EF39C7F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680" y="3022504"/>
            <a:ext cx="6872407" cy="92333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kumimoji="1" lang="fr-FR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CADRES POUR LA LUTTE CONTRE LA TB ET LE TABAC </a:t>
            </a:r>
            <a:r>
              <a:rPr lang="fr-FR" sz="1800" baseline="300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fr-FR" sz="1800" b="1" baseline="300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fr-FR" baseline="300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  <a:r>
              <a:rPr kumimoji="1" lang="fr-FR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eaLnBrk="1" hangingPunct="1">
              <a:lnSpc>
                <a:spcPct val="95000"/>
              </a:lnSpc>
            </a:pPr>
            <a:r>
              <a:rPr kumimoji="1" lang="fr-FR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Tuberculose : The End TB </a:t>
            </a:r>
            <a:r>
              <a:rPr kumimoji="1" lang="fr-FR" dirty="0" err="1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Strategy</a:t>
            </a:r>
            <a:r>
              <a:rPr kumimoji="1" lang="fr-FR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(OMS 2015), Feuille de route</a:t>
            </a:r>
          </a:p>
          <a:p>
            <a:pPr eaLnBrk="1" hangingPunct="1">
              <a:lnSpc>
                <a:spcPct val="95000"/>
              </a:lnSpc>
            </a:pPr>
            <a:r>
              <a:rPr kumimoji="1" lang="fr-FR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Tuberculose (France 2019-2023)</a:t>
            </a:r>
          </a:p>
          <a:p>
            <a:pPr eaLnBrk="1" hangingPunct="1">
              <a:lnSpc>
                <a:spcPct val="95000"/>
              </a:lnSpc>
            </a:pPr>
            <a:r>
              <a:rPr kumimoji="1" lang="fr-FR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Tabagisme :   OMS (CCLAT 2003) France (PNLT 2018-2022)                                                          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4250292D-7CEF-42CC-A843-4A2DC042281E}"/>
              </a:ext>
            </a:extLst>
          </p:cNvPr>
          <p:cNvSpPr txBox="1"/>
          <p:nvPr/>
        </p:nvSpPr>
        <p:spPr>
          <a:xfrm>
            <a:off x="544393" y="4307657"/>
            <a:ext cx="6982474" cy="869469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75000"/>
              </a:lnSpc>
              <a:spcBef>
                <a:spcPts val="600"/>
              </a:spcBef>
            </a:pPr>
            <a:r>
              <a:rPr lang="fr-FR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AIDE A L’ARRÊT DU TABAC ET FUMEURS TUBERCULEUX </a:t>
            </a:r>
            <a:r>
              <a:rPr lang="fr-FR" baseline="300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7-8</a:t>
            </a:r>
            <a:endParaRPr lang="fr-FR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75000"/>
              </a:lnSpc>
              <a:spcBef>
                <a:spcPts val="600"/>
              </a:spcBef>
            </a:pPr>
            <a:r>
              <a:rPr lang="fr-FR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WHO/IUATLD : « </a:t>
            </a:r>
            <a:r>
              <a:rPr lang="fr-FR" i="1" dirty="0" err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Monograph</a:t>
            </a:r>
            <a:r>
              <a:rPr lang="fr-FR" i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on TB and Tobacco Control </a:t>
            </a:r>
            <a:r>
              <a:rPr lang="fr-FR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» (2007)</a:t>
            </a:r>
          </a:p>
          <a:p>
            <a:pPr eaLnBrk="1" hangingPunct="1">
              <a:lnSpc>
                <a:spcPct val="75000"/>
              </a:lnSpc>
              <a:spcBef>
                <a:spcPts val="600"/>
              </a:spcBef>
            </a:pPr>
            <a:r>
              <a:rPr lang="fr-FR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Missions des CLAT (arrêté 27-11-2020 ; JORF 0289 : 29-11-2020)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F276B51C-DBC5-4129-9E9F-287C05887501}"/>
              </a:ext>
            </a:extLst>
          </p:cNvPr>
          <p:cNvSpPr txBox="1"/>
          <p:nvPr/>
        </p:nvSpPr>
        <p:spPr>
          <a:xfrm>
            <a:off x="558150" y="5443794"/>
            <a:ext cx="4025467" cy="98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fr-FR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Zellweger JP, et al. </a:t>
            </a:r>
            <a:r>
              <a:rPr lang="fr-FR" sz="85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Eur</a:t>
            </a:r>
            <a:r>
              <a:rPr lang="fr-FR" sz="85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85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Respir</a:t>
            </a:r>
            <a:r>
              <a:rPr lang="fr-FR" sz="85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Med </a:t>
            </a:r>
            <a:r>
              <a:rPr lang="fr-FR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2015;45:583-585.</a:t>
            </a:r>
          </a:p>
          <a:p>
            <a:pPr>
              <a:lnSpc>
                <a:spcPct val="85000"/>
              </a:lnSpc>
            </a:pPr>
            <a:r>
              <a:rPr lang="fr-FR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Rapport sur la tuberculose dans le monde. OMS,2017.</a:t>
            </a:r>
          </a:p>
          <a:p>
            <a:pPr>
              <a:lnSpc>
                <a:spcPct val="85000"/>
              </a:lnSpc>
            </a:pPr>
            <a:r>
              <a:rPr lang="fr-FR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</a:t>
            </a:r>
            <a:r>
              <a:rPr lang="fr-FR" sz="85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https://www.who.int/tb/strategy/End_TB_Strategy</a:t>
            </a:r>
            <a:r>
              <a:rPr lang="fr-FR" sz="850" dirty="0">
                <a:solidFill>
                  <a:srgbClr val="0070C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.pdf?ua=1</a:t>
            </a:r>
            <a:endParaRPr lang="fr-FR" sz="850" dirty="0">
              <a:solidFill>
                <a:srgbClr val="0070C0"/>
              </a:solidFill>
            </a:endParaRPr>
          </a:p>
          <a:p>
            <a:pPr>
              <a:lnSpc>
                <a:spcPct val="85000"/>
              </a:lnSpc>
            </a:pPr>
            <a:r>
              <a:rPr lang="fr-FR" sz="850" dirty="0"/>
              <a:t>4</a:t>
            </a:r>
            <a:r>
              <a:rPr lang="fr-FR" sz="850" dirty="0">
                <a:solidFill>
                  <a:srgbClr val="0000FF"/>
                </a:solidFill>
              </a:rPr>
              <a:t> </a:t>
            </a:r>
            <a:r>
              <a:rPr lang="fr-FR" sz="850" dirty="0">
                <a:solidFill>
                  <a:srgbClr val="0000FF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fr-FR" sz="85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https://solidarites-sante.gouv.fr/IMG/pdf/feuillederoutetuberculose2019.pdf2</a:t>
            </a:r>
            <a:r>
              <a:rPr lang="fr-FR" sz="85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lnSpc>
                <a:spcPct val="85000"/>
              </a:lnSpc>
            </a:pPr>
            <a:r>
              <a:rPr lang="fr-FR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</a:t>
            </a:r>
            <a:r>
              <a:rPr lang="fr-FR" sz="85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https://www.who.int/governance/eb/who_constitution_fr.pdf</a:t>
            </a:r>
            <a:r>
              <a:rPr lang="fr-FR" sz="85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6 </a:t>
            </a:r>
            <a:r>
              <a:rPr lang="fr-FR" sz="85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https://solidarites-sante.gouv.fr/IMG/pdf/180702-pnlt_def.pdf</a:t>
            </a:r>
            <a:r>
              <a:rPr lang="fr-FR" sz="85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</a:t>
            </a:r>
            <a:r>
              <a:rPr lang="fr-FR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 </a:t>
            </a:r>
            <a:r>
              <a:rPr lang="fr-FR" sz="850" i="1" dirty="0">
                <a:latin typeface="Tahoma" pitchFamily="34" charset="0"/>
                <a:ea typeface="Tahoma" pitchFamily="34" charset="0"/>
                <a:cs typeface="Tahoma" pitchFamily="34" charset="0"/>
              </a:rPr>
              <a:t>The Union </a:t>
            </a:r>
            <a:r>
              <a:rPr lang="fr-FR" sz="85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monograph</a:t>
            </a:r>
            <a:r>
              <a:rPr lang="fr-FR" sz="850" i="1" dirty="0">
                <a:latin typeface="Tahoma" pitchFamily="34" charset="0"/>
                <a:ea typeface="Tahoma" pitchFamily="34" charset="0"/>
                <a:cs typeface="Tahoma" pitchFamily="34" charset="0"/>
              </a:rPr>
              <a:t> on TB and </a:t>
            </a:r>
            <a:r>
              <a:rPr lang="fr-FR" sz="85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tobacco</a:t>
            </a:r>
            <a:r>
              <a:rPr lang="fr-FR" sz="850" i="1" dirty="0">
                <a:latin typeface="Tahoma" pitchFamily="34" charset="0"/>
                <a:ea typeface="Tahoma" pitchFamily="34" charset="0"/>
                <a:cs typeface="Tahoma" pitchFamily="34" charset="0"/>
              </a:rPr>
              <a:t> control. </a:t>
            </a:r>
            <a:r>
              <a:rPr lang="fr-FR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WHO/HTM/TB/2007.390.</a:t>
            </a:r>
          </a:p>
          <a:p>
            <a:pPr>
              <a:lnSpc>
                <a:spcPct val="85000"/>
              </a:lnSpc>
            </a:pPr>
            <a:r>
              <a:rPr lang="fr-FR" sz="850" b="0" i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  Arrêté du 27 11 2020 relatif aux centres de lutte contre la tuberculose</a:t>
            </a:r>
            <a:r>
              <a:rPr lang="fr-FR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fr-FR" sz="850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1ACF023E-9D85-4AC8-BDAA-F102D2A11990}"/>
              </a:ext>
            </a:extLst>
          </p:cNvPr>
          <p:cNvSpPr txBox="1"/>
          <p:nvPr/>
        </p:nvSpPr>
        <p:spPr>
          <a:xfrm>
            <a:off x="7899407" y="4258734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2015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9F310A0-20BA-4A0D-A89F-E86AF7DAB080}"/>
              </a:ext>
            </a:extLst>
          </p:cNvPr>
          <p:cNvSpPr txBox="1"/>
          <p:nvPr/>
        </p:nvSpPr>
        <p:spPr>
          <a:xfrm>
            <a:off x="10049951" y="3361256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2003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E64E306D-719A-4A32-9827-06FD3CAB157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798552" y="1117596"/>
            <a:ext cx="3972675" cy="881780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18" name="ZoneTexte 17">
            <a:extLst>
              <a:ext uri="{FF2B5EF4-FFF2-40B4-BE49-F238E27FC236}">
                <a16:creationId xmlns:a16="http://schemas.microsoft.com/office/drawing/2014/main" id="{1C7F53D0-2249-4B25-99CA-A4A9EC971421}"/>
              </a:ext>
            </a:extLst>
          </p:cNvPr>
          <p:cNvSpPr txBox="1"/>
          <p:nvPr/>
        </p:nvSpPr>
        <p:spPr>
          <a:xfrm>
            <a:off x="9956812" y="5528725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2007</a:t>
            </a:r>
          </a:p>
        </p:txBody>
      </p:sp>
    </p:spTree>
    <p:extLst>
      <p:ext uri="{BB962C8B-B14F-4D97-AF65-F5344CB8AC3E}">
        <p14:creationId xmlns:p14="http://schemas.microsoft.com/office/powerpoint/2010/main" val="3486416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6">
            <a:extLst>
              <a:ext uri="{FF2B5EF4-FFF2-40B4-BE49-F238E27FC236}">
                <a16:creationId xmlns:a16="http://schemas.microsoft.com/office/drawing/2014/main" id="{AE5B7E0B-A4C9-4167-8390-70058F1B4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44" y="-1"/>
            <a:ext cx="12183656" cy="59155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kumimoji="1" lang="fr-FR" sz="2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TABAGISME</a:t>
            </a:r>
            <a:r>
              <a:rPr kumimoji="1" lang="fr-FR" sz="2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1" lang="fr-FR" sz="2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ET TUBERCULOSE </a:t>
            </a:r>
            <a:r>
              <a:rPr kumimoji="1" lang="fr-FR" sz="2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(TB)                                                         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ABFE4AC-1D2A-4C67-853A-7C9A3DBA38A0}"/>
              </a:ext>
            </a:extLst>
          </p:cNvPr>
          <p:cNvSpPr txBox="1"/>
          <p:nvPr/>
        </p:nvSpPr>
        <p:spPr>
          <a:xfrm>
            <a:off x="673426" y="1017477"/>
            <a:ext cx="8987041" cy="369332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TABAGISME : UN RISQUE ACCRU DE TB  </a:t>
            </a:r>
            <a:r>
              <a:rPr lang="fr-FR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fr-FR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risque dose dépendant </a:t>
            </a:r>
            <a:r>
              <a:rPr lang="fr-FR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C/J et PA)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43D9028-2D85-477C-8C81-D648D6858E39}"/>
              </a:ext>
            </a:extLst>
          </p:cNvPr>
          <p:cNvSpPr txBox="1"/>
          <p:nvPr/>
        </p:nvSpPr>
        <p:spPr>
          <a:xfrm>
            <a:off x="689539" y="1332777"/>
            <a:ext cx="5821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Tabagisme actif </a:t>
            </a:r>
            <a:r>
              <a:rPr lang="fr-FR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(TA) </a:t>
            </a:r>
            <a:r>
              <a:rPr lang="fr-FR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 tuberculose pulmonaire </a:t>
            </a:r>
            <a:r>
              <a:rPr lang="fr-FR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(TBP).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58FE9FB-63B7-4B29-AA33-0E9F74741A27}"/>
              </a:ext>
            </a:extLst>
          </p:cNvPr>
          <p:cNvSpPr txBox="1"/>
          <p:nvPr/>
        </p:nvSpPr>
        <p:spPr>
          <a:xfrm>
            <a:off x="909951" y="1664611"/>
            <a:ext cx="7054098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fr-FR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 (</a:t>
            </a:r>
            <a:r>
              <a:rPr lang="fr-FR" sz="16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vs. </a:t>
            </a:r>
            <a:r>
              <a:rPr lang="fr-FR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JF)                         </a:t>
            </a:r>
            <a:r>
              <a:rPr lang="fr-FR" sz="16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TBP: </a:t>
            </a:r>
            <a:r>
              <a:rPr lang="fr-FR" sz="1600" dirty="0" err="1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HRa</a:t>
            </a:r>
            <a:r>
              <a:rPr lang="fr-FR" sz="16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2,9 </a:t>
            </a:r>
            <a:r>
              <a:rPr lang="fr-FR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(IC95% : 2,0 - 4,1)                                                                                                   TA (</a:t>
            </a:r>
            <a:r>
              <a:rPr lang="fr-FR" sz="16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vs. </a:t>
            </a:r>
            <a:r>
              <a:rPr lang="fr-FR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JF)                         </a:t>
            </a:r>
            <a:r>
              <a:rPr lang="fr-FR" sz="16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TBP: </a:t>
            </a:r>
            <a:r>
              <a:rPr lang="fr-FR" sz="1600" dirty="0" err="1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ORa</a:t>
            </a:r>
            <a:r>
              <a:rPr lang="fr-FR" sz="16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3,2 </a:t>
            </a:r>
            <a:r>
              <a:rPr lang="fr-FR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(IC95% : 1,3 - 7,9)   TB VIH+</a:t>
            </a:r>
            <a:endParaRPr lang="fr-FR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5000"/>
              </a:lnSpc>
            </a:pPr>
            <a:r>
              <a:rPr lang="fr-FR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 (</a:t>
            </a:r>
            <a:r>
              <a:rPr lang="fr-FR" sz="16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vs. </a:t>
            </a:r>
            <a:r>
              <a:rPr lang="fr-FR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JF)                     </a:t>
            </a:r>
            <a:r>
              <a:rPr lang="fr-FR" sz="16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MDR-TB: RR = 1,5 </a:t>
            </a:r>
            <a:r>
              <a:rPr lang="fr-FR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(IC95% : 1,2 - 1,9)</a:t>
            </a:r>
            <a:endParaRPr lang="fr-FR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03E28A3-48C2-4407-9B82-DAFE6758492E}"/>
              </a:ext>
            </a:extLst>
          </p:cNvPr>
          <p:cNvSpPr txBox="1"/>
          <p:nvPr/>
        </p:nvSpPr>
        <p:spPr>
          <a:xfrm>
            <a:off x="671019" y="2447677"/>
            <a:ext cx="62398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Tabagisme actif </a:t>
            </a:r>
            <a:r>
              <a:rPr lang="fr-FR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(TA) </a:t>
            </a:r>
            <a:r>
              <a:rPr lang="fr-FR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 infection tuberculeuse </a:t>
            </a:r>
            <a:r>
              <a:rPr lang="fr-FR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(ITL)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662C869-AAD7-4E02-A4FB-AFF4C7A103D2}"/>
              </a:ext>
            </a:extLst>
          </p:cNvPr>
          <p:cNvSpPr txBox="1"/>
          <p:nvPr/>
        </p:nvSpPr>
        <p:spPr>
          <a:xfrm>
            <a:off x="900607" y="2748002"/>
            <a:ext cx="6064223" cy="326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fr-FR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 (</a:t>
            </a:r>
            <a:r>
              <a:rPr lang="fr-FR" sz="16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vs. </a:t>
            </a:r>
            <a:r>
              <a:rPr lang="fr-FR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JF)                            </a:t>
            </a:r>
            <a:r>
              <a:rPr lang="fr-FR" sz="16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ITL: RR = 1,7 </a:t>
            </a:r>
            <a:r>
              <a:rPr lang="fr-FR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(IC95% : 1,4 - 2,0)</a:t>
            </a:r>
            <a:endParaRPr lang="fr-FR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D982DAEE-9FAC-4F65-BE4A-7F94E2CD6C7E}"/>
              </a:ext>
            </a:extLst>
          </p:cNvPr>
          <p:cNvSpPr txBox="1"/>
          <p:nvPr/>
        </p:nvSpPr>
        <p:spPr>
          <a:xfrm>
            <a:off x="652949" y="3158476"/>
            <a:ext cx="6920700" cy="369332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UNE PRESENTATION PLUS SEVERE DE LA TB</a:t>
            </a:r>
            <a:endParaRPr lang="fr-FR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B8D60516-94FF-4139-87A9-ADA1BCEC799A}"/>
              </a:ext>
            </a:extLst>
          </p:cNvPr>
          <p:cNvSpPr txBox="1"/>
          <p:nvPr/>
        </p:nvSpPr>
        <p:spPr>
          <a:xfrm>
            <a:off x="903196" y="3479999"/>
            <a:ext cx="6221334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fr-FR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 (</a:t>
            </a:r>
            <a:r>
              <a:rPr lang="fr-FR" sz="16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vs. </a:t>
            </a:r>
            <a:r>
              <a:rPr lang="fr-FR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JF)  </a:t>
            </a:r>
            <a:r>
              <a:rPr lang="fr-FR" sz="16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Frottis BK+               </a:t>
            </a:r>
            <a:r>
              <a:rPr lang="fr-FR" sz="1600" dirty="0" err="1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RRa</a:t>
            </a:r>
            <a:r>
              <a:rPr lang="fr-FR" sz="16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2,2 </a:t>
            </a:r>
            <a:r>
              <a:rPr lang="fr-FR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(IC95% : 1,4 - 3,4)</a:t>
            </a:r>
          </a:p>
          <a:p>
            <a:pPr>
              <a:lnSpc>
                <a:spcPct val="95000"/>
              </a:lnSpc>
            </a:pPr>
            <a:r>
              <a:rPr lang="fr-FR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</a:t>
            </a:r>
            <a:r>
              <a:rPr lang="fr-FR" sz="16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RP excavée               </a:t>
            </a:r>
            <a:r>
              <a:rPr lang="fr-FR" sz="1600" dirty="0" err="1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ORa</a:t>
            </a:r>
            <a:r>
              <a:rPr lang="fr-FR" sz="16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2,0 </a:t>
            </a:r>
            <a:r>
              <a:rPr lang="fr-FR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(IC95% : 1,2 - 3,2) </a:t>
            </a:r>
          </a:p>
          <a:p>
            <a:pPr>
              <a:lnSpc>
                <a:spcPct val="95000"/>
              </a:lnSpc>
            </a:pPr>
            <a:r>
              <a:rPr lang="fr-FR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</a:t>
            </a:r>
            <a:r>
              <a:rPr lang="fr-FR" sz="16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Retard diagnostic ?    </a:t>
            </a:r>
            <a:r>
              <a:rPr lang="fr-FR" sz="1600" dirty="0" err="1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ORa</a:t>
            </a:r>
            <a:r>
              <a:rPr lang="fr-FR" sz="16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3,0 </a:t>
            </a:r>
            <a:r>
              <a:rPr lang="fr-FR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(IC95% : 1,2 - 7,7)</a:t>
            </a:r>
            <a:endParaRPr lang="fr-FR" sz="95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CCD9AA1-5D5F-4CBD-AA0D-CB432640CDB6}"/>
              </a:ext>
            </a:extLst>
          </p:cNvPr>
          <p:cNvSpPr txBox="1"/>
          <p:nvPr/>
        </p:nvSpPr>
        <p:spPr>
          <a:xfrm>
            <a:off x="648766" y="4326812"/>
            <a:ext cx="7246915" cy="369332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UNE EVOLUTION MOINS FAVORABLE DE LA TB </a:t>
            </a:r>
            <a:endParaRPr lang="fr-FR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072A8988-3124-4032-A29A-9D6296ACA982}"/>
              </a:ext>
            </a:extLst>
          </p:cNvPr>
          <p:cNvSpPr txBox="1"/>
          <p:nvPr/>
        </p:nvSpPr>
        <p:spPr>
          <a:xfrm>
            <a:off x="905672" y="4654377"/>
            <a:ext cx="6221341" cy="337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fr-FR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 (</a:t>
            </a:r>
            <a:r>
              <a:rPr lang="fr-FR" sz="16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vs</a:t>
            </a:r>
            <a:r>
              <a:rPr lang="fr-FR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JF)  </a:t>
            </a:r>
            <a:r>
              <a:rPr lang="fr-FR" sz="16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Mortalité plus élevée    HR = 8,6 </a:t>
            </a:r>
            <a:r>
              <a:rPr lang="fr-FR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(IC95% :  2,5 - 29,8)</a:t>
            </a:r>
            <a:endParaRPr lang="fr-FR" sz="1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CF9852A5-16E0-4636-95AF-F8ADD88B491E}"/>
              </a:ext>
            </a:extLst>
          </p:cNvPr>
          <p:cNvSpPr txBox="1"/>
          <p:nvPr/>
        </p:nvSpPr>
        <p:spPr>
          <a:xfrm>
            <a:off x="912893" y="4898790"/>
            <a:ext cx="60688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 (</a:t>
            </a:r>
            <a:r>
              <a:rPr lang="fr-FR" sz="16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vs</a:t>
            </a:r>
            <a:r>
              <a:rPr lang="fr-FR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JF)  </a:t>
            </a:r>
            <a:r>
              <a:rPr lang="fr-FR" sz="16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Echec traitement        </a:t>
            </a:r>
            <a:r>
              <a:rPr lang="fr-FR" sz="1600" dirty="0" err="1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ORa</a:t>
            </a:r>
            <a:r>
              <a:rPr lang="fr-FR" sz="16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2,2 </a:t>
            </a:r>
            <a:r>
              <a:rPr lang="fr-FR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(IC95% : 1,0 - 4,7)  </a:t>
            </a:r>
            <a:endParaRPr lang="fr-FR" sz="1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432B44F-72D6-4A25-87DA-04EC1748364C}"/>
              </a:ext>
            </a:extLst>
          </p:cNvPr>
          <p:cNvSpPr txBox="1"/>
          <p:nvPr/>
        </p:nvSpPr>
        <p:spPr>
          <a:xfrm>
            <a:off x="911469" y="5154336"/>
            <a:ext cx="60944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 (</a:t>
            </a:r>
            <a:r>
              <a:rPr lang="fr-FR" sz="16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vs</a:t>
            </a:r>
            <a:r>
              <a:rPr lang="fr-FR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JF)  </a:t>
            </a:r>
            <a:r>
              <a:rPr lang="fr-FR" sz="16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Récidive TM               </a:t>
            </a:r>
            <a:r>
              <a:rPr lang="fr-FR" sz="1600" dirty="0" err="1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ORa</a:t>
            </a:r>
            <a:r>
              <a:rPr lang="fr-FR" sz="16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3,1 </a:t>
            </a:r>
            <a:r>
              <a:rPr lang="fr-FR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(IC95% : 1,6 - 6,0)</a:t>
            </a:r>
            <a:endParaRPr lang="fr-FR" sz="1000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9D67F0AB-CE98-44E0-A150-6DA6011F4A0A}"/>
              </a:ext>
            </a:extLst>
          </p:cNvPr>
          <p:cNvSpPr txBox="1"/>
          <p:nvPr/>
        </p:nvSpPr>
        <p:spPr>
          <a:xfrm>
            <a:off x="901499" y="5382756"/>
            <a:ext cx="61329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 (</a:t>
            </a:r>
            <a:r>
              <a:rPr lang="fr-FR" sz="16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vs</a:t>
            </a:r>
            <a:r>
              <a:rPr lang="fr-FR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JF)  </a:t>
            </a:r>
            <a:r>
              <a:rPr lang="fr-FR" sz="16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Défaut observance       OR = 0,7 </a:t>
            </a:r>
            <a:r>
              <a:rPr lang="fr-FR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(IC95%  : 0,6 - 0,8)</a:t>
            </a:r>
            <a:endParaRPr lang="fr-FR" sz="1000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93D46C3-53C8-4B9E-ABA9-F66792F38625}"/>
              </a:ext>
            </a:extLst>
          </p:cNvPr>
          <p:cNvSpPr txBox="1"/>
          <p:nvPr/>
        </p:nvSpPr>
        <p:spPr>
          <a:xfrm>
            <a:off x="654754" y="5850719"/>
            <a:ext cx="6838065" cy="369332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 CONTRÔLE DE L’EPIDEMIE TUBERCULEUSE</a:t>
            </a:r>
            <a:endParaRPr lang="fr-FR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388E5894-C49B-4235-B6D5-64425C3102A2}"/>
              </a:ext>
            </a:extLst>
          </p:cNvPr>
          <p:cNvSpPr txBox="1"/>
          <p:nvPr/>
        </p:nvSpPr>
        <p:spPr>
          <a:xfrm>
            <a:off x="8107019" y="5849714"/>
            <a:ext cx="3526928" cy="626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r-FR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Basu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S, et al. </a:t>
            </a:r>
            <a:r>
              <a:rPr lang="fr-FR" sz="1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BMJ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2011;343:d5506.</a:t>
            </a:r>
          </a:p>
          <a:p>
            <a:pPr>
              <a:lnSpc>
                <a:spcPct val="120000"/>
              </a:lnSpc>
            </a:pPr>
            <a:r>
              <a:rPr lang="fr-FR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 HH, et al.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 J Resp Crit Care Med 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2009;180:475–480.</a:t>
            </a:r>
          </a:p>
          <a:p>
            <a:pPr>
              <a:lnSpc>
                <a:spcPct val="120000"/>
              </a:lnSpc>
            </a:pP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Ramin B, et al. </a:t>
            </a:r>
            <a:r>
              <a:rPr lang="fr-FR" sz="1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 J </a:t>
            </a:r>
            <a:r>
              <a:rPr lang="fr-FR" sz="1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Tuberc</a:t>
            </a:r>
            <a:r>
              <a:rPr lang="fr-FR" sz="1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Lung Dis 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2008;12:695-7.    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6B2157D-172E-4585-B92C-C29817904124}"/>
              </a:ext>
            </a:extLst>
          </p:cNvPr>
          <p:cNvSpPr txBox="1"/>
          <p:nvPr/>
        </p:nvSpPr>
        <p:spPr>
          <a:xfrm>
            <a:off x="8094944" y="1669726"/>
            <a:ext cx="3272050" cy="668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 HH, et al. </a:t>
            </a:r>
            <a:r>
              <a:rPr lang="fr-FR" sz="1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PloS</a:t>
            </a:r>
            <a:r>
              <a:rPr lang="fr-FR" sz="1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Med 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2007; 4:e20.</a:t>
            </a:r>
          </a:p>
          <a:p>
            <a:pPr>
              <a:lnSpc>
                <a:spcPct val="130000"/>
              </a:lnSpc>
            </a:pP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Bronner-Morrison L, al. </a:t>
            </a:r>
            <a:r>
              <a:rPr lang="fr-FR" sz="1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PLoS</a:t>
            </a:r>
            <a:r>
              <a:rPr lang="fr-FR" sz="1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Med 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2016; 11:e0167133.</a:t>
            </a:r>
          </a:p>
          <a:p>
            <a:pPr>
              <a:lnSpc>
                <a:spcPct val="130000"/>
              </a:lnSpc>
            </a:pP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Wang Mg, et al. </a:t>
            </a:r>
            <a:r>
              <a:rPr lang="fr-FR" sz="1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Infect Drug </a:t>
            </a:r>
            <a:r>
              <a:rPr lang="fr-FR" sz="1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Resist</a:t>
            </a:r>
            <a:r>
              <a:rPr lang="fr-FR" sz="1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2018;11:873-897.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12AC0F9-6DCB-41E5-86CB-CDA6BD0C1AE8}"/>
              </a:ext>
            </a:extLst>
          </p:cNvPr>
          <p:cNvSpPr txBox="1"/>
          <p:nvPr/>
        </p:nvSpPr>
        <p:spPr>
          <a:xfrm>
            <a:off x="8103490" y="3537972"/>
            <a:ext cx="3457998" cy="4746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Bai KJ, et al. </a:t>
            </a:r>
            <a:r>
              <a:rPr lang="fr-FR" sz="1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PloS</a:t>
            </a:r>
            <a:r>
              <a:rPr lang="fr-FR" sz="1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One 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2011:e0156677.</a:t>
            </a:r>
            <a:endParaRPr lang="fr-FR" sz="1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30000"/>
              </a:lnSpc>
            </a:pPr>
            <a:r>
              <a:rPr lang="fr-FR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Rabin AS, et al. </a:t>
            </a:r>
            <a:r>
              <a:rPr lang="de-DE" sz="1000" i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</a:t>
            </a:r>
            <a:r>
              <a:rPr lang="de-DE" sz="10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 </a:t>
            </a:r>
            <a:r>
              <a:rPr lang="de-DE" sz="1000" i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Tuberc</a:t>
            </a:r>
            <a:r>
              <a:rPr lang="de-DE" sz="10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Lung Dis </a:t>
            </a:r>
            <a:r>
              <a:rPr lang="de-DE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2013;17:214 - 220.</a:t>
            </a:r>
            <a:endParaRPr lang="fr-FR" sz="1000" dirty="0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28BF2A0A-3093-4220-A0E7-E0D09068716C}"/>
              </a:ext>
            </a:extLst>
          </p:cNvPr>
          <p:cNvSpPr txBox="1"/>
          <p:nvPr/>
        </p:nvSpPr>
        <p:spPr>
          <a:xfrm>
            <a:off x="8109961" y="2777386"/>
            <a:ext cx="29209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Bates MN, et al. </a:t>
            </a:r>
            <a:r>
              <a:rPr lang="fr-FR" sz="1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Arch Int Med 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2007;167:335-42.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9B47983-4E36-4174-B014-504C1295EF2A}"/>
              </a:ext>
            </a:extLst>
          </p:cNvPr>
          <p:cNvSpPr txBox="1"/>
          <p:nvPr/>
        </p:nvSpPr>
        <p:spPr>
          <a:xfrm>
            <a:off x="8075776" y="4631825"/>
            <a:ext cx="3546164" cy="8747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fr-FR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Wen CP, et al. </a:t>
            </a:r>
            <a:r>
              <a:rPr lang="fr-FR" sz="10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BMC Infect Dis </a:t>
            </a:r>
            <a:r>
              <a:rPr lang="fr-FR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2010;156.</a:t>
            </a:r>
          </a:p>
          <a:p>
            <a:pPr>
              <a:lnSpc>
                <a:spcPct val="130000"/>
              </a:lnSpc>
            </a:pPr>
            <a:r>
              <a:rPr lang="fr-FR" sz="1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Tachfouti</a:t>
            </a:r>
            <a:r>
              <a:rPr lang="fr-FR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N, et al. </a:t>
            </a:r>
            <a:r>
              <a:rPr lang="de-DE" sz="1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</a:t>
            </a:r>
            <a:r>
              <a:rPr lang="de-DE" sz="1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 </a:t>
            </a:r>
            <a:r>
              <a:rPr lang="de-DE" sz="1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Tuberc</a:t>
            </a:r>
            <a:r>
              <a:rPr lang="de-DE" sz="1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Lung Dis </a:t>
            </a:r>
            <a:r>
              <a:rPr lang="de-DE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2011;15:838–843.</a:t>
            </a:r>
          </a:p>
          <a:p>
            <a:pPr>
              <a:lnSpc>
                <a:spcPct val="130000"/>
              </a:lnSpc>
            </a:pPr>
            <a:r>
              <a:rPr lang="fr-FR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Thomas A, et al. </a:t>
            </a:r>
            <a:r>
              <a:rPr lang="fr-FR" sz="10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 J </a:t>
            </a:r>
            <a:r>
              <a:rPr lang="fr-FR" sz="1000" i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Tuberc</a:t>
            </a:r>
            <a:r>
              <a:rPr lang="fr-FR" sz="10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Lung Dis </a:t>
            </a:r>
            <a:r>
              <a:rPr lang="fr-FR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2005;9:556-561.</a:t>
            </a:r>
          </a:p>
          <a:p>
            <a:pPr>
              <a:lnSpc>
                <a:spcPct val="130000"/>
              </a:lnSpc>
            </a:pPr>
            <a:r>
              <a:rPr lang="fr-FR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Leung CC, et al. </a:t>
            </a:r>
            <a:r>
              <a:rPr lang="fr-FR" sz="1000" i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Eur</a:t>
            </a:r>
            <a:r>
              <a:rPr lang="fr-FR" sz="10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1000" i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Respir</a:t>
            </a:r>
            <a:r>
              <a:rPr lang="fr-FR" sz="10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 </a:t>
            </a:r>
            <a:r>
              <a:rPr lang="fr-FR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2015;45:738-45.</a:t>
            </a:r>
            <a:endParaRPr lang="fr-FR" sz="1000" dirty="0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02967F26-234B-4748-B530-B758113A3AAE}"/>
              </a:ext>
            </a:extLst>
          </p:cNvPr>
          <p:cNvSpPr txBox="1"/>
          <p:nvPr/>
        </p:nvSpPr>
        <p:spPr>
          <a:xfrm>
            <a:off x="8091052" y="3970875"/>
            <a:ext cx="35333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Tattevin</a:t>
            </a:r>
            <a:r>
              <a:rPr lang="fr-FR" sz="100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P, et al. </a:t>
            </a:r>
            <a:r>
              <a:rPr lang="fr-FR" sz="1000" i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 J </a:t>
            </a:r>
            <a:r>
              <a:rPr lang="fr-FR" sz="1000" i="1" dirty="0" err="1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Tuberc</a:t>
            </a:r>
            <a:r>
              <a:rPr lang="fr-FR" sz="1000" i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Lung Dis </a:t>
            </a:r>
            <a:r>
              <a:rPr lang="fr-FR" sz="100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2012;16:510-15 (?)</a:t>
            </a:r>
          </a:p>
        </p:txBody>
      </p:sp>
    </p:spTree>
    <p:extLst>
      <p:ext uri="{BB962C8B-B14F-4D97-AF65-F5344CB8AC3E}">
        <p14:creationId xmlns:p14="http://schemas.microsoft.com/office/powerpoint/2010/main" val="4205454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6">
            <a:extLst>
              <a:ext uri="{FF2B5EF4-FFF2-40B4-BE49-F238E27FC236}">
                <a16:creationId xmlns:a16="http://schemas.microsoft.com/office/drawing/2014/main" id="{692F7E8B-EEEB-4306-B678-FF3ED7AF4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867" y="1135410"/>
            <a:ext cx="6025329" cy="39941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kumimoji="1" lang="fr-FR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1" lang="fr-FR" sz="20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L’AIDE A L’ARRÊT DU TABAC EST CODIFIÉE                                                           </a:t>
            </a:r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7BD0B148-C685-40A9-A782-1A35EFB62A26}"/>
              </a:ext>
            </a:extLst>
          </p:cNvPr>
          <p:cNvCxnSpPr/>
          <p:nvPr/>
        </p:nvCxnSpPr>
        <p:spPr>
          <a:xfrm>
            <a:off x="3819970" y="4939469"/>
            <a:ext cx="197407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F55BC080-C946-4611-AF85-AC2442F3480B}"/>
              </a:ext>
            </a:extLst>
          </p:cNvPr>
          <p:cNvCxnSpPr/>
          <p:nvPr/>
        </p:nvCxnSpPr>
        <p:spPr>
          <a:xfrm>
            <a:off x="5375305" y="2162086"/>
            <a:ext cx="72069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5C60D401-E818-45D0-A66B-311674A8B68C}"/>
              </a:ext>
            </a:extLst>
          </p:cNvPr>
          <p:cNvCxnSpPr/>
          <p:nvPr/>
        </p:nvCxnSpPr>
        <p:spPr>
          <a:xfrm>
            <a:off x="5818265" y="2417036"/>
            <a:ext cx="72069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0F0DFF36-11D6-4CA1-B0F7-CD57B468031F}"/>
              </a:ext>
            </a:extLst>
          </p:cNvPr>
          <p:cNvCxnSpPr>
            <a:cxnSpLocks/>
          </p:cNvCxnSpPr>
          <p:nvPr/>
        </p:nvCxnSpPr>
        <p:spPr>
          <a:xfrm>
            <a:off x="8767985" y="1837346"/>
            <a:ext cx="49565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58226952-C24E-4C39-959E-6D15B8F29ACD}"/>
              </a:ext>
            </a:extLst>
          </p:cNvPr>
          <p:cNvCxnSpPr>
            <a:cxnSpLocks/>
          </p:cNvCxnSpPr>
          <p:nvPr/>
        </p:nvCxnSpPr>
        <p:spPr>
          <a:xfrm>
            <a:off x="8332153" y="3254523"/>
            <a:ext cx="108388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180534DD-84D4-4734-B65A-D6AB64E09816}"/>
              </a:ext>
            </a:extLst>
          </p:cNvPr>
          <p:cNvCxnSpPr>
            <a:cxnSpLocks/>
          </p:cNvCxnSpPr>
          <p:nvPr/>
        </p:nvCxnSpPr>
        <p:spPr>
          <a:xfrm>
            <a:off x="8484553" y="4415325"/>
            <a:ext cx="108388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27FE0574-F5A7-4526-B836-79A31CF75C34}"/>
              </a:ext>
            </a:extLst>
          </p:cNvPr>
          <p:cNvCxnSpPr>
            <a:cxnSpLocks/>
          </p:cNvCxnSpPr>
          <p:nvPr/>
        </p:nvCxnSpPr>
        <p:spPr>
          <a:xfrm>
            <a:off x="8484553" y="5739926"/>
            <a:ext cx="108388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Image 31">
            <a:extLst>
              <a:ext uri="{FF2B5EF4-FFF2-40B4-BE49-F238E27FC236}">
                <a16:creationId xmlns:a16="http://schemas.microsoft.com/office/drawing/2014/main" id="{F8EF31C6-39FF-4D2E-84C5-93F441E6D9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4866" y="1589520"/>
            <a:ext cx="4287895" cy="4823431"/>
          </a:xfrm>
          <a:prstGeom prst="rect">
            <a:avLst/>
          </a:prstGeom>
        </p:spPr>
      </p:pic>
      <p:sp>
        <p:nvSpPr>
          <p:cNvPr id="35" name="ZoneTexte 34">
            <a:extLst>
              <a:ext uri="{FF2B5EF4-FFF2-40B4-BE49-F238E27FC236}">
                <a16:creationId xmlns:a16="http://schemas.microsoft.com/office/drawing/2014/main" id="{62660A1E-F823-406B-B8BE-8B4CA66B61A4}"/>
              </a:ext>
            </a:extLst>
          </p:cNvPr>
          <p:cNvSpPr txBox="1"/>
          <p:nvPr/>
        </p:nvSpPr>
        <p:spPr>
          <a:xfrm>
            <a:off x="674517" y="5308953"/>
            <a:ext cx="4539565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Novotny TE. </a:t>
            </a:r>
            <a:r>
              <a:rPr lang="fr-FR" sz="1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 J </a:t>
            </a:r>
            <a:r>
              <a:rPr lang="fr-FR" sz="1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Tuberc</a:t>
            </a:r>
            <a:r>
              <a:rPr lang="fr-FR" sz="1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Lung Dis 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2008;12(10):1103.</a:t>
            </a:r>
          </a:p>
          <a:p>
            <a:pPr>
              <a:lnSpc>
                <a:spcPct val="95000"/>
              </a:lnSpc>
            </a:pP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lang="fr-FR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N, et al. </a:t>
            </a:r>
            <a:r>
              <a:rPr lang="fr-FR" sz="1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 J </a:t>
            </a:r>
            <a:r>
              <a:rPr lang="fr-FR" sz="1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Tuberc</a:t>
            </a:r>
            <a:r>
              <a:rPr lang="fr-FR" sz="1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Lung Dis 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2008;12(5):567-72.</a:t>
            </a:r>
          </a:p>
          <a:p>
            <a:pPr>
              <a:lnSpc>
                <a:spcPct val="95000"/>
              </a:lnSpc>
            </a:pP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</a:t>
            </a:r>
            <a:r>
              <a:rPr lang="fr-FR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Gupte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HA, et al. </a:t>
            </a:r>
            <a:r>
              <a:rPr lang="fr-FR" sz="1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 </a:t>
            </a:r>
            <a:r>
              <a:rPr lang="fr-FR" sz="1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Health</a:t>
            </a:r>
            <a:r>
              <a:rPr lang="fr-FR" sz="1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Action 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2018;8(2):50-52.</a:t>
            </a:r>
          </a:p>
          <a:p>
            <a:pPr>
              <a:lnSpc>
                <a:spcPct val="95000"/>
              </a:lnSpc>
            </a:pP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Bam TS, et al. </a:t>
            </a:r>
            <a:r>
              <a:rPr lang="fr-FR" sz="1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BMC Public </a:t>
            </a:r>
            <a:r>
              <a:rPr lang="fr-FR" sz="1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Health</a:t>
            </a:r>
            <a:r>
              <a:rPr lang="fr-FR" sz="1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2015;15:604.</a:t>
            </a:r>
          </a:p>
          <a:p>
            <a:pPr>
              <a:lnSpc>
                <a:spcPct val="95000"/>
              </a:lnSpc>
            </a:pP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HAS: Recommandation de bonne pratique, Mai 2014.</a:t>
            </a:r>
          </a:p>
          <a:p>
            <a:pPr>
              <a:lnSpc>
                <a:spcPct val="95000"/>
              </a:lnSpc>
            </a:pP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 </a:t>
            </a:r>
            <a:r>
              <a:rPr lang="fr-FR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Monograph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on TB and Tobacco control; WHO/HTM/TB/2007.390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5646653-F217-438C-813C-33E1952039FE}"/>
              </a:ext>
            </a:extLst>
          </p:cNvPr>
          <p:cNvSpPr txBox="1"/>
          <p:nvPr/>
        </p:nvSpPr>
        <p:spPr>
          <a:xfrm>
            <a:off x="578670" y="1933935"/>
            <a:ext cx="6257675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PRISE EN CHARGE SIMULTANEE TB - TABAC </a:t>
            </a:r>
            <a:r>
              <a:rPr lang="fr-FR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(DOTS-DOT)</a:t>
            </a:r>
            <a:r>
              <a:rPr lang="fr-FR" sz="1600" b="1" baseline="30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1800" baseline="30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1,2</a:t>
            </a:r>
            <a:r>
              <a:rPr lang="fr-FR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fr-FR" sz="16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PEC du patient dans sa globalité simultanée (DOT=ETP).</a:t>
            </a:r>
          </a:p>
          <a:p>
            <a:pPr marL="285750" indent="-285750">
              <a:buFontTx/>
              <a:buChar char="-"/>
            </a:pPr>
            <a:r>
              <a:rPr lang="fr-FR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Tabagisme : facteur d’inobservance des </a:t>
            </a:r>
            <a:r>
              <a:rPr lang="fr-FR" sz="1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anti-TB</a:t>
            </a:r>
            <a:r>
              <a:rPr lang="fr-FR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285750" indent="-285750">
              <a:buFontTx/>
              <a:buChar char="-"/>
            </a:pPr>
            <a:endParaRPr lang="fr-FR" sz="16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UNE PRISE EN CHARGE STANDARDISEE</a:t>
            </a:r>
            <a:r>
              <a:rPr lang="fr-FR" sz="1800" baseline="30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3,4</a:t>
            </a:r>
            <a:r>
              <a:rPr lang="fr-FR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fr-FR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  </a:t>
            </a:r>
            <a:r>
              <a:rPr lang="fr-FR" sz="16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Systématique (identification, évaluation, aide à l’arrêt).</a:t>
            </a:r>
          </a:p>
          <a:p>
            <a:r>
              <a:rPr lang="fr-FR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  Des outils adaptés à la PEC du tabac (fiche suivi, tests).</a:t>
            </a:r>
          </a:p>
          <a:p>
            <a:r>
              <a:rPr lang="fr-FR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</a:p>
          <a:p>
            <a:r>
              <a:rPr lang="fr-FR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 MOYENS D’AIDE A L’ARRÊT DEFINIS</a:t>
            </a:r>
            <a:r>
              <a:rPr lang="fr-FR" sz="1800" b="1" baseline="30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1800" baseline="30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5,6</a:t>
            </a:r>
            <a:r>
              <a:rPr lang="fr-FR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fr-FR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  </a:t>
            </a:r>
            <a:r>
              <a:rPr lang="fr-FR" sz="16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Conseil d’arrêt, Stratégie 5As, TCC, Médicaments</a:t>
            </a:r>
            <a:r>
              <a:rPr lang="fr-FR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16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d’aide.</a:t>
            </a:r>
          </a:p>
          <a:p>
            <a:r>
              <a:rPr lang="fr-FR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  Aide corrélée à la motivation et à la dépendance.</a:t>
            </a:r>
          </a:p>
        </p:txBody>
      </p:sp>
      <p:sp>
        <p:nvSpPr>
          <p:cNvPr id="13" name="Rectangle 1026">
            <a:extLst>
              <a:ext uri="{FF2B5EF4-FFF2-40B4-BE49-F238E27FC236}">
                <a16:creationId xmlns:a16="http://schemas.microsoft.com/office/drawing/2014/main" id="{CBE7DC1E-3569-42C1-ADB0-51DC9D40A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44" y="-1"/>
            <a:ext cx="12183656" cy="59155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kumimoji="1" lang="fr-FR" sz="2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ARRET DU TABAC CHEZ LE TB-FUMEUR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838081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1027"/>
          <p:cNvSpPr txBox="1">
            <a:spLocks noChangeArrowheads="1"/>
          </p:cNvSpPr>
          <p:nvPr/>
        </p:nvSpPr>
        <p:spPr bwMode="auto">
          <a:xfrm>
            <a:off x="904305" y="2281772"/>
            <a:ext cx="1627133" cy="483056"/>
          </a:xfrm>
          <a:prstGeom prst="rect">
            <a:avLst/>
          </a:prstGeom>
          <a:solidFill>
            <a:srgbClr val="002060"/>
          </a:solidFill>
          <a:ln w="38100" algn="ctr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85000"/>
              </a:lnSpc>
              <a:defRPr/>
            </a:pPr>
            <a:r>
              <a:rPr lang="en-US" sz="2800" b="1" kern="0" dirty="0">
                <a:solidFill>
                  <a:schemeClr val="bg1"/>
                </a:solidFill>
                <a:cs typeface="Times New Roman" pitchFamily="18" charset="0"/>
              </a:rPr>
              <a:t>   </a:t>
            </a:r>
            <a:r>
              <a:rPr lang="en-US" sz="2800" b="1" kern="0" dirty="0">
                <a:solidFill>
                  <a:srgbClr val="FFFF00"/>
                </a:solidFill>
                <a:cs typeface="Times New Roman" pitchFamily="18" charset="0"/>
              </a:rPr>
              <a:t>Ask</a:t>
            </a:r>
          </a:p>
        </p:txBody>
      </p:sp>
      <p:sp>
        <p:nvSpPr>
          <p:cNvPr id="23" name="Text Box 1028"/>
          <p:cNvSpPr txBox="1">
            <a:spLocks noChangeArrowheads="1"/>
          </p:cNvSpPr>
          <p:nvPr/>
        </p:nvSpPr>
        <p:spPr bwMode="auto">
          <a:xfrm>
            <a:off x="920928" y="3033430"/>
            <a:ext cx="1622987" cy="477007"/>
          </a:xfrm>
          <a:prstGeom prst="rect">
            <a:avLst/>
          </a:prstGeom>
          <a:solidFill>
            <a:srgbClr val="002060"/>
          </a:solidFill>
          <a:ln w="38100" algn="ctr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85000"/>
              </a:lnSpc>
              <a:defRPr/>
            </a:pPr>
            <a:r>
              <a:rPr lang="en-US" sz="2800" b="1" kern="0" dirty="0">
                <a:solidFill>
                  <a:schemeClr val="bg1"/>
                </a:solidFill>
                <a:cs typeface="Times New Roman" pitchFamily="18" charset="0"/>
              </a:rPr>
              <a:t>   </a:t>
            </a:r>
            <a:r>
              <a:rPr lang="en-US" sz="2800" b="1" kern="0" dirty="0">
                <a:solidFill>
                  <a:srgbClr val="FFFF00"/>
                </a:solidFill>
                <a:cs typeface="Times New Roman" pitchFamily="18" charset="0"/>
              </a:rPr>
              <a:t>Advise</a:t>
            </a:r>
          </a:p>
        </p:txBody>
      </p:sp>
      <p:sp>
        <p:nvSpPr>
          <p:cNvPr id="24" name="Text Box 1029"/>
          <p:cNvSpPr txBox="1">
            <a:spLocks noChangeArrowheads="1"/>
          </p:cNvSpPr>
          <p:nvPr/>
        </p:nvSpPr>
        <p:spPr bwMode="auto">
          <a:xfrm>
            <a:off x="920083" y="3764168"/>
            <a:ext cx="1622987" cy="490126"/>
          </a:xfrm>
          <a:prstGeom prst="rect">
            <a:avLst/>
          </a:prstGeom>
          <a:solidFill>
            <a:srgbClr val="002060"/>
          </a:solidFill>
          <a:ln w="38100" algn="ctr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85000"/>
              </a:lnSpc>
              <a:defRPr/>
            </a:pPr>
            <a:r>
              <a:rPr lang="en-US" sz="2800" b="1" kern="0" dirty="0">
                <a:solidFill>
                  <a:sysClr val="window" lastClr="FFFFFF"/>
                </a:solidFill>
                <a:cs typeface="Times New Roman" pitchFamily="18" charset="0"/>
              </a:rPr>
              <a:t>  </a:t>
            </a:r>
            <a:r>
              <a:rPr lang="en-US" sz="2800" b="1" kern="0" dirty="0">
                <a:solidFill>
                  <a:srgbClr val="FFFF00"/>
                </a:solidFill>
                <a:cs typeface="Times New Roman" pitchFamily="18" charset="0"/>
              </a:rPr>
              <a:t>Assess</a:t>
            </a:r>
          </a:p>
        </p:txBody>
      </p:sp>
      <p:sp>
        <p:nvSpPr>
          <p:cNvPr id="25" name="Text Box 1030"/>
          <p:cNvSpPr txBox="1">
            <a:spLocks noChangeArrowheads="1"/>
          </p:cNvSpPr>
          <p:nvPr/>
        </p:nvSpPr>
        <p:spPr bwMode="auto">
          <a:xfrm>
            <a:off x="928473" y="4551409"/>
            <a:ext cx="1605900" cy="490126"/>
          </a:xfrm>
          <a:prstGeom prst="rect">
            <a:avLst/>
          </a:prstGeom>
          <a:solidFill>
            <a:srgbClr val="002060"/>
          </a:solidFill>
          <a:ln w="38100" algn="ctr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85000"/>
              </a:lnSpc>
              <a:defRPr/>
            </a:pPr>
            <a:r>
              <a:rPr lang="en-US" sz="2800" b="1" kern="0" dirty="0">
                <a:solidFill>
                  <a:schemeClr val="bg1"/>
                </a:solidFill>
                <a:cs typeface="Times New Roman" pitchFamily="18" charset="0"/>
              </a:rPr>
              <a:t>  </a:t>
            </a:r>
            <a:r>
              <a:rPr lang="en-US" sz="2800" b="1" kern="0" dirty="0">
                <a:solidFill>
                  <a:srgbClr val="FFFF00"/>
                </a:solidFill>
                <a:cs typeface="Times New Roman" pitchFamily="18" charset="0"/>
              </a:rPr>
              <a:t>Assist</a:t>
            </a:r>
          </a:p>
        </p:txBody>
      </p:sp>
      <p:sp>
        <p:nvSpPr>
          <p:cNvPr id="26" name="Text Box 1031"/>
          <p:cNvSpPr txBox="1">
            <a:spLocks noChangeArrowheads="1"/>
          </p:cNvSpPr>
          <p:nvPr/>
        </p:nvSpPr>
        <p:spPr bwMode="auto">
          <a:xfrm>
            <a:off x="928084" y="5325697"/>
            <a:ext cx="1622988" cy="515778"/>
          </a:xfrm>
          <a:prstGeom prst="rect">
            <a:avLst/>
          </a:prstGeom>
          <a:solidFill>
            <a:srgbClr val="002060"/>
          </a:solidFill>
          <a:ln w="38100" algn="ctr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85000"/>
              </a:lnSpc>
              <a:defRPr/>
            </a:pPr>
            <a:r>
              <a:rPr lang="en-US" sz="2800" b="1" kern="0" dirty="0">
                <a:solidFill>
                  <a:sysClr val="window" lastClr="FFFFFF"/>
                </a:solidFill>
                <a:cs typeface="Times New Roman" pitchFamily="18" charset="0"/>
              </a:rPr>
              <a:t>  </a:t>
            </a:r>
            <a:r>
              <a:rPr lang="en-US" sz="2800" b="1" kern="0" dirty="0">
                <a:solidFill>
                  <a:srgbClr val="FFFF00"/>
                </a:solidFill>
                <a:cs typeface="Times New Roman" pitchFamily="18" charset="0"/>
              </a:rPr>
              <a:t>Arrange</a:t>
            </a:r>
          </a:p>
        </p:txBody>
      </p:sp>
      <p:sp>
        <p:nvSpPr>
          <p:cNvPr id="27" name="Text Box 1032"/>
          <p:cNvSpPr txBox="1">
            <a:spLocks noChangeArrowheads="1"/>
          </p:cNvSpPr>
          <p:nvPr/>
        </p:nvSpPr>
        <p:spPr bwMode="auto">
          <a:xfrm>
            <a:off x="3825839" y="2281771"/>
            <a:ext cx="7521730" cy="530819"/>
          </a:xfrm>
          <a:prstGeom prst="rect">
            <a:avLst/>
          </a:prstGeom>
          <a:solidFill>
            <a:srgbClr val="002060"/>
          </a:solidFill>
          <a:ln w="12700" algn="ctr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85000"/>
              </a:lnSpc>
              <a:defRPr/>
            </a:pPr>
            <a:r>
              <a:rPr lang="en-US" sz="2800" kern="0" dirty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000" b="1" kern="0" dirty="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Identifier le </a:t>
            </a:r>
            <a:r>
              <a:rPr lang="en-US" sz="2000" b="1" kern="0" dirty="0" err="1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fumeur</a:t>
            </a:r>
            <a:r>
              <a:rPr lang="en-US" sz="2000" b="1" kern="0" dirty="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000" kern="0" dirty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(</a:t>
            </a:r>
            <a:r>
              <a:rPr lang="en-US" sz="2000" b="1" kern="0" dirty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diagnostic de TB : </a:t>
            </a:r>
            <a:r>
              <a:rPr lang="en-US" sz="2000" kern="0" dirty="0">
                <a:solidFill>
                  <a:srgbClr val="FF00FF"/>
                </a:solidFill>
                <a:latin typeface="Arial" charset="0"/>
                <a:cs typeface="Times New Roman" pitchFamily="18" charset="0"/>
              </a:rPr>
              <a:t>TM - ITL</a:t>
            </a:r>
            <a:r>
              <a:rPr lang="en-US" sz="2000" kern="0" dirty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)</a:t>
            </a:r>
          </a:p>
        </p:txBody>
      </p:sp>
      <p:sp>
        <p:nvSpPr>
          <p:cNvPr id="28" name="Text Box 1033"/>
          <p:cNvSpPr txBox="1">
            <a:spLocks noChangeArrowheads="1"/>
          </p:cNvSpPr>
          <p:nvPr/>
        </p:nvSpPr>
        <p:spPr bwMode="auto">
          <a:xfrm>
            <a:off x="3816712" y="3002802"/>
            <a:ext cx="7522625" cy="525466"/>
          </a:xfrm>
          <a:prstGeom prst="rect">
            <a:avLst/>
          </a:prstGeom>
          <a:solidFill>
            <a:srgbClr val="002060"/>
          </a:solidFill>
          <a:ln w="12700" algn="ctr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85000"/>
              </a:lnSpc>
              <a:defRPr/>
            </a:pPr>
            <a:r>
              <a:rPr lang="en-US" sz="2800" kern="0" dirty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000" b="1" kern="0" dirty="0" err="1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Conseiller</a:t>
            </a:r>
            <a:r>
              <a:rPr lang="en-US" sz="2000" b="1" kern="0" dirty="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000" b="1" kern="0" dirty="0" err="1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l’arrêt</a:t>
            </a:r>
            <a:r>
              <a:rPr lang="en-US" sz="2000" b="1" kern="0" dirty="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000" kern="0" dirty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(</a:t>
            </a:r>
            <a:r>
              <a:rPr lang="en-US" sz="2000" b="1" kern="0" dirty="0" err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bénéfices</a:t>
            </a:r>
            <a:r>
              <a:rPr lang="en-US" sz="2000" b="1" kern="0" dirty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000" b="1" kern="0" dirty="0">
                <a:solidFill>
                  <a:srgbClr val="FF00FF"/>
                </a:solidFill>
                <a:latin typeface="Arial" charset="0"/>
                <a:cs typeface="Times New Roman" pitchFamily="18" charset="0"/>
              </a:rPr>
              <a:t>/ TB</a:t>
            </a:r>
            <a:r>
              <a:rPr lang="en-US" sz="2000" kern="0" dirty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)</a:t>
            </a:r>
            <a:r>
              <a:rPr lang="en-US" sz="2000" kern="0" dirty="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000" b="1" kern="0" dirty="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proposer </a:t>
            </a:r>
            <a:r>
              <a:rPr lang="en-US" sz="2000" b="1" kern="0" dirty="0" err="1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une</a:t>
            </a:r>
            <a:r>
              <a:rPr lang="en-US" sz="2000" b="1" kern="0" dirty="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 aide</a:t>
            </a:r>
          </a:p>
        </p:txBody>
      </p:sp>
      <p:sp>
        <p:nvSpPr>
          <p:cNvPr id="29" name="Text Box 1034"/>
          <p:cNvSpPr txBox="1">
            <a:spLocks noChangeArrowheads="1"/>
          </p:cNvSpPr>
          <p:nvPr/>
        </p:nvSpPr>
        <p:spPr bwMode="auto">
          <a:xfrm>
            <a:off x="3833645" y="3737088"/>
            <a:ext cx="7505535" cy="525466"/>
          </a:xfrm>
          <a:prstGeom prst="rect">
            <a:avLst/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85000"/>
              </a:lnSpc>
              <a:defRPr/>
            </a:pPr>
            <a:r>
              <a:rPr lang="en-US" sz="2800" kern="0" dirty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000" b="1" kern="0" dirty="0" err="1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Evaluer</a:t>
            </a:r>
            <a:r>
              <a:rPr lang="en-US" sz="2000" b="1" kern="0" dirty="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 - </a:t>
            </a:r>
            <a:r>
              <a:rPr lang="en-US" sz="2000" b="1" kern="0" dirty="0" err="1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renforcer</a:t>
            </a:r>
            <a:r>
              <a:rPr lang="en-US" sz="2000" b="1" kern="0" dirty="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 la motivation à </a:t>
            </a:r>
            <a:r>
              <a:rPr lang="en-US" sz="2000" b="1" kern="0" dirty="0" err="1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l’arrêt</a:t>
            </a:r>
            <a:r>
              <a:rPr lang="en-US" sz="2000" b="1" kern="0" dirty="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000" kern="0" dirty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(</a:t>
            </a:r>
            <a:r>
              <a:rPr lang="en-US" sz="2000" b="1" kern="0" dirty="0" err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empathie</a:t>
            </a:r>
            <a:r>
              <a:rPr lang="en-US" sz="2000" b="1" kern="0" dirty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 - TCC</a:t>
            </a:r>
            <a:r>
              <a:rPr lang="en-US" sz="2000" kern="0" dirty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)</a:t>
            </a:r>
          </a:p>
        </p:txBody>
      </p:sp>
      <p:sp>
        <p:nvSpPr>
          <p:cNvPr id="30" name="Text Box 1035"/>
          <p:cNvSpPr txBox="1">
            <a:spLocks noChangeArrowheads="1"/>
          </p:cNvSpPr>
          <p:nvPr/>
        </p:nvSpPr>
        <p:spPr bwMode="auto">
          <a:xfrm>
            <a:off x="3845360" y="4494437"/>
            <a:ext cx="7502367" cy="554198"/>
          </a:xfrm>
          <a:prstGeom prst="rect">
            <a:avLst/>
          </a:prstGeom>
          <a:solidFill>
            <a:srgbClr val="002060"/>
          </a:solidFill>
          <a:ln w="12700" algn="ctr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85000"/>
              </a:lnSpc>
              <a:defRPr/>
            </a:pPr>
            <a:r>
              <a:rPr lang="en-US" sz="2800" kern="0" dirty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000" b="1" kern="0" dirty="0" err="1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Accompagner</a:t>
            </a:r>
            <a:r>
              <a:rPr lang="en-US" sz="2000" b="1" kern="0" dirty="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000" b="1" kern="0" dirty="0" err="1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l’arrêt</a:t>
            </a:r>
            <a:r>
              <a:rPr lang="en-US" sz="2000" b="1" kern="0" dirty="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 du </a:t>
            </a:r>
            <a:r>
              <a:rPr lang="en-US" sz="2000" b="1" kern="0" dirty="0" err="1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tabac</a:t>
            </a:r>
            <a:r>
              <a:rPr lang="en-US" sz="2000" kern="0" dirty="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000" kern="0" dirty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(</a:t>
            </a:r>
            <a:r>
              <a:rPr lang="en-US" sz="2000" b="1" kern="0" dirty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TNS - TCC</a:t>
            </a:r>
            <a:r>
              <a:rPr lang="en-US" sz="2000" kern="0" dirty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)</a:t>
            </a:r>
            <a:r>
              <a:rPr lang="en-US" sz="2000" b="1" kern="0" dirty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000" i="1" kern="0" dirty="0">
                <a:solidFill>
                  <a:srgbClr val="FF00FF"/>
                </a:solidFill>
                <a:latin typeface="Arial" charset="0"/>
                <a:cs typeface="Times New Roman" pitchFamily="18" charset="0"/>
              </a:rPr>
              <a:t>+ </a:t>
            </a:r>
            <a:r>
              <a:rPr lang="en-US" sz="2000" b="1" kern="0" dirty="0">
                <a:solidFill>
                  <a:srgbClr val="FF00FF"/>
                </a:solidFill>
                <a:latin typeface="Arial" charset="0"/>
                <a:cs typeface="Times New Roman" pitchFamily="18" charset="0"/>
              </a:rPr>
              <a:t>Tt anti-TB </a:t>
            </a:r>
          </a:p>
        </p:txBody>
      </p:sp>
      <p:sp>
        <p:nvSpPr>
          <p:cNvPr id="31" name="Text Box 1036"/>
          <p:cNvSpPr txBox="1">
            <a:spLocks noChangeArrowheads="1"/>
          </p:cNvSpPr>
          <p:nvPr/>
        </p:nvSpPr>
        <p:spPr bwMode="auto">
          <a:xfrm>
            <a:off x="3845361" y="5285615"/>
            <a:ext cx="7510600" cy="569913"/>
          </a:xfrm>
          <a:prstGeom prst="rect">
            <a:avLst/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85000"/>
              </a:lnSpc>
              <a:defRPr/>
            </a:pPr>
            <a:r>
              <a:rPr lang="en-US" sz="2800" kern="0" dirty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000" b="1" kern="0" dirty="0" err="1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Organiser</a:t>
            </a:r>
            <a:r>
              <a:rPr lang="en-US" sz="2000" b="1" kern="0" dirty="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 le </a:t>
            </a:r>
            <a:r>
              <a:rPr lang="en-US" sz="2000" b="1" kern="0" dirty="0" err="1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suivi</a:t>
            </a:r>
            <a:r>
              <a:rPr lang="en-US" sz="2000" b="1" kern="0" dirty="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000" kern="0" dirty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(</a:t>
            </a:r>
            <a:r>
              <a:rPr lang="en-US" sz="2000" b="1" kern="0" dirty="0" err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prévenir</a:t>
            </a:r>
            <a:r>
              <a:rPr lang="en-US" sz="2000" b="1" kern="0" dirty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 reprise</a:t>
            </a:r>
            <a:r>
              <a:rPr lang="en-US" sz="2000" kern="0" dirty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)</a:t>
            </a:r>
            <a:r>
              <a:rPr lang="en-US" sz="2000" b="1" kern="0" dirty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000" i="1" kern="0" dirty="0">
                <a:solidFill>
                  <a:srgbClr val="FF00FF"/>
                </a:solidFill>
                <a:latin typeface="Arial" charset="0"/>
                <a:cs typeface="Times New Roman" pitchFamily="18" charset="0"/>
              </a:rPr>
              <a:t>+ </a:t>
            </a:r>
            <a:r>
              <a:rPr lang="en-US" sz="2000" b="1" kern="0" dirty="0">
                <a:solidFill>
                  <a:srgbClr val="FF00FF"/>
                </a:solidFill>
                <a:latin typeface="Arial" charset="0"/>
                <a:cs typeface="Times New Roman" pitchFamily="18" charset="0"/>
              </a:rPr>
              <a:t>observance anti-TB </a:t>
            </a:r>
          </a:p>
        </p:txBody>
      </p:sp>
      <p:cxnSp>
        <p:nvCxnSpPr>
          <p:cNvPr id="32" name="AutoShape 1037"/>
          <p:cNvCxnSpPr>
            <a:cxnSpLocks noChangeShapeType="1"/>
          </p:cNvCxnSpPr>
          <p:nvPr/>
        </p:nvCxnSpPr>
        <p:spPr bwMode="auto">
          <a:xfrm flipV="1">
            <a:off x="2556605" y="2499245"/>
            <a:ext cx="1201092" cy="5794"/>
          </a:xfrm>
          <a:prstGeom prst="straightConnector1">
            <a:avLst/>
          </a:prstGeom>
          <a:noFill/>
          <a:ln w="38100">
            <a:solidFill>
              <a:srgbClr val="1F497D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1038"/>
          <p:cNvCxnSpPr>
            <a:cxnSpLocks noChangeShapeType="1"/>
          </p:cNvCxnSpPr>
          <p:nvPr/>
        </p:nvCxnSpPr>
        <p:spPr bwMode="auto">
          <a:xfrm>
            <a:off x="2543915" y="3242259"/>
            <a:ext cx="1201092" cy="0"/>
          </a:xfrm>
          <a:prstGeom prst="straightConnector1">
            <a:avLst/>
          </a:prstGeom>
          <a:noFill/>
          <a:ln w="38100">
            <a:solidFill>
              <a:srgbClr val="1F497D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AutoShape 1039"/>
          <p:cNvCxnSpPr>
            <a:cxnSpLocks noChangeShapeType="1"/>
          </p:cNvCxnSpPr>
          <p:nvPr/>
        </p:nvCxnSpPr>
        <p:spPr bwMode="auto">
          <a:xfrm>
            <a:off x="2475358" y="3970564"/>
            <a:ext cx="1282339" cy="0"/>
          </a:xfrm>
          <a:prstGeom prst="straightConnector1">
            <a:avLst/>
          </a:prstGeom>
          <a:noFill/>
          <a:ln w="38100">
            <a:solidFill>
              <a:srgbClr val="1F497D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AutoShape 1040"/>
          <p:cNvCxnSpPr>
            <a:cxnSpLocks noChangeShapeType="1"/>
            <a:stCxn id="25" idx="3"/>
          </p:cNvCxnSpPr>
          <p:nvPr/>
        </p:nvCxnSpPr>
        <p:spPr bwMode="auto">
          <a:xfrm flipV="1">
            <a:off x="2534373" y="4790678"/>
            <a:ext cx="1223324" cy="5794"/>
          </a:xfrm>
          <a:prstGeom prst="straightConnector1">
            <a:avLst/>
          </a:prstGeom>
          <a:noFill/>
          <a:ln w="38100">
            <a:solidFill>
              <a:srgbClr val="1F497D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AutoShape 1041"/>
          <p:cNvCxnSpPr>
            <a:cxnSpLocks noChangeShapeType="1"/>
          </p:cNvCxnSpPr>
          <p:nvPr/>
        </p:nvCxnSpPr>
        <p:spPr bwMode="auto">
          <a:xfrm>
            <a:off x="2567928" y="5548130"/>
            <a:ext cx="1198158" cy="0"/>
          </a:xfrm>
          <a:prstGeom prst="straightConnector1">
            <a:avLst/>
          </a:prstGeom>
          <a:noFill/>
          <a:ln w="38100">
            <a:solidFill>
              <a:srgbClr val="1F497D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" name="Text Box 8"/>
          <p:cNvSpPr txBox="1">
            <a:spLocks noChangeArrowheads="1"/>
          </p:cNvSpPr>
          <p:nvPr/>
        </p:nvSpPr>
        <p:spPr bwMode="auto">
          <a:xfrm>
            <a:off x="1009969" y="6291256"/>
            <a:ext cx="8894602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2000" rIns="36000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1588" indent="-1588" eaLnBrk="1" hangingPunct="1"/>
            <a:r>
              <a:rPr lang="en-US" sz="11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900" dirty="0" err="1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Slama</a:t>
            </a:r>
            <a:r>
              <a:rPr lang="en-US" sz="9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k, Chiang CY, </a:t>
            </a:r>
            <a:r>
              <a:rPr lang="en-US" sz="900" dirty="0" err="1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Enarson</a:t>
            </a:r>
            <a:r>
              <a:rPr lang="en-US" sz="9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D. </a:t>
            </a:r>
            <a:r>
              <a:rPr lang="en-US" sz="900" i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 J </a:t>
            </a:r>
            <a:r>
              <a:rPr lang="en-US" sz="900" i="1" dirty="0" err="1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Tuberc</a:t>
            </a:r>
            <a:r>
              <a:rPr lang="en-US" sz="900" i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Lung Dis </a:t>
            </a:r>
            <a:r>
              <a:rPr lang="en-US" sz="9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2007; 11(5) :496-9.</a:t>
            </a:r>
          </a:p>
          <a:p>
            <a:pPr marL="1588" indent="-1588" eaLnBrk="1" hangingPunct="1"/>
            <a:r>
              <a:rPr lang="en-US" sz="900" dirty="0">
                <a:latin typeface="Tahoma" pitchFamily="34" charset="0"/>
                <a:ea typeface="Tahoma" pitchFamily="34" charset="0"/>
                <a:cs typeface="Tahoma" pitchFamily="34" charset="0"/>
              </a:rPr>
              <a:t>Fiore MC, et al. Treating Tobacco Use and Dependence: 2008 Update. Clinical Practice Guideline. US Department of Health and Human Services.</a:t>
            </a:r>
            <a:endParaRPr lang="en-US" sz="105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Rectangle 1026">
            <a:extLst>
              <a:ext uri="{FF2B5EF4-FFF2-40B4-BE49-F238E27FC236}">
                <a16:creationId xmlns:a16="http://schemas.microsoft.com/office/drawing/2014/main" id="{8B6C3C4C-2560-450B-A65D-0DC43A5569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176" y="1109197"/>
            <a:ext cx="10888910" cy="891337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kumimoji="1" lang="fr-FR" sz="1600" i="1" dirty="0" err="1">
                <a:solidFill>
                  <a:srgbClr val="3333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Ask</a:t>
            </a:r>
            <a:r>
              <a:rPr kumimoji="1" lang="fr-FR" sz="1600" i="1" dirty="0">
                <a:solidFill>
                  <a:srgbClr val="3333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about </a:t>
            </a:r>
            <a:r>
              <a:rPr kumimoji="1" lang="fr-FR" sz="1600" i="1" dirty="0" err="1">
                <a:solidFill>
                  <a:srgbClr val="3333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tobacco</a:t>
            </a:r>
            <a:r>
              <a:rPr kumimoji="1" lang="fr-FR" sz="1600" i="1" dirty="0">
                <a:solidFill>
                  <a:srgbClr val="3333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use </a:t>
            </a:r>
            <a:r>
              <a:rPr kumimoji="1" lang="fr-FR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identifier le tabagisme, </a:t>
            </a:r>
            <a:r>
              <a:rPr kumimoji="1" lang="fr-FR" sz="1600" i="1" dirty="0" err="1">
                <a:solidFill>
                  <a:srgbClr val="3333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Advise</a:t>
            </a:r>
            <a:r>
              <a:rPr kumimoji="1" lang="fr-FR" sz="1600" i="1" dirty="0">
                <a:solidFill>
                  <a:srgbClr val="3333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to </a:t>
            </a:r>
            <a:r>
              <a:rPr kumimoji="1" lang="fr-FR" sz="1600" i="1" dirty="0" err="1">
                <a:solidFill>
                  <a:srgbClr val="3333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quit</a:t>
            </a:r>
            <a:r>
              <a:rPr kumimoji="1" lang="fr-FR" sz="1600" i="1" dirty="0">
                <a:solidFill>
                  <a:srgbClr val="3333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1" lang="fr-FR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conseiller l’arrêt du tabac , </a:t>
            </a:r>
            <a:r>
              <a:rPr kumimoji="1" lang="fr-FR" sz="1600" i="1" dirty="0" err="1">
                <a:solidFill>
                  <a:srgbClr val="3333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Assess</a:t>
            </a:r>
            <a:r>
              <a:rPr kumimoji="1" lang="fr-FR" sz="1600" dirty="0">
                <a:solidFill>
                  <a:srgbClr val="3333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i="1" dirty="0">
                <a:solidFill>
                  <a:srgbClr val="3333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willingness to make a quit attempt</a:t>
            </a:r>
            <a:r>
              <a:rPr kumimoji="1" lang="fr-FR" sz="1600" i="1" dirty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kumimoji="1" lang="fr-FR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évaluer la motivation à l’arrêt,  </a:t>
            </a:r>
            <a:r>
              <a:rPr kumimoji="1" lang="fr-FR" sz="1600" i="1" dirty="0">
                <a:solidFill>
                  <a:srgbClr val="3333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Assist in </a:t>
            </a:r>
            <a:r>
              <a:rPr kumimoji="1" lang="fr-FR" sz="1600" i="1" dirty="0" err="1">
                <a:solidFill>
                  <a:srgbClr val="3333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quit</a:t>
            </a:r>
            <a:r>
              <a:rPr kumimoji="1" lang="fr-FR" sz="1600" i="1" dirty="0">
                <a:solidFill>
                  <a:srgbClr val="3333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1" lang="fr-FR" sz="1600" i="1" dirty="0" err="1">
                <a:solidFill>
                  <a:srgbClr val="3333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attempt</a:t>
            </a:r>
            <a:r>
              <a:rPr kumimoji="1" lang="fr-FR" sz="1600" dirty="0">
                <a:solidFill>
                  <a:srgbClr val="3333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1" lang="fr-FR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aider l’arrêt (accompagner le patient), </a:t>
            </a:r>
            <a:r>
              <a:rPr kumimoji="1" lang="fr-FR" sz="1600" i="1" dirty="0">
                <a:solidFill>
                  <a:srgbClr val="3333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Arrange follow up </a:t>
            </a:r>
            <a:r>
              <a:rPr kumimoji="1" lang="fr-FR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assurer un suivi (prévenir la reprise)                                                           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1704AEE2-5195-4AA6-8E88-677B2DBDD687}"/>
              </a:ext>
            </a:extLst>
          </p:cNvPr>
          <p:cNvSpPr txBox="1"/>
          <p:nvPr/>
        </p:nvSpPr>
        <p:spPr>
          <a:xfrm>
            <a:off x="795248" y="696286"/>
            <a:ext cx="27522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STRATEGIE 5 As</a:t>
            </a:r>
          </a:p>
        </p:txBody>
      </p:sp>
    </p:spTree>
    <p:extLst>
      <p:ext uri="{BB962C8B-B14F-4D97-AF65-F5344CB8AC3E}">
        <p14:creationId xmlns:p14="http://schemas.microsoft.com/office/powerpoint/2010/main" val="1191173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347E6E40-B85E-4EFA-B05A-71D1C2D05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6868" y="645987"/>
            <a:ext cx="99869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fr-FR" sz="20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ARRÊT DU TABAC CHEZ LE PATIENT TB-FUMEUR DANS LA LITTERATURE </a:t>
            </a:r>
            <a:r>
              <a:rPr lang="fr-FR" sz="20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166B9C0A-089A-43F5-883A-7AB398C30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6864" y="1290287"/>
            <a:ext cx="10329401" cy="765782"/>
          </a:xfrm>
          <a:prstGeom prst="rect">
            <a:avLst/>
          </a:prstGeom>
          <a:solidFill>
            <a:schemeClr val="bg1">
              <a:alpha val="32000"/>
            </a:schemeClr>
          </a:solidFill>
          <a:ln w="3175">
            <a:solidFill>
              <a:srgbClr val="002060"/>
            </a:solidFill>
            <a:miter lim="800000"/>
            <a:headEnd/>
            <a:tailEnd/>
          </a:ln>
        </p:spPr>
        <p:txBody>
          <a:bodyPr wrap="square" lIns="54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600"/>
              </a:spcBef>
            </a:pPr>
            <a:r>
              <a:rPr lang="fr-FR" sz="1600" b="1" dirty="0">
                <a:solidFill>
                  <a:srgbClr val="9933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Soudan</a:t>
            </a:r>
            <a:r>
              <a:rPr lang="fr-FR" sz="1600" dirty="0">
                <a:solidFill>
                  <a:srgbClr val="9933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24 centres (DOTS</a:t>
            </a:r>
            <a:r>
              <a:rPr lang="fr-FR" sz="1600" i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 mois)  513 TB  </a:t>
            </a:r>
            <a:r>
              <a:rPr lang="fr-FR" sz="16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Conseil d’arrêt du tabac + </a:t>
            </a:r>
            <a:r>
              <a:rPr lang="fr-FR" sz="1600" b="1" dirty="0" err="1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anti-TB</a:t>
            </a:r>
            <a:r>
              <a:rPr lang="fr-FR" sz="16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fr-FR" sz="1600" i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vs</a:t>
            </a:r>
            <a:r>
              <a:rPr lang="fr-FR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T </a:t>
            </a:r>
            <a:r>
              <a:rPr lang="fr-FR" sz="1600" dirty="0" err="1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anti-TB</a:t>
            </a:r>
            <a:r>
              <a:rPr lang="fr-FR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                               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</a:pPr>
            <a:r>
              <a:rPr lang="fr-FR" sz="16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Arrêt à 12 mois : 66% </a:t>
            </a:r>
            <a:r>
              <a:rPr lang="fr-FR" sz="1600" i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vs. </a:t>
            </a:r>
            <a:r>
              <a:rPr lang="fr-FR" sz="16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14%  </a:t>
            </a:r>
            <a:r>
              <a:rPr lang="fr-FR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p&lt;0,0001    </a:t>
            </a:r>
            <a:r>
              <a:rPr lang="fr-FR" sz="1600" dirty="0">
                <a:solidFill>
                  <a:srgbClr val="9933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 </a:t>
            </a:r>
            <a:r>
              <a:rPr lang="fr-FR" sz="1600" dirty="0" err="1">
                <a:solidFill>
                  <a:srgbClr val="9933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anti-TB</a:t>
            </a:r>
            <a:r>
              <a:rPr lang="fr-FR" sz="1600" dirty="0">
                <a:solidFill>
                  <a:srgbClr val="9933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complet à M9 : 83% </a:t>
            </a:r>
            <a:r>
              <a:rPr lang="fr-FR" sz="1600" i="1" dirty="0">
                <a:solidFill>
                  <a:srgbClr val="9933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vs</a:t>
            </a:r>
            <a:r>
              <a:rPr lang="fr-FR" sz="1600" dirty="0">
                <a:solidFill>
                  <a:srgbClr val="9933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56%    p&lt;0,0001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</a:pP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El Sony A, et al. </a:t>
            </a:r>
            <a:r>
              <a:rPr lang="fr-FR" sz="11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 J </a:t>
            </a:r>
            <a:r>
              <a:rPr lang="fr-FR" sz="11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Tuberc</a:t>
            </a:r>
            <a:r>
              <a:rPr lang="fr-FR" sz="11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Lung Dis</a:t>
            </a: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2007;11:150-5. </a:t>
            </a:r>
            <a:r>
              <a:rPr lang="fr-FR" sz="11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7553F11-CD4F-4896-9119-AC16263F8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8141" y="2199765"/>
            <a:ext cx="10278124" cy="954877"/>
          </a:xfrm>
          <a:prstGeom prst="rect">
            <a:avLst/>
          </a:prstGeom>
          <a:solidFill>
            <a:schemeClr val="bg1">
              <a:alpha val="31765"/>
            </a:schemeClr>
          </a:solidFill>
          <a:ln w="3175">
            <a:solidFill>
              <a:srgbClr val="002060"/>
            </a:solidFill>
            <a:miter lim="800000"/>
            <a:headEnd/>
            <a:tailEnd/>
          </a:ln>
        </p:spPr>
        <p:txBody>
          <a:bodyPr wrap="square" lIns="108000" rIns="108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fr-FR" sz="16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Malaisie</a:t>
            </a:r>
            <a:r>
              <a:rPr lang="fr-FR" sz="16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5 centres (DOTS 6 mois)  </a:t>
            </a:r>
            <a:r>
              <a:rPr lang="fr-FR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120 </a:t>
            </a:r>
            <a:r>
              <a:rPr lang="fr-FR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TB  </a:t>
            </a:r>
            <a:r>
              <a:rPr lang="fr-FR" sz="16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Conseil d’arrêt du tabac + </a:t>
            </a:r>
            <a:r>
              <a:rPr lang="fr-FR" sz="1600" b="1" dirty="0" err="1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anti-TB</a:t>
            </a:r>
            <a:r>
              <a:rPr lang="fr-FR" sz="16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fr-FR" sz="1600" i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vs. </a:t>
            </a:r>
            <a:r>
              <a:rPr lang="fr-FR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 </a:t>
            </a:r>
            <a:r>
              <a:rPr lang="fr-FR" sz="1600" dirty="0" err="1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anti-TB</a:t>
            </a:r>
            <a:r>
              <a:rPr lang="fr-FR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                           </a:t>
            </a:r>
            <a:r>
              <a:rPr lang="fr-FR" sz="16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Arrêt à 6 mois : 77,5% </a:t>
            </a:r>
            <a:r>
              <a:rPr lang="fr-FR" sz="1600" i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vs. </a:t>
            </a:r>
            <a:r>
              <a:rPr lang="fr-FR" sz="16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8,7%  </a:t>
            </a:r>
            <a:r>
              <a:rPr lang="fr-FR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p&lt;0,001    </a:t>
            </a:r>
            <a:r>
              <a:rPr lang="fr-FR" sz="1600" dirty="0">
                <a:solidFill>
                  <a:srgbClr val="9933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Rupture T </a:t>
            </a:r>
            <a:r>
              <a:rPr lang="fr-FR" sz="1600" dirty="0" err="1">
                <a:solidFill>
                  <a:srgbClr val="9933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anti-TB</a:t>
            </a:r>
            <a:r>
              <a:rPr lang="fr-FR" sz="1600" dirty="0">
                <a:solidFill>
                  <a:srgbClr val="9933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: 2,5% </a:t>
            </a:r>
            <a:r>
              <a:rPr lang="fr-FR" sz="1600" i="1" dirty="0">
                <a:solidFill>
                  <a:srgbClr val="9933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vs. </a:t>
            </a:r>
            <a:r>
              <a:rPr lang="fr-FR" sz="1600" dirty="0">
                <a:solidFill>
                  <a:srgbClr val="9933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5,2%        p=0,019</a:t>
            </a:r>
          </a:p>
          <a:p>
            <a:pPr eaLnBrk="1" hangingPunct="1">
              <a:lnSpc>
                <a:spcPct val="95000"/>
              </a:lnSpc>
            </a:pPr>
            <a:r>
              <a:rPr lang="fr-FR" sz="1600" dirty="0">
                <a:solidFill>
                  <a:srgbClr val="9933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                    Echec    T </a:t>
            </a:r>
            <a:r>
              <a:rPr lang="fr-FR" sz="1600" dirty="0" err="1">
                <a:solidFill>
                  <a:srgbClr val="9933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anti-TB</a:t>
            </a:r>
            <a:r>
              <a:rPr lang="fr-FR" sz="1600" dirty="0">
                <a:solidFill>
                  <a:srgbClr val="9933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:    0% </a:t>
            </a:r>
            <a:r>
              <a:rPr lang="fr-FR" sz="1600" i="1" dirty="0">
                <a:solidFill>
                  <a:srgbClr val="9933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vs. </a:t>
            </a:r>
            <a:r>
              <a:rPr lang="fr-FR" sz="1600" dirty="0">
                <a:solidFill>
                  <a:srgbClr val="9933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  <a:r>
              <a:rPr lang="fr-FR" sz="1600" i="1" dirty="0">
                <a:solidFill>
                  <a:srgbClr val="9933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  <a:r>
              <a:rPr lang="fr-FR" sz="1600" dirty="0">
                <a:solidFill>
                  <a:srgbClr val="9933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5%        p=0,019</a:t>
            </a:r>
          </a:p>
          <a:p>
            <a:pPr eaLnBrk="1" hangingPunct="1">
              <a:lnSpc>
                <a:spcPct val="95000"/>
              </a:lnSpc>
            </a:pPr>
            <a:r>
              <a:rPr lang="fr-FR" sz="11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Awaisu</a:t>
            </a:r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 A, et al. </a:t>
            </a:r>
            <a:r>
              <a:rPr lang="fr-FR" sz="11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Subst</a:t>
            </a:r>
            <a:r>
              <a:rPr lang="fr-FR" sz="1100" i="1" dirty="0">
                <a:latin typeface="Tahoma" pitchFamily="34" charset="0"/>
                <a:ea typeface="Tahoma" pitchFamily="34" charset="0"/>
                <a:cs typeface="Tahoma" pitchFamily="34" charset="0"/>
              </a:rPr>
              <a:t> Abuse </a:t>
            </a:r>
            <a:r>
              <a:rPr lang="fr-FR" sz="11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Treat</a:t>
            </a:r>
            <a:r>
              <a:rPr lang="fr-FR" sz="1100" i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1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Prev</a:t>
            </a:r>
            <a:r>
              <a:rPr lang="fr-FR" sz="1100" i="1" dirty="0">
                <a:latin typeface="Tahoma" pitchFamily="34" charset="0"/>
                <a:ea typeface="Tahoma" pitchFamily="34" charset="0"/>
                <a:cs typeface="Tahoma" pitchFamily="34" charset="0"/>
              </a:rPr>
              <a:t> Policy </a:t>
            </a:r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2011;6:26.           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CD261901-A658-4217-94C6-A10F79ED28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6867" y="3293044"/>
            <a:ext cx="10329398" cy="819455"/>
          </a:xfrm>
          <a:prstGeom prst="rect">
            <a:avLst/>
          </a:prstGeom>
          <a:solidFill>
            <a:schemeClr val="bg1">
              <a:alpha val="31765"/>
            </a:schemeClr>
          </a:solidFill>
          <a:ln w="3175">
            <a:solidFill>
              <a:srgbClr val="002060"/>
            </a:solidFill>
            <a:miter lim="800000"/>
            <a:headEnd/>
            <a:tailEnd/>
          </a:ln>
        </p:spPr>
        <p:txBody>
          <a:bodyPr wrap="square" lIns="108000" rIns="108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fr-FR" sz="16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Iran</a:t>
            </a:r>
            <a:r>
              <a:rPr lang="fr-FR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2 centres (DOTS 6 mois)         </a:t>
            </a:r>
            <a:r>
              <a:rPr lang="fr-FR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210 TB  </a:t>
            </a:r>
            <a:r>
              <a:rPr lang="fr-FR" sz="1600" b="1" dirty="0" err="1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anti-TB</a:t>
            </a:r>
            <a:r>
              <a:rPr lang="fr-FR" sz="16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i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vs. </a:t>
            </a:r>
            <a:r>
              <a:rPr lang="fr-FR" sz="1600" b="1" dirty="0" err="1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anti-TB</a:t>
            </a:r>
            <a:r>
              <a:rPr lang="fr-FR" sz="16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+ TCC </a:t>
            </a:r>
            <a:r>
              <a:rPr lang="fr-FR" sz="1600" i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vs. </a:t>
            </a:r>
            <a:r>
              <a:rPr lang="fr-FR" sz="1600" b="1" dirty="0" err="1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anti-TB</a:t>
            </a:r>
            <a:r>
              <a:rPr lang="fr-FR" sz="16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+ TCC + </a:t>
            </a:r>
            <a:r>
              <a:rPr lang="fr-FR" sz="1600" b="1" dirty="0" err="1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bupropion</a:t>
            </a:r>
            <a:r>
              <a:rPr lang="fr-FR" sz="16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</a:p>
          <a:p>
            <a:pPr eaLnBrk="1" hangingPunct="1">
              <a:lnSpc>
                <a:spcPct val="75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Arrêt à 3 mois : 9,8%  à 6 mois : 33,8% </a:t>
            </a:r>
            <a:r>
              <a:rPr lang="fr-FR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(OR=7,1; p&lt;0,001) </a:t>
            </a:r>
            <a:r>
              <a:rPr lang="fr-FR" sz="16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à 6 mois : 71,7% </a:t>
            </a:r>
            <a:r>
              <a:rPr lang="fr-FR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(OR=35,2; p&lt;0,001)</a:t>
            </a:r>
          </a:p>
          <a:p>
            <a:pPr eaLnBrk="1" hangingPunct="1">
              <a:lnSpc>
                <a:spcPct val="75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1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Aryanpur</a:t>
            </a:r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 M, et al. </a:t>
            </a:r>
            <a:r>
              <a:rPr lang="fr-FR" sz="1100" i="1" dirty="0">
                <a:latin typeface="Tahoma" pitchFamily="34" charset="0"/>
                <a:ea typeface="Tahoma" pitchFamily="34" charset="0"/>
                <a:cs typeface="Tahoma" pitchFamily="34" charset="0"/>
              </a:rPr>
              <a:t>BMC Infect Dis</a:t>
            </a:r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 2016;16:369.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AA21630C-BAFD-47C7-9F8D-FDF0A5E77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325" y="4265510"/>
            <a:ext cx="10329398" cy="954877"/>
          </a:xfrm>
          <a:prstGeom prst="rect">
            <a:avLst/>
          </a:prstGeom>
          <a:solidFill>
            <a:schemeClr val="bg1">
              <a:alpha val="31765"/>
            </a:schemeClr>
          </a:solidFill>
          <a:ln w="3175">
            <a:solidFill>
              <a:srgbClr val="002060"/>
            </a:solidFill>
            <a:miter lim="800000"/>
            <a:headEnd/>
            <a:tailEnd/>
          </a:ln>
        </p:spPr>
        <p:txBody>
          <a:bodyPr wrap="square" lIns="108000" rIns="108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fr-FR" sz="16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Bengladesh</a:t>
            </a:r>
            <a:r>
              <a:rPr lang="fr-FR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: Programme BRAC (DOTS 6 mois) 562 TB  </a:t>
            </a:r>
            <a:r>
              <a:rPr lang="fr-FR" sz="16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aide à l’arrêt en 5 étapes</a:t>
            </a:r>
            <a:r>
              <a:rPr lang="fr-FR" sz="1600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fr-FR" sz="1600" dirty="0">
                <a:solidFill>
                  <a:srgbClr val="9933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identification, info tabac, conseil d’arrêt, « home free-</a:t>
            </a:r>
            <a:r>
              <a:rPr lang="fr-FR" sz="1600" dirty="0" err="1">
                <a:solidFill>
                  <a:srgbClr val="9933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smoke</a:t>
            </a:r>
            <a:r>
              <a:rPr lang="fr-FR" sz="1600" dirty="0">
                <a:solidFill>
                  <a:srgbClr val="9933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», +/- médicaments d’aide à l’arrêt)</a:t>
            </a:r>
            <a:r>
              <a:rPr lang="fr-FR" sz="1600" b="1" dirty="0">
                <a:solidFill>
                  <a:srgbClr val="9933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                                                                                     </a:t>
            </a:r>
          </a:p>
          <a:p>
            <a:pPr eaLnBrk="1" hangingPunct="1">
              <a:lnSpc>
                <a:spcPct val="95000"/>
              </a:lnSpc>
              <a:tabLst>
                <a:tab pos="808038" algn="l"/>
                <a:tab pos="2333625" algn="l"/>
              </a:tabLst>
            </a:pPr>
            <a:r>
              <a:rPr lang="fr-FR" sz="16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Arrêt à 6 mois : 82%          </a:t>
            </a:r>
            <a:r>
              <a:rPr lang="fr-FR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TEP: RR=0,46(IC95%:0,28-0,74)     TTFC court : RR=0,46(IC95%:0,31-0,66)</a:t>
            </a:r>
          </a:p>
          <a:p>
            <a:pPr eaLnBrk="1" hangingPunct="1">
              <a:lnSpc>
                <a:spcPct val="95000"/>
              </a:lnSpc>
              <a:tabLst>
                <a:tab pos="808038" algn="l"/>
                <a:tab pos="2333625" algn="l"/>
              </a:tabLst>
            </a:pPr>
            <a:r>
              <a:rPr lang="fr-FR" sz="11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Siddiquea</a:t>
            </a:r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 BN</a:t>
            </a:r>
            <a:r>
              <a:rPr lang="fr-FR" sz="1100" b="1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et al. </a:t>
            </a:r>
            <a:r>
              <a:rPr lang="fr-FR" sz="1100" i="1" dirty="0">
                <a:latin typeface="Tahoma" pitchFamily="34" charset="0"/>
                <a:ea typeface="Tahoma" pitchFamily="34" charset="0"/>
                <a:cs typeface="Tahoma" pitchFamily="34" charset="0"/>
              </a:rPr>
              <a:t>Public </a:t>
            </a:r>
            <a:r>
              <a:rPr lang="fr-FR" sz="11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Health</a:t>
            </a:r>
            <a:r>
              <a:rPr lang="fr-FR" sz="1100" i="1" dirty="0">
                <a:latin typeface="Tahoma" pitchFamily="34" charset="0"/>
                <a:ea typeface="Tahoma" pitchFamily="34" charset="0"/>
                <a:cs typeface="Tahoma" pitchFamily="34" charset="0"/>
              </a:rPr>
              <a:t> Action </a:t>
            </a:r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2013;3:243-6.</a:t>
            </a:r>
            <a:r>
              <a:rPr lang="fr-FR" sz="11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A06533A6-34A3-4336-904D-567D9B950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323" y="5366023"/>
            <a:ext cx="10329398" cy="1031821"/>
          </a:xfrm>
          <a:prstGeom prst="rect">
            <a:avLst/>
          </a:prstGeom>
          <a:solidFill>
            <a:schemeClr val="bg1">
              <a:alpha val="31765"/>
            </a:schemeClr>
          </a:solidFill>
          <a:ln w="3175">
            <a:solidFill>
              <a:srgbClr val="002060"/>
            </a:solidFill>
            <a:miter lim="800000"/>
            <a:headEnd/>
            <a:tailEnd/>
          </a:ln>
        </p:spPr>
        <p:txBody>
          <a:bodyPr wrap="square" lIns="108000" rIns="108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fr-FR" sz="16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Afrique du Sud</a:t>
            </a:r>
            <a:r>
              <a:rPr lang="fr-FR" sz="16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: 6 centres (DOTS 6mois) 409 TB+VIH+ </a:t>
            </a:r>
            <a:r>
              <a:rPr lang="fr-FR" sz="16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entretien motivationnel </a:t>
            </a:r>
            <a:r>
              <a:rPr lang="fr-FR" sz="1600" i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vs. </a:t>
            </a:r>
            <a:r>
              <a:rPr lang="fr-FR" sz="16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conseil d’arrêt                                                                                                                              </a:t>
            </a:r>
            <a:r>
              <a:rPr lang="fr-FR" sz="16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Arrêt à 3 mois </a:t>
            </a:r>
            <a:r>
              <a:rPr lang="fr-FR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fr-FR" sz="16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25,4% </a:t>
            </a:r>
            <a:r>
              <a:rPr lang="fr-FR" sz="1600" i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vs. </a:t>
            </a:r>
            <a:r>
              <a:rPr lang="fr-FR" sz="16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12,8% (RR=</a:t>
            </a:r>
            <a:r>
              <a:rPr lang="fr-FR" sz="1600" b="0" i="0" dirty="0">
                <a:solidFill>
                  <a:srgbClr val="0000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1,98;IC95%:1,24-3,18)</a:t>
            </a:r>
            <a:r>
              <a:rPr lang="fr-FR" sz="16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                                     Arrêt à 6 mois </a:t>
            </a:r>
            <a:r>
              <a:rPr lang="fr-FR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fr-FR" sz="16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21,5% </a:t>
            </a:r>
            <a:r>
              <a:rPr lang="fr-FR" sz="1600" i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vs.   </a:t>
            </a:r>
            <a:r>
              <a:rPr lang="fr-FR" sz="16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9,3% (RR=2,29;IC95%:</a:t>
            </a:r>
            <a:r>
              <a:rPr lang="fr-FR" sz="1600" i="0" dirty="0">
                <a:solidFill>
                  <a:srgbClr val="0000FF"/>
                </a:solidFill>
                <a:effectLst/>
                <a:latin typeface="BlinkMacSystemFont"/>
              </a:rPr>
              <a:t> </a:t>
            </a:r>
            <a:r>
              <a:rPr lang="fr-FR" sz="1600" i="0" dirty="0">
                <a:solidFill>
                  <a:srgbClr val="0000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1,34-3,92)</a:t>
            </a:r>
          </a:p>
          <a:p>
            <a:pPr eaLnBrk="1" hangingPunct="1">
              <a:lnSpc>
                <a:spcPct val="95000"/>
              </a:lnSpc>
              <a:spcBef>
                <a:spcPts val="600"/>
              </a:spcBef>
            </a:pPr>
            <a:r>
              <a:rPr lang="fr-FR" sz="11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Louwagie</a:t>
            </a:r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 GM, et al. </a:t>
            </a:r>
            <a:r>
              <a:rPr lang="fr-FR" sz="1100" i="1" dirty="0">
                <a:latin typeface="Tahoma" pitchFamily="34" charset="0"/>
                <a:ea typeface="Tahoma" pitchFamily="34" charset="0"/>
                <a:cs typeface="Tahoma" pitchFamily="34" charset="0"/>
              </a:rPr>
              <a:t>Addiction </a:t>
            </a:r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2014;11:1942-52.</a:t>
            </a:r>
            <a:r>
              <a:rPr lang="fr-FR" sz="1100" b="1" i="0" dirty="0">
                <a:solidFill>
                  <a:srgbClr val="0000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11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258249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13064" y="2065716"/>
            <a:ext cx="6274965" cy="105334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lIns="72000" tIns="72000" rIns="72000" bIns="72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/>
            <a:r>
              <a:rPr lang="fr-FR" sz="1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Jeyashree</a:t>
            </a:r>
            <a:r>
              <a:rPr lang="fr-FR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K, et al. </a:t>
            </a:r>
            <a:r>
              <a:rPr lang="fr-FR" sz="1200" i="1" dirty="0">
                <a:latin typeface="Tahoma" pitchFamily="34" charset="0"/>
                <a:ea typeface="Tahoma" pitchFamily="34" charset="0"/>
                <a:cs typeface="Tahoma" pitchFamily="34" charset="0"/>
              </a:rPr>
              <a:t>Cochrane </a:t>
            </a:r>
            <a:r>
              <a:rPr lang="fr-FR" sz="12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Database</a:t>
            </a:r>
            <a:r>
              <a:rPr lang="fr-FR" sz="1200" i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2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Syst</a:t>
            </a:r>
            <a:r>
              <a:rPr lang="fr-FR" sz="1200" i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2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Rev</a:t>
            </a:r>
            <a:r>
              <a:rPr lang="fr-FR" sz="1200" i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2016 ; 1:CD11125</a:t>
            </a:r>
          </a:p>
          <a:p>
            <a:pPr algn="just" eaLnBrk="1" hangingPunct="1"/>
            <a:r>
              <a:rPr lang="fr-FR" sz="14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« </a:t>
            </a:r>
            <a:r>
              <a:rPr lang="fr-FR" sz="15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déficit de données de qualité ne permettant pas d’évaluer l’efficacité des interventions d’aide à l’arrêt du tabac pour améliorer le traitement de la TB </a:t>
            </a:r>
            <a:r>
              <a:rPr lang="fr-FR" sz="14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»  (114 études recensées - 7 retenues - pas d’inclusion).</a:t>
            </a: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710719" y="740009"/>
            <a:ext cx="92545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fr-FR" sz="20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EVALUATION DES INTERVENTIONS D’AIDE A l’ARRÊT DU TABAC</a:t>
            </a:r>
            <a:endParaRPr lang="fr-FR" sz="20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819777" y="3379109"/>
            <a:ext cx="6050806" cy="2817113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  <a:miter lim="800000"/>
            <a:headEnd/>
            <a:tailEnd/>
          </a:ln>
        </p:spPr>
        <p:txBody>
          <a:bodyPr wrap="square" lIns="54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fr-FR" sz="1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Withehouse</a:t>
            </a:r>
            <a:r>
              <a:rPr lang="fr-FR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E, et al. </a:t>
            </a:r>
            <a:r>
              <a:rPr lang="fr-FR" sz="1200" i="1" dirty="0">
                <a:latin typeface="Tahoma" pitchFamily="34" charset="0"/>
                <a:ea typeface="Tahoma" pitchFamily="34" charset="0"/>
                <a:cs typeface="Tahoma" pitchFamily="34" charset="0"/>
              </a:rPr>
              <a:t>Public </a:t>
            </a:r>
            <a:r>
              <a:rPr lang="fr-FR" sz="12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Health</a:t>
            </a:r>
            <a:r>
              <a:rPr lang="fr-FR" sz="1200" i="1" dirty="0">
                <a:latin typeface="Tahoma" pitchFamily="34" charset="0"/>
                <a:ea typeface="Tahoma" pitchFamily="34" charset="0"/>
                <a:cs typeface="Tahoma" pitchFamily="34" charset="0"/>
              </a:rPr>
              <a:t> Action </a:t>
            </a:r>
            <a:r>
              <a:rPr lang="fr-FR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2018; 8 : 37-49. </a:t>
            </a:r>
            <a:r>
              <a:rPr lang="fr-FR" sz="1300" dirty="0">
                <a:latin typeface="Tahoma" pitchFamily="34" charset="0"/>
                <a:ea typeface="Tahoma" pitchFamily="34" charset="0"/>
                <a:cs typeface="Tahoma" pitchFamily="34" charset="0"/>
              </a:rPr>
              <a:t>(14 études)                                                              </a:t>
            </a:r>
            <a:r>
              <a:rPr lang="fr-FR" sz="15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Efficacité des aides à l’arrêt </a:t>
            </a:r>
            <a:r>
              <a:rPr lang="fr-FR" sz="14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(hétérogénéité, taux d’arrêt : 15% à 82%).</a:t>
            </a:r>
          </a:p>
          <a:p>
            <a:pPr eaLnBrk="1" hangingPunct="1">
              <a:lnSpc>
                <a:spcPct val="110000"/>
              </a:lnSpc>
            </a:pPr>
            <a:r>
              <a:rPr lang="fr-FR" sz="12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                                                                                                                    </a:t>
            </a:r>
            <a:r>
              <a:rPr lang="fr-FR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Jimenez-Ruiz CA, et al. </a:t>
            </a:r>
            <a:r>
              <a:rPr lang="fr-FR" sz="12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Eur</a:t>
            </a:r>
            <a:r>
              <a:rPr lang="fr-FR" sz="1200" i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2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Respir</a:t>
            </a:r>
            <a:r>
              <a:rPr lang="fr-FR" sz="1200" i="1" dirty="0">
                <a:latin typeface="Tahoma" pitchFamily="34" charset="0"/>
                <a:ea typeface="Tahoma" pitchFamily="34" charset="0"/>
                <a:cs typeface="Tahoma" pitchFamily="34" charset="0"/>
              </a:rPr>
              <a:t> J </a:t>
            </a:r>
            <a:r>
              <a:rPr lang="fr-FR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2015 ; 46 : 61-79</a:t>
            </a:r>
            <a:r>
              <a:rPr lang="fr-FR" sz="1200" dirty="0">
                <a:solidFill>
                  <a:srgbClr val="00502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                                                                 </a:t>
            </a:r>
            <a:r>
              <a:rPr lang="fr-FR" sz="15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Fumeurs-TB : « </a:t>
            </a:r>
            <a:r>
              <a:rPr lang="fr-FR" sz="1500" i="1" dirty="0" err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Hard-core</a:t>
            </a:r>
            <a:r>
              <a:rPr lang="fr-FR" sz="1500" i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500" i="1" dirty="0" err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smokers</a:t>
            </a:r>
            <a:r>
              <a:rPr lang="fr-FR" sz="15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» </a:t>
            </a:r>
            <a:r>
              <a:rPr lang="fr-FR" sz="1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</a:p>
          <a:p>
            <a:pPr eaLnBrk="1" hangingPunct="1"/>
            <a:endParaRPr lang="fr-FR" sz="14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fr-FR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Oh KH, et al. </a:t>
            </a:r>
            <a:r>
              <a:rPr lang="fr-FR" sz="1200" i="1" dirty="0">
                <a:latin typeface="Tahoma" pitchFamily="34" charset="0"/>
                <a:ea typeface="Tahoma" pitchFamily="34" charset="0"/>
                <a:cs typeface="Tahoma" pitchFamily="34" charset="0"/>
              </a:rPr>
              <a:t>Int J </a:t>
            </a:r>
            <a:r>
              <a:rPr lang="fr-FR" sz="12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Tuberc</a:t>
            </a:r>
            <a:r>
              <a:rPr lang="fr-FR" sz="1200" i="1" dirty="0">
                <a:latin typeface="Tahoma" pitchFamily="34" charset="0"/>
                <a:ea typeface="Tahoma" pitchFamily="34" charset="0"/>
                <a:cs typeface="Tahoma" pitchFamily="34" charset="0"/>
              </a:rPr>
              <a:t> Lung Dis </a:t>
            </a:r>
            <a:r>
              <a:rPr lang="fr-FR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2017;21:804-809</a:t>
            </a:r>
          </a:p>
          <a:p>
            <a:r>
              <a:rPr lang="fr-FR" sz="1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Ugarte</a:t>
            </a:r>
            <a:r>
              <a:rPr lang="fr-FR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-Gil C, et al. </a:t>
            </a:r>
            <a:r>
              <a:rPr lang="fr-FR" sz="12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PLoS</a:t>
            </a:r>
            <a:r>
              <a:rPr lang="fr-FR" sz="1200" i="1" dirty="0">
                <a:latin typeface="Tahoma" pitchFamily="34" charset="0"/>
                <a:ea typeface="Tahoma" pitchFamily="34" charset="0"/>
                <a:cs typeface="Tahoma" pitchFamily="34" charset="0"/>
              </a:rPr>
              <a:t> ONE </a:t>
            </a:r>
            <a:r>
              <a:rPr lang="fr-FR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2013; 8:e69514.</a:t>
            </a:r>
          </a:p>
          <a:p>
            <a:r>
              <a:rPr lang="fr-FR" sz="1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Pelzer</a:t>
            </a:r>
            <a:r>
              <a:rPr lang="fr-FR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K, et al. </a:t>
            </a:r>
            <a:r>
              <a:rPr lang="fr-FR" sz="1200" i="1" dirty="0">
                <a:latin typeface="Tahoma" pitchFamily="34" charset="0"/>
                <a:ea typeface="Tahoma" pitchFamily="34" charset="0"/>
                <a:cs typeface="Tahoma" pitchFamily="34" charset="0"/>
              </a:rPr>
              <a:t>BMC </a:t>
            </a:r>
            <a:r>
              <a:rPr lang="fr-FR" sz="12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Psychiatry</a:t>
            </a:r>
            <a:r>
              <a:rPr lang="fr-FR" sz="1200" i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2012; 12:12:89</a:t>
            </a:r>
            <a:r>
              <a:rPr lang="fr-FR" sz="12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                                       </a:t>
            </a:r>
            <a:r>
              <a:rPr lang="fr-FR" sz="15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Fumeurs-TB : fréquence des états dépressifs (à évaluer). </a:t>
            </a:r>
          </a:p>
          <a:p>
            <a:endParaRPr lang="fr-FR" sz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sz="12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Altet</a:t>
            </a:r>
            <a:r>
              <a:rPr lang="fr-FR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N, et al. </a:t>
            </a:r>
            <a:r>
              <a:rPr lang="en-US" sz="1200" i="1" dirty="0" err="1">
                <a:solidFill>
                  <a:srgbClr val="00206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PloS</a:t>
            </a:r>
            <a:r>
              <a:rPr lang="en-US" sz="1200" i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ONE </a:t>
            </a:r>
            <a:r>
              <a:rPr lang="en-US" sz="1200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2017;12(8): e0182998.                                                                      </a:t>
            </a:r>
            <a:r>
              <a:rPr lang="en-US" sz="1500" dirty="0" err="1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Fumeurs</a:t>
            </a:r>
            <a:r>
              <a:rPr lang="en-US" sz="15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sz="1500" dirty="0">
                <a:solidFill>
                  <a:srgbClr val="0000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TB : </a:t>
            </a:r>
            <a:r>
              <a:rPr lang="en-US" sz="1500" dirty="0" err="1">
                <a:solidFill>
                  <a:srgbClr val="0000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mésusage</a:t>
            </a:r>
            <a:r>
              <a:rPr lang="en-US" sz="1500" dirty="0">
                <a:solidFill>
                  <a:srgbClr val="0000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500" dirty="0" err="1">
                <a:solidFill>
                  <a:srgbClr val="0000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d’alcool</a:t>
            </a:r>
            <a:r>
              <a:rPr lang="en-US" sz="1500" dirty="0">
                <a:solidFill>
                  <a:srgbClr val="0000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et de SPA </a:t>
            </a:r>
            <a:r>
              <a:rPr lang="en-US" sz="15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(à </a:t>
            </a:r>
            <a:r>
              <a:rPr lang="en-US" sz="1500" dirty="0" err="1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idendifier</a:t>
            </a:r>
            <a:r>
              <a:rPr lang="en-US" sz="15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  <a:r>
              <a:rPr lang="en-US" sz="1500" dirty="0">
                <a:solidFill>
                  <a:srgbClr val="0000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15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                                                                        </a:t>
            </a:r>
            <a:endParaRPr lang="fr-FR" sz="1500" baseline="30000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8C28485E-9CBD-401E-B885-BC8579D04C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4731" y="1664454"/>
            <a:ext cx="3510536" cy="45632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3CFAE38-6237-483E-929A-BE5666CA35D5}"/>
              </a:ext>
            </a:extLst>
          </p:cNvPr>
          <p:cNvSpPr/>
          <p:nvPr/>
        </p:nvSpPr>
        <p:spPr>
          <a:xfrm>
            <a:off x="4714613" y="304772"/>
            <a:ext cx="3104752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D391CA4B-D5D5-4C40-B95A-2C590DB25F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2277" y="6055654"/>
            <a:ext cx="3135556" cy="134381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385E049C-6D0D-41CA-9C6C-C50BF73066E5}"/>
              </a:ext>
            </a:extLst>
          </p:cNvPr>
          <p:cNvSpPr txBox="1"/>
          <p:nvPr/>
        </p:nvSpPr>
        <p:spPr>
          <a:xfrm>
            <a:off x="679505" y="1535185"/>
            <a:ext cx="6043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HETEROGENEITE DES AIDES ET DES RESULTATS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67728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0134CE05-1E02-403A-9F78-18C6610E4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051" y="626056"/>
            <a:ext cx="81529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fr-FR" sz="20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FACILITATEURS ET OBSTACLES A L’ARRÊT DU TABAC</a:t>
            </a:r>
            <a:endParaRPr lang="fr-FR" sz="20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DB0A082-F5ED-4920-8329-94AFD769BFBF}"/>
              </a:ext>
            </a:extLst>
          </p:cNvPr>
          <p:cNvSpPr txBox="1"/>
          <p:nvPr/>
        </p:nvSpPr>
        <p:spPr>
          <a:xfrm>
            <a:off x="871498" y="1257719"/>
            <a:ext cx="2055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FACILITATEURS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F310788-6606-483B-96DB-1DEEF998A413}"/>
              </a:ext>
            </a:extLst>
          </p:cNvPr>
          <p:cNvSpPr txBox="1"/>
          <p:nvPr/>
        </p:nvSpPr>
        <p:spPr>
          <a:xfrm>
            <a:off x="3477462" y="1296241"/>
            <a:ext cx="7856065" cy="2197525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fr-FR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fumeur et sa tuberculose.</a:t>
            </a:r>
            <a:endParaRPr lang="fr-FR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lnSpc>
                <a:spcPct val="95000"/>
              </a:lnSpc>
              <a:buFontTx/>
              <a:buChar char="-"/>
            </a:pPr>
            <a:r>
              <a:rPr lang="fr-FR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TB sans comorbidité </a:t>
            </a:r>
            <a:r>
              <a:rPr lang="fr-FR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(TB et VIH+ ou BPCO) et </a:t>
            </a:r>
            <a:r>
              <a:rPr lang="fr-FR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TBP</a:t>
            </a:r>
            <a:r>
              <a:rPr lang="fr-FR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fr-FR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vs</a:t>
            </a:r>
            <a:r>
              <a:rPr lang="fr-FR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TEP). </a:t>
            </a:r>
          </a:p>
          <a:p>
            <a:pPr marL="285750" indent="-285750">
              <a:lnSpc>
                <a:spcPct val="95000"/>
              </a:lnSpc>
              <a:buFontTx/>
              <a:buChar char="-"/>
            </a:pPr>
            <a:r>
              <a:rPr lang="fr-FR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Patient proche du soin et emploi stable.</a:t>
            </a:r>
          </a:p>
          <a:p>
            <a:pPr marL="285750" indent="-285750">
              <a:lnSpc>
                <a:spcPct val="95000"/>
              </a:lnSpc>
              <a:buFontTx/>
              <a:buChar char="-"/>
            </a:pPr>
            <a:r>
              <a:rPr lang="fr-FR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Arrêts antérieurs, perception du bénéfice, faible dépendance </a:t>
            </a:r>
            <a:r>
              <a:rPr lang="fr-FR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(TTFC).</a:t>
            </a:r>
          </a:p>
          <a:p>
            <a:pPr>
              <a:lnSpc>
                <a:spcPct val="95000"/>
              </a:lnSpc>
            </a:pPr>
            <a:r>
              <a:rPr lang="fr-FR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Offre de soin.</a:t>
            </a:r>
          </a:p>
          <a:p>
            <a:pPr marL="285750" indent="-285750">
              <a:lnSpc>
                <a:spcPct val="95000"/>
              </a:lnSpc>
              <a:buFontTx/>
              <a:buChar char="-"/>
            </a:pPr>
            <a:r>
              <a:rPr lang="fr-FR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Etablissement de santé fréquenté respectant l’interdiction de fumer.</a:t>
            </a:r>
          </a:p>
          <a:p>
            <a:pPr marL="285750" indent="-285750">
              <a:lnSpc>
                <a:spcPct val="95000"/>
              </a:lnSpc>
              <a:buFontTx/>
              <a:buChar char="-"/>
            </a:pPr>
            <a:r>
              <a:rPr lang="fr-FR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Professionnels formés à l’aide à l’arrêt du tabac </a:t>
            </a:r>
            <a:r>
              <a:rPr lang="fr-FR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(conseil d’arrêt, aide              à l’arrêt du tabac au sein de la DOTS-DOT, durée du suivi ≥12 mois).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09852AF-D96E-40E4-A32A-F77D5D17144A}"/>
              </a:ext>
            </a:extLst>
          </p:cNvPr>
          <p:cNvSpPr txBox="1"/>
          <p:nvPr/>
        </p:nvSpPr>
        <p:spPr>
          <a:xfrm>
            <a:off x="912957" y="3556290"/>
            <a:ext cx="1762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OBSTACLES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9B1680A-7D29-4887-A807-FD3A7DA15E20}"/>
              </a:ext>
            </a:extLst>
          </p:cNvPr>
          <p:cNvSpPr txBox="1"/>
          <p:nvPr/>
        </p:nvSpPr>
        <p:spPr>
          <a:xfrm>
            <a:off x="3502629" y="3575254"/>
            <a:ext cx="7847676" cy="2197525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fr-FR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fumeur et sa tuberculose.</a:t>
            </a:r>
          </a:p>
          <a:p>
            <a:pPr>
              <a:lnSpc>
                <a:spcPct val="95000"/>
              </a:lnSpc>
            </a:pPr>
            <a:r>
              <a:rPr lang="fr-FR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  </a:t>
            </a:r>
            <a:r>
              <a:rPr lang="fr-FR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Environnement tabagique </a:t>
            </a:r>
            <a:r>
              <a:rPr lang="fr-FR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(entourage familial et social).</a:t>
            </a:r>
          </a:p>
          <a:p>
            <a:pPr marL="285750" indent="-285750">
              <a:lnSpc>
                <a:spcPct val="95000"/>
              </a:lnSpc>
              <a:buFontTx/>
              <a:buChar char="-"/>
            </a:pPr>
            <a:r>
              <a:rPr lang="fr-FR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Déficit d’information </a:t>
            </a:r>
            <a:r>
              <a:rPr lang="fr-FR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(toxicité du tabac, bénéfices de l’arrêt).</a:t>
            </a:r>
          </a:p>
          <a:p>
            <a:pPr marL="285750" indent="-285750">
              <a:lnSpc>
                <a:spcPct val="95000"/>
              </a:lnSpc>
              <a:buFontTx/>
              <a:buChar char="-"/>
            </a:pPr>
            <a:r>
              <a:rPr lang="fr-FR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Forte dépendance, usage de SPA, bas niveau d’éducation, TEP.</a:t>
            </a:r>
          </a:p>
          <a:p>
            <a:pPr>
              <a:lnSpc>
                <a:spcPct val="95000"/>
              </a:lnSpc>
            </a:pPr>
            <a:r>
              <a:rPr lang="fr-FR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Offre de soin.</a:t>
            </a:r>
          </a:p>
          <a:p>
            <a:pPr marL="285750" indent="-285750">
              <a:lnSpc>
                <a:spcPct val="95000"/>
              </a:lnSpc>
              <a:buFontTx/>
              <a:buChar char="-"/>
            </a:pPr>
            <a:r>
              <a:rPr lang="fr-FR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Etablissement de santé fréquenté ne respectant l’interdiction de fumer.</a:t>
            </a:r>
          </a:p>
          <a:p>
            <a:pPr marL="285750" indent="-285750">
              <a:lnSpc>
                <a:spcPct val="95000"/>
              </a:lnSpc>
              <a:buFontTx/>
              <a:buChar char="-"/>
            </a:pPr>
            <a:r>
              <a:rPr lang="fr-FR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Déficit de formation des professionnels </a:t>
            </a:r>
            <a:r>
              <a:rPr lang="fr-FR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(lien tabac-TB, modalités et organisation de la prise en charge d’aide à l’arrêt du tabac).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AAC49F8-1F16-4B8F-A665-009C18918E82}"/>
              </a:ext>
            </a:extLst>
          </p:cNvPr>
          <p:cNvSpPr txBox="1"/>
          <p:nvPr/>
        </p:nvSpPr>
        <p:spPr>
          <a:xfrm>
            <a:off x="913443" y="5931016"/>
            <a:ext cx="3675335" cy="508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fr-FR" sz="95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Zvolska</a:t>
            </a:r>
            <a:r>
              <a:rPr lang="fr-FR" sz="9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k, et al. </a:t>
            </a:r>
            <a:r>
              <a:rPr lang="fr-FR" sz="95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Tob</a:t>
            </a:r>
            <a:r>
              <a:rPr lang="fr-FR" sz="95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95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Induc</a:t>
            </a:r>
            <a:r>
              <a:rPr lang="fr-FR" sz="95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Dis </a:t>
            </a:r>
            <a:r>
              <a:rPr lang="fr-FR" sz="9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2020;18:67.</a:t>
            </a:r>
          </a:p>
          <a:p>
            <a:pPr>
              <a:lnSpc>
                <a:spcPct val="95000"/>
              </a:lnSpc>
            </a:pPr>
            <a:r>
              <a:rPr lang="fr-FR" sz="95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Harutyunyan</a:t>
            </a:r>
            <a:r>
              <a:rPr lang="fr-FR" sz="9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A, et al. </a:t>
            </a:r>
            <a:r>
              <a:rPr lang="fr-FR" sz="95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Tob</a:t>
            </a:r>
            <a:r>
              <a:rPr lang="fr-FR" sz="95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95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Prev</a:t>
            </a:r>
            <a:r>
              <a:rPr lang="fr-FR" sz="95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Cessat </a:t>
            </a:r>
            <a:r>
              <a:rPr lang="fr-FR" sz="9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2020;6:70.</a:t>
            </a:r>
          </a:p>
          <a:p>
            <a:pPr>
              <a:lnSpc>
                <a:spcPct val="95000"/>
              </a:lnSpc>
            </a:pPr>
            <a:r>
              <a:rPr lang="fr-FR" sz="95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Goel</a:t>
            </a:r>
            <a:r>
              <a:rPr lang="fr-FR" sz="9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S, et al. </a:t>
            </a:r>
            <a:r>
              <a:rPr lang="fr-FR" sz="95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Indian</a:t>
            </a:r>
            <a:r>
              <a:rPr lang="fr-FR" sz="95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 </a:t>
            </a:r>
            <a:r>
              <a:rPr lang="fr-FR" sz="95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Tuberc</a:t>
            </a:r>
            <a:r>
              <a:rPr lang="fr-FR" sz="95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9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2019;66(4):555-60.</a:t>
            </a:r>
          </a:p>
        </p:txBody>
      </p:sp>
    </p:spTree>
    <p:extLst>
      <p:ext uri="{BB962C8B-B14F-4D97-AF65-F5344CB8AC3E}">
        <p14:creationId xmlns:p14="http://schemas.microsoft.com/office/powerpoint/2010/main" val="3155049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4807364D-AFEE-499D-9FA3-41939BE724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4" y="953054"/>
            <a:ext cx="10735734" cy="5591874"/>
          </a:xfrm>
          <a:prstGeom prst="rect">
            <a:avLst/>
          </a:prstGeom>
        </p:spPr>
      </p:pic>
      <p:sp>
        <p:nvSpPr>
          <p:cNvPr id="4" name="Rectangle 1026">
            <a:extLst>
              <a:ext uri="{FF2B5EF4-FFF2-40B4-BE49-F238E27FC236}">
                <a16:creationId xmlns:a16="http://schemas.microsoft.com/office/drawing/2014/main" id="{B35BEAD0-7E41-4893-9809-9FDD14E5E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44" y="-1"/>
            <a:ext cx="12183656" cy="601823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kumimoji="1" lang="fr-FR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</a:t>
            </a:r>
            <a:r>
              <a:rPr kumimoji="1" lang="fr-FR" sz="2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 PRATIQUE L’INTERVENTION DANS LES CLAT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0307143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1806</TotalTime>
  <Words>2616</Words>
  <Application>Microsoft Office PowerPoint</Application>
  <PresentationFormat>Grand écran</PresentationFormat>
  <Paragraphs>199</Paragraphs>
  <Slides>12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20" baseType="lpstr">
      <vt:lpstr>Arial</vt:lpstr>
      <vt:lpstr>BlinkMacSystemFont</vt:lpstr>
      <vt:lpstr>Calibri</vt:lpstr>
      <vt:lpstr>Calibri Light</vt:lpstr>
      <vt:lpstr>StarSymbol</vt:lpstr>
      <vt:lpstr>Tahoma</vt:lpstr>
      <vt:lpstr>Verdana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 Perriot</dc:creator>
  <cp:lastModifiedBy>jean Perriot</cp:lastModifiedBy>
  <cp:revision>142</cp:revision>
  <dcterms:created xsi:type="dcterms:W3CDTF">2022-01-10T08:37:03Z</dcterms:created>
  <dcterms:modified xsi:type="dcterms:W3CDTF">2022-02-14T09:19:10Z</dcterms:modified>
</cp:coreProperties>
</file>