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58" r:id="rId5"/>
    <p:sldId id="311" r:id="rId6"/>
    <p:sldId id="312" r:id="rId7"/>
    <p:sldId id="382" r:id="rId8"/>
    <p:sldId id="394" r:id="rId9"/>
    <p:sldId id="330" r:id="rId10"/>
    <p:sldId id="268" r:id="rId11"/>
    <p:sldId id="387" r:id="rId12"/>
    <p:sldId id="373" r:id="rId13"/>
    <p:sldId id="331" r:id="rId14"/>
    <p:sldId id="264" r:id="rId15"/>
    <p:sldId id="371" r:id="rId16"/>
    <p:sldId id="393" r:id="rId17"/>
    <p:sldId id="367" r:id="rId18"/>
    <p:sldId id="369" r:id="rId19"/>
    <p:sldId id="374" r:id="rId20"/>
    <p:sldId id="385" r:id="rId21"/>
    <p:sldId id="383" r:id="rId22"/>
    <p:sldId id="357" r:id="rId23"/>
    <p:sldId id="358" r:id="rId24"/>
    <p:sldId id="375" r:id="rId25"/>
    <p:sldId id="384" r:id="rId26"/>
    <p:sldId id="361" r:id="rId27"/>
    <p:sldId id="360" r:id="rId28"/>
    <p:sldId id="377" r:id="rId29"/>
    <p:sldId id="381" r:id="rId30"/>
    <p:sldId id="388" r:id="rId31"/>
    <p:sldId id="376" r:id="rId32"/>
    <p:sldId id="363" r:id="rId33"/>
    <p:sldId id="378" r:id="rId34"/>
    <p:sldId id="391" r:id="rId35"/>
    <p:sldId id="380" r:id="rId36"/>
    <p:sldId id="392" r:id="rId37"/>
    <p:sldId id="348" r:id="rId38"/>
    <p:sldId id="349" r:id="rId39"/>
    <p:sldId id="386" r:id="rId40"/>
    <p:sldId id="355" r:id="rId41"/>
    <p:sldId id="362" r:id="rId42"/>
    <p:sldId id="395" r:id="rId43"/>
    <p:sldId id="390" r:id="rId44"/>
    <p:sldId id="292" r:id="rId45"/>
  </p:sldIdLst>
  <p:sldSz cx="9144000" cy="6858000" type="screen4x3"/>
  <p:notesSz cx="7104063" cy="10234613"/>
  <p:embeddedFontLst>
    <p:embeddedFont>
      <p:font typeface="Helvetica Neue"/>
      <p:regular r:id="rId48"/>
      <p:bold r:id="rId49"/>
      <p:italic r:id="rId50"/>
      <p:boldItalic r:id="rId51"/>
    </p:embeddedFont>
    <p:embeddedFont>
      <p:font typeface="Yanone Kaffeesatz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Elephant" panose="02020904090505020303" pitchFamily="18" charset="0"/>
      <p:regular r:id="rId57"/>
      <p:italic r:id="rId5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REISTADT STEPHANIE (CNAM / Paris)" initials="DS(/P" lastIdx="25" clrIdx="6"/>
  <p:cmAuthor id="1" name="LEBLANC, Salome (DREES/OSAM/LABSANTE)" initials="LS(" lastIdx="108" clrIdx="0"/>
  <p:cmAuthor id="8" name="PESONEL, Elise (DREES/OSAM/LABSANTE)" initials="PE(" lastIdx="48" clrIdx="7"/>
  <p:cmAuthor id="2" name="Valentin DELAGRANGE" initials="VD" lastIdx="21" clrIdx="1"/>
  <p:cmAuthor id="9" name="AUGUI SANDRINE (CNAM / Paris)" initials="S.Au" lastIdx="27" clrIdx="8"/>
  <p:cmAuthor id="3" name="Elise PESONEL" initials="EP" lastIdx="19" clrIdx="2"/>
  <p:cmAuthor id="10" name="AGUADE ANNE-SOPHIE (CNAM / Paris)" initials="AA(/P" lastIdx="43" clrIdx="9"/>
  <p:cmAuthor id="4" name="Anouck PAYEN" initials="AP" lastIdx="6" clrIdx="3"/>
  <p:cmAuthor id="11" name="RELAVE, Celeste (DREES/OSAM/LABSANTE/EXTERNES)" initials="RC(" lastIdx="6" clrIdx="10"/>
  <p:cmAuthor id="5" name="Valentin DELAGRANGE (FR)" initials="VD(" lastIdx="10" clrIdx="4"/>
  <p:cmAuthor id="6" name="Maxime Largeteau (FR)" initials="ML(" lastIdx="4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00"/>
    <a:srgbClr val="5D91AB"/>
    <a:srgbClr val="4472C4"/>
    <a:srgbClr val="47B0BF"/>
    <a:srgbClr val="2259A5"/>
    <a:srgbClr val="BF56D0"/>
    <a:srgbClr val="CC66FF"/>
    <a:srgbClr val="FFFFFF"/>
    <a:srgbClr val="101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361" autoAdjust="0"/>
    <p:restoredTop sz="96727" autoAdjust="0"/>
  </p:normalViewPr>
  <p:slideViewPr>
    <p:cSldViewPr>
      <p:cViewPr varScale="1">
        <p:scale>
          <a:sx n="46" d="100"/>
          <a:sy n="46" d="100"/>
        </p:scale>
        <p:origin x="1452" y="42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860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5B49398-2696-4DAE-A172-0E37C0C056DC}" type="datetimeFigureOut">
              <a:rPr lang="fr-FR" smtClean="0"/>
              <a:t>16/09/2022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A2ACF8A-D534-47F9-BD50-14419366B34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135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;n"/>
          <p:cNvSpPr>
            <a:spLocks noGrp="1"/>
          </p:cNvSpPr>
          <p:nvPr>
            <p:ph type="hdr" idx="2"/>
          </p:nvPr>
        </p:nvSpPr>
        <p:spPr bwMode="auto">
          <a:xfrm>
            <a:off x="1" y="0"/>
            <a:ext cx="3050472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5" name="Google Shape;4;n"/>
          <p:cNvSpPr>
            <a:spLocks noGrp="1"/>
          </p:cNvSpPr>
          <p:nvPr>
            <p:ph type="dt" idx="10"/>
          </p:nvPr>
        </p:nvSpPr>
        <p:spPr bwMode="auto">
          <a:xfrm>
            <a:off x="3986169" y="0"/>
            <a:ext cx="3050472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" name="Google Shape;6;n"/>
          <p:cNvSpPr>
            <a:spLocks noGrp="1"/>
          </p:cNvSpPr>
          <p:nvPr>
            <p:ph type="body" idx="1"/>
          </p:nvPr>
        </p:nvSpPr>
        <p:spPr bwMode="auto">
          <a:xfrm>
            <a:off x="703828" y="5350073"/>
            <a:ext cx="5630628" cy="437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;n"/>
          <p:cNvSpPr>
            <a:spLocks noGrp="1"/>
          </p:cNvSpPr>
          <p:nvPr>
            <p:ph type="ftr" idx="11"/>
          </p:nvPr>
        </p:nvSpPr>
        <p:spPr bwMode="auto">
          <a:xfrm>
            <a:off x="1" y="10557999"/>
            <a:ext cx="3050472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9" name="Google Shape;8;n"/>
          <p:cNvSpPr>
            <a:spLocks noGrp="1"/>
          </p:cNvSpPr>
          <p:nvPr>
            <p:ph type="sldNum" idx="12"/>
          </p:nvPr>
        </p:nvSpPr>
        <p:spPr bwMode="auto">
          <a:xfrm>
            <a:off x="3986169" y="10557999"/>
            <a:ext cx="3050472" cy="55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200"/>
              <a:defRPr/>
            </a:pPr>
            <a:fld id="{00000000-1234-1234-1234-123412341234}" type="slidenum">
              <a:rPr lang="fr-FR" sz="130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‹N°›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33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93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10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36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11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00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0;p9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311;p96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312;p96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67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13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62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14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09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15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8545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17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41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18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00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20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747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24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35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5;p2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</p:txBody>
      </p:sp>
      <p:sp>
        <p:nvSpPr>
          <p:cNvPr id="5" name="Google Shape;116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30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992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32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252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38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561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39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0062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34;gb8f2edbf04_0_28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935;gb8f2edbf04_0_28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/>
          </a:p>
          <a:p>
            <a:pPr marL="0" indent="0">
              <a:defRPr/>
            </a:pPr>
            <a:r>
              <a:rPr lang="fr-FR"/>
              <a:t>réutisliser</a:t>
            </a:r>
            <a:endParaRPr/>
          </a:p>
        </p:txBody>
      </p:sp>
      <p:sp>
        <p:nvSpPr>
          <p:cNvPr id="6" name="Google Shape;936;gb8f2edbf04_0_28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 defTabSz="990752">
              <a:buSzPts val="1400"/>
              <a:defRPr/>
            </a:pPr>
            <a:fld id="{00000000-1234-1234-1234-123412341234}" type="slidenum">
              <a:rPr lang="fr-FR" sz="1500"/>
              <a:pPr algn="r" defTabSz="990752">
                <a:buSzPts val="1400"/>
                <a:defRPr/>
              </a:pPr>
              <a:t>43</a:t>
            </a:fld>
            <a:endParaRPr sz="1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3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51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5;p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86;p22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287;p22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98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5;p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86;p22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287;p22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716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5;p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86;p22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287;p22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32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5;p2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286;p22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287;p22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873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0;p96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9175" y="1389063"/>
            <a:ext cx="4999038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311;p96:notes"/>
          <p:cNvSpPr>
            <a:spLocks noGrp="1"/>
          </p:cNvSpPr>
          <p:nvPr>
            <p:ph type="body" idx="1"/>
          </p:nvPr>
        </p:nvSpPr>
        <p:spPr bwMode="auto">
          <a:xfrm>
            <a:off x="703829" y="5350074"/>
            <a:ext cx="5630731" cy="4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defRPr/>
            </a:pPr>
            <a:endParaRPr dirty="0"/>
          </a:p>
          <a:p>
            <a:pPr marL="0" indent="0">
              <a:defRPr/>
            </a:pPr>
            <a:endParaRPr dirty="0"/>
          </a:p>
        </p:txBody>
      </p:sp>
      <p:sp>
        <p:nvSpPr>
          <p:cNvPr id="6" name="Google Shape;312;p96:notes"/>
          <p:cNvSpPr>
            <a:spLocks noGrp="1"/>
          </p:cNvSpPr>
          <p:nvPr>
            <p:ph type="sldNum" idx="12"/>
          </p:nvPr>
        </p:nvSpPr>
        <p:spPr bwMode="auto">
          <a:xfrm>
            <a:off x="3986168" y="10557999"/>
            <a:ext cx="3050459" cy="55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>
              <a:buSzPts val="1400"/>
              <a:defRPr/>
            </a:pPr>
            <a:fld id="{00000000-1234-1234-1234-123412341234}" type="slidenum">
              <a:rPr lang="fr-FR"/>
              <a:pPr algn="r">
                <a:buSzPts val="1400"/>
                <a:defRPr/>
              </a:pPr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  <a:defRPr/>
            </a:pPr>
            <a:fld id="{00000000-1234-1234-1234-123412341234}" type="slidenum">
              <a:rPr lang="fr-FR" sz="13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pPr algn="r">
                <a:buSzPts val="1200"/>
                <a:defRPr/>
              </a:pPr>
              <a:t>9</a:t>
            </a:fld>
            <a:endParaRPr lang="fr-FR" sz="13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1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age de garde" userDrawn="1">
  <p:cSld name="Page de gar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;p78"/>
          <p:cNvSpPr/>
          <p:nvPr/>
        </p:nvSpPr>
        <p:spPr bwMode="auto">
          <a:xfrm>
            <a:off x="120797" y="137078"/>
            <a:ext cx="8902407" cy="6583851"/>
          </a:xfrm>
          <a:prstGeom prst="round2DiagRect">
            <a:avLst>
              <a:gd name="adj1" fmla="val 0"/>
              <a:gd name="adj2" fmla="val 3472"/>
            </a:avLst>
          </a:prstGeom>
          <a:solidFill>
            <a:srgbClr val="2D8D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17;p7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24" y="126231"/>
            <a:ext cx="2131667" cy="109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;p78"/>
          <p:cNvPicPr/>
          <p:nvPr/>
        </p:nvPicPr>
        <p:blipFill>
          <a:blip r:embed="rId3">
            <a:alphaModFix amt="85000"/>
          </a:blip>
          <a:stretch/>
        </p:blipFill>
        <p:spPr bwMode="auto">
          <a:xfrm>
            <a:off x="4655152" y="2381982"/>
            <a:ext cx="4365618" cy="43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;p78"/>
          <p:cNvSpPr>
            <a:spLocks noGrp="1"/>
          </p:cNvSpPr>
          <p:nvPr>
            <p:ph type="sldNum" idx="12"/>
          </p:nvPr>
        </p:nvSpPr>
        <p:spPr bwMode="auto"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avec légende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88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88"/>
          <p:cNvSpPr>
            <a:spLocks noGrp="1"/>
          </p:cNvSpPr>
          <p:nvPr>
            <p:ph type="body" idx="1"/>
          </p:nvPr>
        </p:nvSpPr>
        <p:spPr bwMode="auto"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88"/>
          <p:cNvSpPr>
            <a:spLocks noGrp="1"/>
          </p:cNvSpPr>
          <p:nvPr>
            <p:ph type="body" idx="2"/>
          </p:nvPr>
        </p:nvSpPr>
        <p:spPr bwMode="auto"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88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79;p88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9" name="Google Shape;80;p88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avec légende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2;p89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83;p89"/>
          <p:cNvSpPr>
            <a:spLocks noGrp="1"/>
          </p:cNvSpPr>
          <p:nvPr>
            <p:ph type="pic" idx="2"/>
          </p:nvPr>
        </p:nvSpPr>
        <p:spPr bwMode="auto"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84;p89"/>
          <p:cNvSpPr>
            <a:spLocks noGrp="1"/>
          </p:cNvSpPr>
          <p:nvPr>
            <p:ph type="body" idx="1"/>
          </p:nvPr>
        </p:nvSpPr>
        <p:spPr bwMode="auto"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85;p89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86;p89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9" name="Google Shape;87;p89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texte vertical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9;p90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90;p90"/>
          <p:cNvSpPr>
            <a:spLocks noGrp="1"/>
          </p:cNvSpPr>
          <p:nvPr>
            <p:ph type="body" idx="1"/>
          </p:nvPr>
        </p:nvSpPr>
        <p:spPr bwMode="auto"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91;p90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92;p90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93;p90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vertical et text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5;p91"/>
          <p:cNvSpPr>
            <a:spLocks noGrp="1"/>
          </p:cNvSpPr>
          <p:nvPr>
            <p:ph type="title"/>
          </p:nvPr>
        </p:nvSpPr>
        <p:spPr bwMode="auto"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96;p91"/>
          <p:cNvSpPr>
            <a:spLocks noGrp="1"/>
          </p:cNvSpPr>
          <p:nvPr>
            <p:ph type="body" idx="1"/>
          </p:nvPr>
        </p:nvSpPr>
        <p:spPr bwMode="auto"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97;p91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98;p91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99;p91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age de garde" userDrawn="1">
  <p:cSld name="Page de gar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1;p92"/>
          <p:cNvSpPr/>
          <p:nvPr/>
        </p:nvSpPr>
        <p:spPr bwMode="auto">
          <a:xfrm>
            <a:off x="120797" y="137078"/>
            <a:ext cx="8902407" cy="6583851"/>
          </a:xfrm>
          <a:prstGeom prst="round2DiagRect">
            <a:avLst>
              <a:gd name="adj1" fmla="val 0"/>
              <a:gd name="adj2" fmla="val 3472"/>
            </a:avLst>
          </a:prstGeom>
          <a:solidFill>
            <a:srgbClr val="2D8D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102;p9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24" y="126231"/>
            <a:ext cx="2131667" cy="109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92"/>
          <p:cNvPicPr/>
          <p:nvPr/>
        </p:nvPicPr>
        <p:blipFill>
          <a:blip r:embed="rId3">
            <a:alphaModFix amt="85000"/>
          </a:blip>
          <a:stretch/>
        </p:blipFill>
        <p:spPr bwMode="auto">
          <a:xfrm>
            <a:off x="4655152" y="2381982"/>
            <a:ext cx="4365618" cy="4365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92"/>
          <p:cNvSpPr>
            <a:spLocks noGrp="1"/>
          </p:cNvSpPr>
          <p:nvPr>
            <p:ph type="sldNum" idx="12"/>
          </p:nvPr>
        </p:nvSpPr>
        <p:spPr bwMode="auto"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7;p80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8;p80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9;p80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30;p80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31;p80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calaire" userDrawn="1">
  <p:cSld name="Interca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3;p81"/>
          <p:cNvSpPr>
            <a:spLocks noGrp="1"/>
          </p:cNvSpPr>
          <p:nvPr>
            <p:ph type="body" idx="1"/>
          </p:nvPr>
        </p:nvSpPr>
        <p:spPr bwMode="auto">
          <a:xfrm>
            <a:off x="1533013" y="2104091"/>
            <a:ext cx="6077974" cy="264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 b="1">
                <a:solidFill>
                  <a:schemeClr val="lt1"/>
                </a:solidFill>
              </a:defRPr>
            </a:lvl1pPr>
            <a:lvl2pPr marL="914400" lvl="1" indent="-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 b="1">
                <a:solidFill>
                  <a:schemeClr val="lt1"/>
                </a:solidFill>
              </a:defRPr>
            </a:lvl2pPr>
            <a:lvl3pPr marL="1371600" lvl="2" indent="-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 b="1">
                <a:solidFill>
                  <a:schemeClr val="lt1"/>
                </a:solidFill>
              </a:defRPr>
            </a:lvl3pPr>
            <a:lvl4pPr marL="1828800" lvl="3" indent="-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 b="1">
                <a:solidFill>
                  <a:schemeClr val="lt1"/>
                </a:solidFill>
              </a:defRPr>
            </a:lvl4pPr>
            <a:lvl5pPr marL="2286000" lvl="4" indent="-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" name="Google Shape;34;p8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896250" y="840149"/>
            <a:ext cx="1351500" cy="55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;p81"/>
          <p:cNvPicPr/>
          <p:nvPr/>
        </p:nvPicPr>
        <p:blipFill>
          <a:blip r:embed="rId2">
            <a:alphaModFix/>
          </a:blip>
          <a:stretch/>
        </p:blipFill>
        <p:spPr bwMode="auto">
          <a:xfrm rot="10800000">
            <a:off x="3896250" y="5464903"/>
            <a:ext cx="1351500" cy="55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;p81"/>
          <p:cNvSpPr>
            <a:spLocks noGrp="1"/>
          </p:cNvSpPr>
          <p:nvPr>
            <p:ph type="sldNum" idx="12"/>
          </p:nvPr>
        </p:nvSpPr>
        <p:spPr bwMode="auto"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apositive de titr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8;p82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9;p8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0;p82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41;p82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42;p82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section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4;p83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5;p83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6;p83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47;p83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48;p83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eux contenu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0;p84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1;p84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2;p84"/>
          <p:cNvSpPr>
            <a:spLocks noGrp="1"/>
          </p:cNvSpPr>
          <p:nvPr>
            <p:ph type="body" idx="2"/>
          </p:nvPr>
        </p:nvSpPr>
        <p:spPr bwMode="auto"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3;p84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54;p84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9" name="Google Shape;55;p84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mparaison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7;p85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8;p85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;p85"/>
          <p:cNvSpPr>
            <a:spLocks noGrp="1"/>
          </p:cNvSpPr>
          <p:nvPr>
            <p:ph type="body" idx="2"/>
          </p:nvPr>
        </p:nvSpPr>
        <p:spPr bwMode="auto">
          <a:xfrm>
            <a:off x="629842" y="250507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0;p85"/>
          <p:cNvSpPr>
            <a:spLocks noGrp="1"/>
          </p:cNvSpPr>
          <p:nvPr>
            <p:ph type="body" idx="3"/>
          </p:nvPr>
        </p:nvSpPr>
        <p:spPr bwMode="auto"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1;p85"/>
          <p:cNvSpPr>
            <a:spLocks noGrp="1"/>
          </p:cNvSpPr>
          <p:nvPr>
            <p:ph type="body" idx="4"/>
          </p:nvPr>
        </p:nvSpPr>
        <p:spPr bwMode="auto">
          <a:xfrm>
            <a:off x="4629150" y="250507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2;p85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0" name="Google Shape;63;p85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1" name="Google Shape;64;p85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eu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6;p86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7;p86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68;p86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69;p86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ide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1;p87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5" name="Google Shape;72;p87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6" name="Google Shape;73;p87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77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77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77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13;p77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14;p77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;p79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2;p79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;p79"/>
          <p:cNvSpPr>
            <a:spLocks noGrp="1"/>
          </p:cNvSpPr>
          <p:nvPr>
            <p:ph type="dt" idx="1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24;p79"/>
          <p:cNvSpPr>
            <a:spLocks noGrp="1"/>
          </p:cNvSpPr>
          <p:nvPr>
            <p:ph type="ftr" idx="11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8" name="Google Shape;25;p79"/>
          <p:cNvSpPr>
            <a:spLocks noGrp="1"/>
          </p:cNvSpPr>
          <p:nvPr>
            <p:ph type="sldNum" idx="12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0.xml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IBGHk1Hykk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B0S3Ywp6HE" TargetMode="Externa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oic.rivoalen@assurance-maladie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lene.samson@assurance-maladie.fr" TargetMode="External"/><Relationship Id="rId5" Type="http://schemas.openxmlformats.org/officeDocument/2006/relationships/hyperlink" Target="mailto:oriane.chauveau-ext@assurance-maladie.fr" TargetMode="External"/><Relationship Id="rId4" Type="http://schemas.openxmlformats.org/officeDocument/2006/relationships/hyperlink" Target="mailto:stephanie.bouric@assurance-maladie.fr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r&#233;ation%20pseudo%20unique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0;p1"/>
          <p:cNvSpPr/>
          <p:nvPr/>
        </p:nvSpPr>
        <p:spPr bwMode="auto">
          <a:xfrm>
            <a:off x="323528" y="1052736"/>
            <a:ext cx="8343634" cy="319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000"/>
              <a:defRPr/>
            </a:pPr>
            <a:r>
              <a:rPr lang="fr-FR" sz="4000" b="1" dirty="0">
                <a:solidFill>
                  <a:schemeClr val="lt1"/>
                </a:solidFill>
                <a:latin typeface="Calibri"/>
                <a:cs typeface="Calibri"/>
              </a:rPr>
              <a:t>Mise à disposition des données individuelles pour l’évaluation</a:t>
            </a:r>
          </a:p>
          <a:p>
            <a:pPr algn="ctr">
              <a:buSzPts val="4000"/>
              <a:defRPr/>
            </a:pPr>
            <a:endParaRPr lang="fr-FR" sz="20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/>
            </a:pPr>
            <a:r>
              <a:rPr lang="fr-FR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Guide synthétique pour les porteurs de projet et les expérimentateurs</a:t>
            </a:r>
          </a:p>
        </p:txBody>
      </p:sp>
      <p:sp>
        <p:nvSpPr>
          <p:cNvPr id="6" name="Google Shape;112;p1"/>
          <p:cNvSpPr/>
          <p:nvPr/>
        </p:nvSpPr>
        <p:spPr bwMode="auto">
          <a:xfrm>
            <a:off x="7883609" y="136832"/>
            <a:ext cx="1142945" cy="111312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113;p1" descr="Article 51 : la Cnam et le Ministère des Solidarités et de la ..."/>
          <p:cNvPicPr/>
          <p:nvPr/>
        </p:nvPicPr>
        <p:blipFill>
          <a:blip r:embed="rId3">
            <a:alphaModFix/>
          </a:blip>
          <a:srcRect l="32021" t="17444" r="29914" b="24730"/>
          <a:stretch/>
        </p:blipFill>
        <p:spPr bwMode="auto">
          <a:xfrm>
            <a:off x="7992966" y="136831"/>
            <a:ext cx="1033589" cy="1046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" name="Google Shape;614;p95">
            <a:extLst>
              <a:ext uri="{FF2B5EF4-FFF2-40B4-BE49-F238E27FC236}">
                <a16:creationId xmlns:a16="http://schemas.microsoft.com/office/drawing/2014/main" id="{5833A63D-C39C-44EC-B8C3-7A4787F24505}"/>
              </a:ext>
            </a:extLst>
          </p:cNvPr>
          <p:cNvSpPr/>
          <p:nvPr/>
        </p:nvSpPr>
        <p:spPr bwMode="auto">
          <a:xfrm>
            <a:off x="351893" y="3652398"/>
            <a:ext cx="1699827" cy="15330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buSzPts val="1000"/>
              <a:defRPr/>
            </a:pPr>
            <a:endParaRPr lang="fr-FR" sz="1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0" algn="ctr">
              <a:buSzPts val="1000"/>
              <a:defRPr/>
            </a:pPr>
            <a:r>
              <a:rPr lang="fr-FR" sz="1200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L’équipe d’évaluateurs me sollicite par mail </a:t>
            </a:r>
            <a:r>
              <a:rPr lang="fr-FR" sz="1200" i="0" u="none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pour</a:t>
            </a:r>
            <a:r>
              <a:rPr lang="fr-FR" sz="1200" b="1" i="0" u="none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200" i="0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transmettre les données nécessaires à l’évaluation.</a:t>
            </a:r>
            <a:endParaRPr sz="1200" i="0" strike="noStrike" cap="none" dirty="0">
              <a:solidFill>
                <a:srgbClr val="5B9BD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561;p10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562;p102"/>
          <p:cNvSpPr/>
          <p:nvPr/>
        </p:nvSpPr>
        <p:spPr bwMode="auto">
          <a:xfrm rot="10800000">
            <a:off x="1691680" y="4186"/>
            <a:ext cx="7452318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564;p10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0" name="Google Shape;610;p95"/>
          <p:cNvPicPr/>
          <p:nvPr/>
        </p:nvPicPr>
        <p:blipFill>
          <a:blip r:embed="rId4">
            <a:alphaModFix/>
          </a:blip>
          <a:srcRect t="25334"/>
          <a:stretch/>
        </p:blipFill>
        <p:spPr bwMode="auto">
          <a:xfrm>
            <a:off x="8093758" y="1255732"/>
            <a:ext cx="706265" cy="63242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611;p95"/>
          <p:cNvSpPr/>
          <p:nvPr/>
        </p:nvSpPr>
        <p:spPr bwMode="auto">
          <a:xfrm>
            <a:off x="2454725" y="2965573"/>
            <a:ext cx="3544241" cy="3559771"/>
          </a:xfrm>
          <a:prstGeom prst="roundRect">
            <a:avLst>
              <a:gd name="adj" fmla="val 16091"/>
            </a:avLst>
          </a:prstGeom>
          <a:noFill/>
          <a:ln w="12700" cap="flat" cmpd="sng">
            <a:solidFill>
              <a:srgbClr val="7D9DCA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200" b="1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Je procède à :</a:t>
            </a:r>
          </a:p>
          <a:p>
            <a:pPr marL="171450" lvl="0" indent="-171450">
              <a:buSzPts val="1200"/>
              <a:buFontTx/>
              <a:buChar char="-"/>
              <a:defRPr/>
            </a:pP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La collecte et l’</a:t>
            </a: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extraction</a:t>
            </a:r>
            <a:r>
              <a:rPr lang="fr-FR" sz="12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des</a:t>
            </a:r>
            <a:r>
              <a:rPr lang="fr-FR" sz="12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200" i="0" u="none" strike="noStrike" cap="none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données issues de 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mes différents outils de collecte</a:t>
            </a:r>
          </a:p>
          <a:p>
            <a:pPr marL="171450" lvl="0" indent="-171450">
              <a:buSzPts val="1200"/>
              <a:buFontTx/>
              <a:buChar char="-"/>
              <a:defRPr/>
            </a:pP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La</a:t>
            </a: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 séparation en deux fichiers 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(données d’identification et données de santé)</a:t>
            </a:r>
          </a:p>
          <a:p>
            <a:pPr marL="171450" marR="0" lvl="0" indent="-17145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defRPr/>
            </a:pP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La </a:t>
            </a:r>
            <a:r>
              <a:rPr lang="fr-FR" sz="1200" b="1" dirty="0" err="1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pseudonymisation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 du fichier « données de santé »</a:t>
            </a:r>
          </a:p>
          <a:p>
            <a:pPr marL="171450" marR="0" lvl="0" indent="-17145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defRPr/>
            </a:pP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L’</a:t>
            </a: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envoi du fichier « données d’identification »  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et d’un tableau de description des données au </a:t>
            </a:r>
            <a:r>
              <a:rPr lang="fr-FR" sz="1200" i="0" u="none" strike="noStrike" cap="none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tiers de confiance</a:t>
            </a:r>
          </a:p>
          <a:p>
            <a:pPr marL="171450" marR="0" lvl="0" indent="-17145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200"/>
              <a:buFontTx/>
              <a:buChar char="-"/>
              <a:defRPr/>
            </a:pP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L’</a:t>
            </a: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envoi du fichier « données de santé » </a:t>
            </a:r>
            <a:r>
              <a:rPr lang="fr-FR" sz="1200" dirty="0">
                <a:solidFill>
                  <a:srgbClr val="7D9DCA"/>
                </a:solidFill>
                <a:latin typeface="Calibri"/>
                <a:ea typeface="Calibri"/>
                <a:cs typeface="Calibri"/>
              </a:rPr>
              <a:t>et d’un tableau de description des données par source au Data manager « données de santé »</a:t>
            </a:r>
            <a:endParaRPr lang="fr-FR" sz="1200" i="0" u="none" strike="noStrike" cap="none" dirty="0">
              <a:solidFill>
                <a:srgbClr val="7D9DCA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" name="Google Shape;616;p95"/>
          <p:cNvSpPr/>
          <p:nvPr/>
        </p:nvSpPr>
        <p:spPr bwMode="auto">
          <a:xfrm>
            <a:off x="6696456" y="2851408"/>
            <a:ext cx="1980000" cy="100964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2259A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spcBef>
                <a:spcPts val="600"/>
              </a:spcBef>
              <a:buSzPts val="1200"/>
              <a:defRPr/>
            </a:pPr>
            <a:r>
              <a:rPr lang="fr-FR" sz="1050" b="1" i="0" u="none" strike="noStrike" cap="none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Le Tiers de confiance </a:t>
            </a:r>
            <a:r>
              <a:rPr lang="fr-FR" sz="105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reçoit</a:t>
            </a:r>
            <a:r>
              <a:rPr lang="fr-FR" sz="1050" i="0" u="none" strike="noStrike" cap="none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050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les fichiers de données identifiantes </a:t>
            </a:r>
            <a:r>
              <a:rPr lang="fr-FR" sz="1050" i="0" u="none" strike="noStrike" cap="none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et </a:t>
            </a:r>
            <a:r>
              <a:rPr lang="fr-FR" sz="1050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consolide</a:t>
            </a:r>
            <a:r>
              <a:rPr lang="fr-FR" sz="1050" i="0" u="none" strike="noStrike" cap="none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 / </a:t>
            </a:r>
            <a:r>
              <a:rPr lang="fr-FR" sz="1050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pseudonymise</a:t>
            </a:r>
            <a:endParaRPr sz="1600" i="0" u="none" strike="noStrike" cap="none" dirty="0">
              <a:solidFill>
                <a:srgbClr val="2259A5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3" name="Google Shape;617;p95"/>
          <p:cNvSpPr/>
          <p:nvPr/>
        </p:nvSpPr>
        <p:spPr bwMode="auto">
          <a:xfrm>
            <a:off x="6696456" y="4115184"/>
            <a:ext cx="1980000" cy="138721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3E6EC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buSzPts val="1200"/>
              <a:defRPr/>
            </a:pPr>
            <a:r>
              <a:rPr lang="fr-FR" sz="1050" b="1" dirty="0">
                <a:solidFill>
                  <a:srgbClr val="3E6EC2"/>
                </a:solidFill>
                <a:latin typeface="Calibri"/>
                <a:ea typeface="Calibri"/>
                <a:cs typeface="Calibri"/>
              </a:rPr>
              <a:t>Le Data manager « Données de santé » </a:t>
            </a:r>
            <a:r>
              <a:rPr lang="fr-FR" sz="1050" i="0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reçoit</a:t>
            </a:r>
            <a:r>
              <a:rPr lang="fr-FR" sz="1050" i="0" u="none" strike="noStrike" cap="none" dirty="0">
                <a:solidFill>
                  <a:srgbClr val="3E6EC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1050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les fichiers de données de santé</a:t>
            </a:r>
            <a:r>
              <a:rPr lang="fr-FR" sz="1050" i="0" u="none" strike="noStrike" cap="none" dirty="0">
                <a:solidFill>
                  <a:srgbClr val="3E6EC2"/>
                </a:solidFill>
                <a:latin typeface="Calibri"/>
                <a:ea typeface="Calibri"/>
                <a:cs typeface="Calibri"/>
              </a:rPr>
              <a:t> et </a:t>
            </a:r>
            <a:r>
              <a:rPr lang="fr-FR" sz="105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récupère</a:t>
            </a:r>
            <a:r>
              <a:rPr lang="fr-FR" sz="1050" i="0" u="none" strike="noStrike" cap="none" dirty="0">
                <a:solidFill>
                  <a:srgbClr val="3E6EC2"/>
                </a:solidFill>
                <a:latin typeface="Calibri"/>
                <a:ea typeface="Calibri"/>
                <a:cs typeface="Calibri"/>
              </a:rPr>
              <a:t> la table de chaînage du Tiers de confiance</a:t>
            </a:r>
            <a:endParaRPr sz="1050" i="0" u="none" strike="noStrike" cap="none" dirty="0">
              <a:solidFill>
                <a:srgbClr val="3E6EC2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44" name="Google Shape;621;p95"/>
          <p:cNvCxnSpPr>
            <a:cxnSpLocks/>
            <a:stCxn id="90" idx="0"/>
            <a:endCxn id="75" idx="2"/>
          </p:cNvCxnSpPr>
          <p:nvPr/>
        </p:nvCxnSpPr>
        <p:spPr bwMode="auto">
          <a:xfrm rot="5400000" flipH="1" flipV="1">
            <a:off x="1551104" y="2791695"/>
            <a:ext cx="511406" cy="1210001"/>
          </a:xfrm>
          <a:prstGeom prst="curvedConnector2">
            <a:avLst/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45" name="Google Shape;622;p95"/>
          <p:cNvCxnSpPr>
            <a:cxnSpLocks/>
            <a:stCxn id="41" idx="3"/>
            <a:endCxn id="83" idx="2"/>
          </p:cNvCxnSpPr>
          <p:nvPr/>
        </p:nvCxnSpPr>
        <p:spPr bwMode="auto">
          <a:xfrm flipV="1">
            <a:off x="5998966" y="4149008"/>
            <a:ext cx="373282" cy="59645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pic>
        <p:nvPicPr>
          <p:cNvPr id="64" name="Google Shape;642;p95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88095" y="1133407"/>
            <a:ext cx="578638" cy="578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43;p95"/>
          <p:cNvCxnSpPr>
            <a:cxnSpLocks/>
            <a:stCxn id="41" idx="3"/>
            <a:endCxn id="76" idx="2"/>
          </p:cNvCxnSpPr>
          <p:nvPr/>
        </p:nvCxnSpPr>
        <p:spPr bwMode="auto">
          <a:xfrm flipV="1">
            <a:off x="5998966" y="2852912"/>
            <a:ext cx="373282" cy="189254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66" name="Google Shape;644;p95"/>
          <p:cNvSpPr/>
          <p:nvPr/>
        </p:nvSpPr>
        <p:spPr bwMode="auto">
          <a:xfrm>
            <a:off x="2094988" y="1823311"/>
            <a:ext cx="244764" cy="212436"/>
          </a:xfrm>
          <a:prstGeom prst="chevron">
            <a:avLst>
              <a:gd name="adj" fmla="val 50000"/>
            </a:avLst>
          </a:prstGeom>
          <a:solidFill>
            <a:srgbClr val="7D9D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7" name="Google Shape;645;p95"/>
          <p:cNvSpPr/>
          <p:nvPr/>
        </p:nvSpPr>
        <p:spPr bwMode="auto">
          <a:xfrm>
            <a:off x="6199444" y="1823311"/>
            <a:ext cx="244764" cy="212436"/>
          </a:xfrm>
          <a:prstGeom prst="chevron">
            <a:avLst>
              <a:gd name="adj" fmla="val 50000"/>
            </a:avLst>
          </a:prstGeom>
          <a:solidFill>
            <a:srgbClr val="2259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8" name="Google Shape;646;p95"/>
          <p:cNvSpPr/>
          <p:nvPr/>
        </p:nvSpPr>
        <p:spPr bwMode="auto">
          <a:xfrm>
            <a:off x="444898" y="1589081"/>
            <a:ext cx="1467086" cy="672551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200" b="1" i="0" u="none" strike="noStrike" cap="small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Demande de mise à disposition</a:t>
            </a:r>
            <a:endParaRPr sz="1400" b="0" i="0" u="none" strike="noStrike" cap="small" dirty="0">
              <a:solidFill>
                <a:schemeClr val="lt1"/>
              </a:solidFill>
            </a:endParaRPr>
          </a:p>
        </p:txBody>
      </p:sp>
      <p:sp>
        <p:nvSpPr>
          <p:cNvPr id="69" name="Google Shape;647;p95"/>
          <p:cNvSpPr/>
          <p:nvPr/>
        </p:nvSpPr>
        <p:spPr bwMode="auto">
          <a:xfrm>
            <a:off x="2771800" y="1465489"/>
            <a:ext cx="3024336" cy="1171423"/>
          </a:xfrm>
          <a:prstGeom prst="rect">
            <a:avLst/>
          </a:prstGeom>
          <a:solidFill>
            <a:srgbClr val="7D9DC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b="1" cap="small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Extraction, mise en forme, anonymisation</a:t>
            </a:r>
            <a:r>
              <a:rPr lang="fr-FR" b="1" i="0" u="none" strike="noStrike" cap="small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et envoi des données</a:t>
            </a:r>
            <a:endParaRPr sz="1600" b="0" i="0" u="none" strike="noStrike" cap="small" dirty="0">
              <a:solidFill>
                <a:schemeClr val="lt1"/>
              </a:solidFill>
            </a:endParaRPr>
          </a:p>
        </p:txBody>
      </p:sp>
      <p:sp>
        <p:nvSpPr>
          <p:cNvPr id="73" name="Google Shape;651;p95"/>
          <p:cNvSpPr/>
          <p:nvPr/>
        </p:nvSpPr>
        <p:spPr bwMode="auto">
          <a:xfrm>
            <a:off x="179560" y="3502385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#1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" name="Google Shape;653;p95"/>
          <p:cNvSpPr/>
          <p:nvPr/>
        </p:nvSpPr>
        <p:spPr bwMode="auto">
          <a:xfrm>
            <a:off x="2411808" y="2924992"/>
            <a:ext cx="432000" cy="432000"/>
          </a:xfrm>
          <a:prstGeom prst="ellipse">
            <a:avLst/>
          </a:prstGeom>
          <a:solidFill>
            <a:srgbClr val="7D9DC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#2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6" name="Google Shape;624;p95"/>
          <p:cNvSpPr/>
          <p:nvPr/>
        </p:nvSpPr>
        <p:spPr bwMode="auto">
          <a:xfrm>
            <a:off x="6372248" y="2636912"/>
            <a:ext cx="432000" cy="432000"/>
          </a:xfrm>
          <a:prstGeom prst="ellipse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#3a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7" name="Google Shape;655;p95"/>
          <p:cNvSpPr/>
          <p:nvPr/>
        </p:nvSpPr>
        <p:spPr bwMode="auto">
          <a:xfrm>
            <a:off x="68243" y="1718579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#1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8" name="Google Shape;656;p95"/>
          <p:cNvSpPr/>
          <p:nvPr/>
        </p:nvSpPr>
        <p:spPr bwMode="auto">
          <a:xfrm>
            <a:off x="2411760" y="1718579"/>
            <a:ext cx="432000" cy="432000"/>
          </a:xfrm>
          <a:prstGeom prst="ellipse">
            <a:avLst/>
          </a:prstGeom>
          <a:solidFill>
            <a:srgbClr val="7D9DC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#2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9" name="Google Shape;657;p95"/>
          <p:cNvSpPr/>
          <p:nvPr/>
        </p:nvSpPr>
        <p:spPr bwMode="auto">
          <a:xfrm>
            <a:off x="6588272" y="1718419"/>
            <a:ext cx="432000" cy="432000"/>
          </a:xfrm>
          <a:prstGeom prst="ellipse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#3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2" name="Google Shape;660;p95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6286998" y="4428371"/>
            <a:ext cx="229218" cy="23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537F6D68-0F5B-43B6-A71B-97BE358EA1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82196" y="3763767"/>
            <a:ext cx="277436" cy="277436"/>
          </a:xfrm>
          <a:prstGeom prst="rect">
            <a:avLst/>
          </a:prstGeom>
        </p:spPr>
      </p:pic>
      <p:sp>
        <p:nvSpPr>
          <p:cNvPr id="97" name="Google Shape;859;gb8f2edbf04_0_6">
            <a:extLst>
              <a:ext uri="{FF2B5EF4-FFF2-40B4-BE49-F238E27FC236}">
                <a16:creationId xmlns:a16="http://schemas.microsoft.com/office/drawing/2014/main" id="{1E77A6C7-B172-4982-B54D-A82A5939E9E5}"/>
              </a:ext>
            </a:extLst>
          </p:cNvPr>
          <p:cNvSpPr>
            <a:spLocks/>
          </p:cNvSpPr>
          <p:nvPr/>
        </p:nvSpPr>
        <p:spPr bwMode="auto">
          <a:xfrm>
            <a:off x="2267792" y="124285"/>
            <a:ext cx="6696696" cy="5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Étapes de la mise à disposition des données pour l’évaluation</a:t>
            </a: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endParaRPr lang="fr-FR" dirty="0"/>
          </a:p>
        </p:txBody>
      </p:sp>
      <p:sp>
        <p:nvSpPr>
          <p:cNvPr id="98" name="Google Shape;659;p95">
            <a:extLst>
              <a:ext uri="{FF2B5EF4-FFF2-40B4-BE49-F238E27FC236}">
                <a16:creationId xmlns:a16="http://schemas.microsoft.com/office/drawing/2014/main" id="{0EF67497-9BCF-4E82-904D-DE1F3ACB3217}"/>
              </a:ext>
            </a:extLst>
          </p:cNvPr>
          <p:cNvSpPr/>
          <p:nvPr/>
        </p:nvSpPr>
        <p:spPr bwMode="auto">
          <a:xfrm>
            <a:off x="6127080" y="4659597"/>
            <a:ext cx="60516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-FR" sz="900" b="1" i="0" u="none" strike="noStrike" cap="none" dirty="0">
                <a:solidFill>
                  <a:srgbClr val="757070"/>
                </a:solidFill>
                <a:latin typeface="Helvetica Neue"/>
                <a:ea typeface="Helvetica Neue"/>
                <a:cs typeface="Helvetica Neue"/>
              </a:rPr>
              <a:t>PETRA </a:t>
            </a:r>
            <a:endParaRPr sz="900" b="1" i="0" u="none" strike="noStrike" cap="none" dirty="0">
              <a:solidFill>
                <a:srgbClr val="75707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83" name="Google Shape;624;p95"/>
          <p:cNvSpPr/>
          <p:nvPr/>
        </p:nvSpPr>
        <p:spPr bwMode="auto">
          <a:xfrm>
            <a:off x="6372248" y="3933008"/>
            <a:ext cx="432000" cy="432000"/>
          </a:xfrm>
          <a:prstGeom prst="ellipse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35999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fr-FR" sz="13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#3b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0" name="Google Shape;648;p95"/>
          <p:cNvSpPr/>
          <p:nvPr/>
        </p:nvSpPr>
        <p:spPr bwMode="auto">
          <a:xfrm>
            <a:off x="6962267" y="1589081"/>
            <a:ext cx="1426157" cy="672551"/>
          </a:xfrm>
          <a:prstGeom prst="rect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200" b="1" i="0" u="none" strike="noStrike" cap="small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Réception des données</a:t>
            </a:r>
            <a:endParaRPr sz="1400" b="0" i="0" u="none" strike="noStrike" cap="small" dirty="0">
              <a:solidFill>
                <a:schemeClr val="lt1"/>
              </a:solidFill>
            </a:endParaRPr>
          </a:p>
        </p:txBody>
      </p:sp>
      <p:pic>
        <p:nvPicPr>
          <p:cNvPr id="71" name="Google Shape;660;p95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998966" y="2547232"/>
            <a:ext cx="229218" cy="2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659;p95">
            <a:extLst>
              <a:ext uri="{FF2B5EF4-FFF2-40B4-BE49-F238E27FC236}">
                <a16:creationId xmlns:a16="http://schemas.microsoft.com/office/drawing/2014/main" id="{0EF67497-9BCF-4E82-904D-DE1F3ACB3217}"/>
              </a:ext>
            </a:extLst>
          </p:cNvPr>
          <p:cNvSpPr/>
          <p:nvPr/>
        </p:nvSpPr>
        <p:spPr bwMode="auto">
          <a:xfrm>
            <a:off x="5780282" y="2780928"/>
            <a:ext cx="591918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/>
            </a:pPr>
            <a:r>
              <a:rPr lang="fr-FR" sz="900" b="1" i="0" u="none" strike="noStrike" cap="none" dirty="0">
                <a:solidFill>
                  <a:srgbClr val="757070"/>
                </a:solidFill>
                <a:latin typeface="Helvetica Neue"/>
                <a:ea typeface="Helvetica Neue"/>
                <a:cs typeface="Helvetica Neue"/>
              </a:rPr>
              <a:t>PETRA</a:t>
            </a:r>
            <a:endParaRPr sz="900" b="1" i="0" u="none" strike="noStrike" cap="none" dirty="0">
              <a:solidFill>
                <a:srgbClr val="757070"/>
              </a:solidFill>
              <a:latin typeface="Helvetica Neue"/>
              <a:ea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11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E65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06;p97"/>
          <p:cNvSpPr>
            <a:spLocks noGrp="1"/>
          </p:cNvSpPr>
          <p:nvPr>
            <p:ph type="body" idx="1"/>
          </p:nvPr>
        </p:nvSpPr>
        <p:spPr bwMode="auto">
          <a:xfrm>
            <a:off x="1115616" y="2395728"/>
            <a:ext cx="6984776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Étape #1 :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endParaRPr lang="fr-FR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La demande de mise à disposition</a:t>
            </a:r>
            <a:endParaRPr dirty="0"/>
          </a:p>
        </p:txBody>
      </p:sp>
      <p:pic>
        <p:nvPicPr>
          <p:cNvPr id="5" name="Google Shape;307;p97" descr="Article 51 : la Cnam et le Ministère des Solidarités et de la ..."/>
          <p:cNvPicPr/>
          <p:nvPr/>
        </p:nvPicPr>
        <p:blipFill>
          <a:blip r:embed="rId3">
            <a:alphaModFix/>
          </a:blip>
          <a:srcRect l="32021" t="17444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69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" name="Google Shape;642;p9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39552" y="2564904"/>
            <a:ext cx="578638" cy="5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14;p9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315;p96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317;p96" descr="Article 51 : la Cnam et le Ministère des Solidarités et de la ..."/>
          <p:cNvPicPr/>
          <p:nvPr/>
        </p:nvPicPr>
        <p:blipFill>
          <a:blip r:embed="rId4">
            <a:alphaModFix/>
          </a:blip>
          <a:srcRect l="32025" t="17445" r="29911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7" name="Google Shape;678;p12"/>
          <p:cNvSpPr>
            <a:spLocks/>
          </p:cNvSpPr>
          <p:nvPr/>
        </p:nvSpPr>
        <p:spPr bwMode="auto">
          <a:xfrm>
            <a:off x="3125936" y="3551807"/>
            <a:ext cx="54785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  <a:defRPr/>
            </a:pPr>
            <a:r>
              <a:rPr lang="fr-FR" sz="16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Vous </a:t>
            </a:r>
            <a:r>
              <a:rPr lang="fr-FR" sz="1600" b="1" dirty="0">
                <a:solidFill>
                  <a:srgbClr val="FE6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recevez un </a:t>
            </a:r>
            <a:r>
              <a:rPr lang="fr-FR" sz="1600" b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fr-FR" sz="1600" b="1" dirty="0">
                <a:solidFill>
                  <a:srgbClr val="FE6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fr-FR" sz="1600" b="1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vous demandant de mettre à disposition les données collectées :</a:t>
            </a:r>
          </a:p>
          <a:p>
            <a:pPr marL="285750" lvl="0" indent="-285750" algn="just">
              <a:buSzPts val="105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depuis le début de l’expérimentation</a:t>
            </a:r>
          </a:p>
          <a:p>
            <a:pPr marL="285750" lvl="0" indent="-285750" algn="just">
              <a:buSzPts val="1050"/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utiles pour la réalisation de l'évaluation</a:t>
            </a:r>
          </a:p>
        </p:txBody>
      </p:sp>
      <p:sp>
        <p:nvSpPr>
          <p:cNvPr id="18" name="Google Shape;679;p12"/>
          <p:cNvSpPr>
            <a:spLocks/>
          </p:cNvSpPr>
          <p:nvPr/>
        </p:nvSpPr>
        <p:spPr bwMode="auto">
          <a:xfrm>
            <a:off x="623734" y="1350671"/>
            <a:ext cx="792088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fr-FR" b="1" i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demande de mise à disposition de données est adressée au porteur de projet 1 à 3 fois maximum sur la durée d’un projet. Cette demande a généralement lieu en amont des analyses pour le rapport intermédiaire et de celles pour le rapport final. </a:t>
            </a:r>
            <a:endParaRPr lang="fr-FR" sz="1050" b="1" i="1" dirty="0">
              <a:solidFill>
                <a:srgbClr val="FE6600"/>
              </a:solidFill>
            </a:endParaRPr>
          </a:p>
        </p:txBody>
      </p:sp>
      <p:sp>
        <p:nvSpPr>
          <p:cNvPr id="28" name="Google Shape;859;gb8f2edbf04_0_6">
            <a:extLst>
              <a:ext uri="{FF2B5EF4-FFF2-40B4-BE49-F238E27FC236}">
                <a16:creationId xmlns:a16="http://schemas.microsoft.com/office/drawing/2014/main" id="{D9D96046-5EE7-4B09-BDC9-8A6CC93592C2}"/>
              </a:ext>
            </a:extLst>
          </p:cNvPr>
          <p:cNvSpPr>
            <a:spLocks/>
          </p:cNvSpPr>
          <p:nvPr/>
        </p:nvSpPr>
        <p:spPr bwMode="auto">
          <a:xfrm>
            <a:off x="3080896" y="229991"/>
            <a:ext cx="5955600" cy="46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Étape 1 : la demande de mise à disposition</a:t>
            </a: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endParaRPr lang="fr-FR" dirty="0"/>
          </a:p>
        </p:txBody>
      </p:sp>
      <p:sp>
        <p:nvSpPr>
          <p:cNvPr id="16" name="Google Shape;614;p95">
            <a:extLst>
              <a:ext uri="{FF2B5EF4-FFF2-40B4-BE49-F238E27FC236}">
                <a16:creationId xmlns:a16="http://schemas.microsoft.com/office/drawing/2014/main" id="{5833A63D-C39C-44EC-B8C3-7A4787F24505}"/>
              </a:ext>
            </a:extLst>
          </p:cNvPr>
          <p:cNvSpPr/>
          <p:nvPr/>
        </p:nvSpPr>
        <p:spPr bwMode="auto">
          <a:xfrm>
            <a:off x="755576" y="2996952"/>
            <a:ext cx="2232248" cy="201622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accent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lvl="0" algn="ctr">
              <a:buSzPts val="1000"/>
              <a:defRPr/>
            </a:pPr>
            <a:endParaRPr lang="fr-FR" sz="1200" b="1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lvl="0" algn="ctr">
              <a:buSzPts val="1000"/>
              <a:defRPr/>
            </a:pPr>
            <a:r>
              <a:rPr lang="fr-FR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L’équipe d’évaluateurs me sollicite par mail </a:t>
            </a:r>
            <a:r>
              <a:rPr lang="fr-FR" i="0" u="none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pour</a:t>
            </a:r>
            <a:r>
              <a:rPr lang="fr-FR" b="1" i="0" u="none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i="0" strike="noStrike" cap="none" dirty="0">
                <a:solidFill>
                  <a:srgbClr val="5B9BD5"/>
                </a:solidFill>
                <a:latin typeface="Calibri"/>
                <a:ea typeface="Calibri"/>
                <a:cs typeface="Calibri"/>
              </a:rPr>
              <a:t>transmettre les données nécessaires à l’évaluation.</a:t>
            </a:r>
            <a:endParaRPr i="0" strike="noStrike" cap="none" dirty="0">
              <a:solidFill>
                <a:srgbClr val="5B9BD5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37F6D68-0F5B-43B6-A71B-97BE358EA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75656" y="314096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E65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06;p97"/>
          <p:cNvSpPr>
            <a:spLocks noGrp="1"/>
          </p:cNvSpPr>
          <p:nvPr>
            <p:ph type="body" idx="1"/>
          </p:nvPr>
        </p:nvSpPr>
        <p:spPr bwMode="auto">
          <a:xfrm>
            <a:off x="827584" y="2395728"/>
            <a:ext cx="7632848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Étape #2 :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endParaRPr lang="fr-FR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La préparation des données pour envoi</a:t>
            </a:r>
            <a:endParaRPr dirty="0"/>
          </a:p>
          <a:p>
            <a:pPr marL="0" lvl="0" indent="0">
              <a:buSzPts val="3000"/>
              <a:buNone/>
              <a:defRPr/>
            </a:pPr>
            <a:r>
              <a:rPr lang="fr-FR" dirty="0"/>
              <a:t>À vous de jouer !</a:t>
            </a:r>
            <a:endParaRPr dirty="0"/>
          </a:p>
        </p:txBody>
      </p:sp>
      <p:pic>
        <p:nvPicPr>
          <p:cNvPr id="5" name="Google Shape;307;p97" descr="Article 51 : la Cnam et le Ministère des Solidarités et de la ..."/>
          <p:cNvPicPr/>
          <p:nvPr/>
        </p:nvPicPr>
        <p:blipFill>
          <a:blip r:embed="rId3">
            <a:alphaModFix/>
          </a:blip>
          <a:srcRect l="32021" t="17444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61;p10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562;p102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564;p10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9" name="Google Shape;704;p13"/>
          <p:cNvSpPr/>
          <p:nvPr/>
        </p:nvSpPr>
        <p:spPr bwMode="auto">
          <a:xfrm>
            <a:off x="1077525" y="4149080"/>
            <a:ext cx="2486363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pP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Pour chacun des fichiers, je </a:t>
            </a:r>
            <a:r>
              <a:rPr lang="fr-FR" sz="11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créé un</a:t>
            </a:r>
            <a:r>
              <a:rPr lang="fr-FR" sz="11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100" b="1" i="0" u="none" strike="noStrike" cap="none" dirty="0">
                <a:solidFill>
                  <a:srgbClr val="FE6600"/>
                </a:solidFill>
                <a:latin typeface="Arial"/>
                <a:ea typeface="Arial"/>
                <a:cs typeface="Arial"/>
              </a:rPr>
              <a:t>tableau de description des données</a:t>
            </a:r>
            <a:r>
              <a:rPr lang="fr-FR" sz="11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</a:rPr>
              <a:t>.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Google Shape;859;gb8f2edbf04_0_6">
            <a:extLst>
              <a:ext uri="{FF2B5EF4-FFF2-40B4-BE49-F238E27FC236}">
                <a16:creationId xmlns:a16="http://schemas.microsoft.com/office/drawing/2014/main" id="{05296B2A-A0D3-481D-BEFF-EB894E5FA2ED}"/>
              </a:ext>
            </a:extLst>
          </p:cNvPr>
          <p:cNvSpPr>
            <a:spLocks noChangeAspect="1"/>
          </p:cNvSpPr>
          <p:nvPr/>
        </p:nvSpPr>
        <p:spPr bwMode="auto">
          <a:xfrm>
            <a:off x="3152904" y="-6788"/>
            <a:ext cx="5955600" cy="92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0000" rIns="91425" bIns="0" anchor="ctr" anchorCtr="0">
            <a:spAutoFit/>
          </a:bodyPr>
          <a:lstStyle/>
          <a:p>
            <a:pPr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Les étapes à suivre pour envoyer mes données</a:t>
            </a:r>
            <a:endParaRPr lang="fr-FR" sz="2400" cap="small" dirty="0">
              <a:solidFill>
                <a:schemeClr val="lt1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endParaRPr lang="fr-FR" dirty="0"/>
          </a:p>
        </p:txBody>
      </p:sp>
      <p:sp>
        <p:nvSpPr>
          <p:cNvPr id="10" name="Google Shape;704;p13"/>
          <p:cNvSpPr/>
          <p:nvPr/>
        </p:nvSpPr>
        <p:spPr bwMode="auto">
          <a:xfrm>
            <a:off x="1003041" y="1484784"/>
            <a:ext cx="263285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pP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Je </a:t>
            </a:r>
            <a:r>
              <a:rPr lang="fr-FR" sz="1100" b="1" i="0" u="none" strike="noStrike" cap="none" dirty="0">
                <a:solidFill>
                  <a:srgbClr val="FE6600"/>
                </a:solidFill>
                <a:latin typeface="Arial"/>
                <a:ea typeface="Arial"/>
                <a:cs typeface="Arial"/>
              </a:rPr>
              <a:t>prépare les fichiers </a:t>
            </a: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données que je souhaite transmettre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1" name="Connecteur droit avec flèche 24"/>
          <p:cNvCxnSpPr>
            <a:cxnSpLocks/>
            <a:stCxn id="10" idx="3"/>
            <a:endCxn id="13" idx="1"/>
          </p:cNvCxnSpPr>
          <p:nvPr/>
        </p:nvCxnSpPr>
        <p:spPr bwMode="auto">
          <a:xfrm>
            <a:off x="3635896" y="1700208"/>
            <a:ext cx="1014568" cy="476010"/>
          </a:xfrm>
          <a:prstGeom prst="straightConnector1">
            <a:avLst/>
          </a:prstGeom>
          <a:ln w="19050">
            <a:solidFill>
              <a:srgbClr val="FE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24"/>
          <p:cNvCxnSpPr>
            <a:cxnSpLocks/>
            <a:stCxn id="10" idx="3"/>
            <a:endCxn id="14" idx="1"/>
          </p:cNvCxnSpPr>
          <p:nvPr/>
        </p:nvCxnSpPr>
        <p:spPr bwMode="auto">
          <a:xfrm flipV="1">
            <a:off x="3635896" y="1280157"/>
            <a:ext cx="918175" cy="420051"/>
          </a:xfrm>
          <a:prstGeom prst="straightConnector1">
            <a:avLst/>
          </a:prstGeom>
          <a:ln w="19050">
            <a:solidFill>
              <a:srgbClr val="FE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50464" y="1920305"/>
            <a:ext cx="517259" cy="5118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54071" y="937086"/>
            <a:ext cx="742215" cy="686142"/>
          </a:xfrm>
          <a:prstGeom prst="rect">
            <a:avLst/>
          </a:prstGeom>
        </p:spPr>
      </p:pic>
      <p:sp>
        <p:nvSpPr>
          <p:cNvPr id="16" name="Google Shape;722;p13"/>
          <p:cNvSpPr>
            <a:spLocks/>
          </p:cNvSpPr>
          <p:nvPr/>
        </p:nvSpPr>
        <p:spPr bwMode="auto">
          <a:xfrm>
            <a:off x="5277791" y="1052736"/>
            <a:ext cx="170582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Extraction de mon SI Métier (.csv, .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xlsx</a:t>
            </a: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.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xls</a:t>
            </a:r>
            <a:r>
              <a:rPr lang="fr-FR" sz="1100" dirty="0">
                <a:latin typeface="Calibri"/>
                <a:ea typeface="Calibri"/>
                <a:cs typeface="Calibri"/>
              </a:rPr>
              <a:t>…)</a:t>
            </a:r>
            <a:endParaRPr dirty="0"/>
          </a:p>
        </p:txBody>
      </p:sp>
      <p:sp>
        <p:nvSpPr>
          <p:cNvPr id="17" name="Google Shape;723;p13"/>
          <p:cNvSpPr>
            <a:spLocks/>
          </p:cNvSpPr>
          <p:nvPr/>
        </p:nvSpPr>
        <p:spPr bwMode="auto">
          <a:xfrm>
            <a:off x="5207625" y="1990041"/>
            <a:ext cx="208823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Fichier(s) complémentaires de recueil ad hoc (ex : fichier Excel) </a:t>
            </a:r>
            <a:endParaRPr dirty="0"/>
          </a:p>
        </p:txBody>
      </p:sp>
      <p:cxnSp>
        <p:nvCxnSpPr>
          <p:cNvPr id="31" name="Google Shape;694;p13"/>
          <p:cNvCxnSpPr>
            <a:cxnSpLocks/>
            <a:stCxn id="35" idx="4"/>
            <a:endCxn id="43" idx="0"/>
          </p:cNvCxnSpPr>
          <p:nvPr/>
        </p:nvCxnSpPr>
        <p:spPr bwMode="auto">
          <a:xfrm>
            <a:off x="511175" y="1791259"/>
            <a:ext cx="25458" cy="4074615"/>
          </a:xfrm>
          <a:prstGeom prst="straightConnector1">
            <a:avLst/>
          </a:prstGeom>
          <a:noFill/>
          <a:ln w="9525" cap="flat" cmpd="sng">
            <a:solidFill>
              <a:srgbClr val="306E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713;p13"/>
          <p:cNvSpPr/>
          <p:nvPr/>
        </p:nvSpPr>
        <p:spPr bwMode="auto">
          <a:xfrm>
            <a:off x="565175" y="1495137"/>
            <a:ext cx="550441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</a:t>
            </a:r>
            <a:r>
              <a:rPr lang="fr-FR" sz="1600" b="1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2.0</a:t>
            </a:r>
            <a:endParaRPr sz="1600" b="1" dirty="0">
              <a:solidFill>
                <a:srgbClr val="306E9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714;p13"/>
          <p:cNvSpPr/>
          <p:nvPr/>
        </p:nvSpPr>
        <p:spPr bwMode="auto">
          <a:xfrm>
            <a:off x="565175" y="2924944"/>
            <a:ext cx="550441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#2.2</a:t>
            </a:r>
            <a:endParaRPr sz="1800" b="0" i="0" u="none" strike="noStrike" cap="none" dirty="0">
              <a:solidFill>
                <a:srgbClr val="306E95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715;p13"/>
          <p:cNvSpPr/>
          <p:nvPr/>
        </p:nvSpPr>
        <p:spPr bwMode="auto">
          <a:xfrm>
            <a:off x="572956" y="4231441"/>
            <a:ext cx="614668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#2.3</a:t>
            </a:r>
            <a:endParaRPr sz="1800" b="0" i="0" u="none" strike="noStrike" cap="none" dirty="0">
              <a:solidFill>
                <a:srgbClr val="306E95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695;p13"/>
          <p:cNvSpPr/>
          <p:nvPr/>
        </p:nvSpPr>
        <p:spPr bwMode="auto">
          <a:xfrm>
            <a:off x="403175" y="1575259"/>
            <a:ext cx="216000" cy="21600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716;p13"/>
          <p:cNvSpPr/>
          <p:nvPr/>
        </p:nvSpPr>
        <p:spPr bwMode="auto">
          <a:xfrm>
            <a:off x="457175" y="1629259"/>
            <a:ext cx="108000" cy="108000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717;p13"/>
          <p:cNvSpPr/>
          <p:nvPr/>
        </p:nvSpPr>
        <p:spPr bwMode="auto">
          <a:xfrm>
            <a:off x="419459" y="2988653"/>
            <a:ext cx="216000" cy="21600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718;p13"/>
          <p:cNvSpPr/>
          <p:nvPr/>
        </p:nvSpPr>
        <p:spPr bwMode="auto">
          <a:xfrm>
            <a:off x="473459" y="3042653"/>
            <a:ext cx="108000" cy="108000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696;p13"/>
          <p:cNvSpPr/>
          <p:nvPr/>
        </p:nvSpPr>
        <p:spPr bwMode="auto">
          <a:xfrm>
            <a:off x="407211" y="4313162"/>
            <a:ext cx="216000" cy="21600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719;p13"/>
          <p:cNvSpPr/>
          <p:nvPr/>
        </p:nvSpPr>
        <p:spPr bwMode="auto">
          <a:xfrm>
            <a:off x="461211" y="4367162"/>
            <a:ext cx="108000" cy="108000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715;p13"/>
          <p:cNvSpPr/>
          <p:nvPr/>
        </p:nvSpPr>
        <p:spPr bwMode="auto">
          <a:xfrm>
            <a:off x="644964" y="5805904"/>
            <a:ext cx="614668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#2.4</a:t>
            </a:r>
            <a:endParaRPr sz="1800" b="0" i="0" u="none" strike="noStrike" cap="none" dirty="0">
              <a:solidFill>
                <a:srgbClr val="306E95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696;p13"/>
          <p:cNvSpPr/>
          <p:nvPr/>
        </p:nvSpPr>
        <p:spPr bwMode="auto">
          <a:xfrm>
            <a:off x="428633" y="5865874"/>
            <a:ext cx="216000" cy="21600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719;p13"/>
          <p:cNvSpPr/>
          <p:nvPr/>
        </p:nvSpPr>
        <p:spPr bwMode="auto">
          <a:xfrm>
            <a:off x="482633" y="5919874"/>
            <a:ext cx="108000" cy="108000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ZoneTexte 48"/>
          <p:cNvSpPr txBox="1"/>
          <p:nvPr/>
        </p:nvSpPr>
        <p:spPr bwMode="auto">
          <a:xfrm>
            <a:off x="7392879" y="4058488"/>
            <a:ext cx="1427593" cy="738664"/>
          </a:xfrm>
          <a:prstGeom prst="rect">
            <a:avLst/>
          </a:prstGeom>
          <a:solidFill>
            <a:srgbClr val="47B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Elephant" panose="02020904090505020303" pitchFamily="18" charset="0"/>
                <a:hlinkClick r:id="rId6" action="ppaction://hlinksldjump"/>
              </a:rPr>
              <a:t>Slide 30 </a:t>
            </a:r>
            <a:r>
              <a:rPr lang="fr-FR" dirty="0">
                <a:solidFill>
                  <a:schemeClr val="tx1"/>
                </a:solidFill>
                <a:latin typeface="Elephant" panose="02020904090505020303" pitchFamily="18" charset="0"/>
              </a:rPr>
              <a:t>pour plus de détails !</a:t>
            </a:r>
          </a:p>
        </p:txBody>
      </p:sp>
      <p:graphicFrame>
        <p:nvGraphicFramePr>
          <p:cNvPr id="5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41419"/>
              </p:ext>
            </p:extLst>
          </p:nvPr>
        </p:nvGraphicFramePr>
        <p:xfrm>
          <a:off x="3563888" y="3861048"/>
          <a:ext cx="3600400" cy="1224915"/>
        </p:xfrm>
        <a:graphic>
          <a:graphicData uri="http://schemas.openxmlformats.org/drawingml/2006/table">
            <a:tbl>
              <a:tblPr/>
              <a:tblGrid>
                <a:gridCol w="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Nature des données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Nom de la colonne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Type de données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Format de la colonne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11">
                <a:tc row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Données identifiantes 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NIR  (Numéro de sécurité sociale)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59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59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Prénom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59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Sexe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59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de naissance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dd/mm/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yyyy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59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 de naissance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" name="Google Shape;704;p13"/>
          <p:cNvSpPr/>
          <p:nvPr/>
        </p:nvSpPr>
        <p:spPr bwMode="auto">
          <a:xfrm>
            <a:off x="952298" y="2979328"/>
            <a:ext cx="734481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pP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Je </a:t>
            </a:r>
            <a:r>
              <a:rPr lang="fr-FR" sz="1100" b="1" i="0" u="none" strike="noStrike" cap="none" dirty="0">
                <a:solidFill>
                  <a:srgbClr val="FE6600"/>
                </a:solidFill>
                <a:latin typeface="Arial"/>
                <a:ea typeface="Arial"/>
                <a:cs typeface="Arial"/>
              </a:rPr>
              <a:t>sépare chaque fichier de données en 2 fichiers </a:t>
            </a: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« données d’identification » et « données de santé »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3" name="Google Shape;704;p13"/>
          <p:cNvSpPr/>
          <p:nvPr/>
        </p:nvSpPr>
        <p:spPr bwMode="auto">
          <a:xfrm>
            <a:off x="1043608" y="5709196"/>
            <a:ext cx="288031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pPr>
            <a:r>
              <a:rPr lang="fr-FR" sz="1100" b="1" i="0" u="none" strike="noStrike" cap="none" dirty="0">
                <a:solidFill>
                  <a:srgbClr val="FE6600"/>
                </a:solidFill>
                <a:latin typeface="Arial"/>
                <a:ea typeface="Arial"/>
                <a:cs typeface="Arial"/>
              </a:rPr>
              <a:t>J’envoie l’ensemble des fichiers </a:t>
            </a:r>
            <a:r>
              <a:rPr lang="fr-FR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au Tiers de confiance et au Data manager « données de santé » </a:t>
            </a:r>
            <a:r>
              <a:rPr lang="fr-FR" sz="1100" b="1" i="0" u="none" strike="noStrike" cap="none" dirty="0">
                <a:solidFill>
                  <a:srgbClr val="FE6600"/>
                </a:solidFill>
                <a:latin typeface="Arial"/>
                <a:ea typeface="Arial"/>
                <a:cs typeface="Arial"/>
              </a:rPr>
              <a:t>via PETRA</a:t>
            </a:r>
            <a:endParaRPr sz="1600" b="1" i="0" u="none" strike="noStrike" cap="none" dirty="0">
              <a:solidFill>
                <a:srgbClr val="FE66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ZoneTexte 53"/>
          <p:cNvSpPr txBox="1"/>
          <p:nvPr/>
        </p:nvSpPr>
        <p:spPr bwMode="auto">
          <a:xfrm>
            <a:off x="4008503" y="5611479"/>
            <a:ext cx="1427593" cy="738664"/>
          </a:xfrm>
          <a:prstGeom prst="rect">
            <a:avLst/>
          </a:prstGeom>
          <a:solidFill>
            <a:srgbClr val="47B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  <a:latin typeface="Elephant" panose="02020904090505020303" pitchFamily="18" charset="0"/>
                <a:hlinkClick r:id="rId7" action="ppaction://hlinksldjump"/>
              </a:rPr>
              <a:t>Slide 32 </a:t>
            </a:r>
            <a:r>
              <a:rPr lang="fr-FR" dirty="0">
                <a:solidFill>
                  <a:schemeClr val="tx1"/>
                </a:solidFill>
                <a:latin typeface="Elephant" panose="02020904090505020303" pitchFamily="18" charset="0"/>
              </a:rPr>
              <a:t>pour plus de détails !</a:t>
            </a:r>
          </a:p>
        </p:txBody>
      </p:sp>
    </p:spTree>
    <p:extLst>
      <p:ext uri="{BB962C8B-B14F-4D97-AF65-F5344CB8AC3E}">
        <p14:creationId xmlns:p14="http://schemas.microsoft.com/office/powerpoint/2010/main" val="148730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6689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3200" dirty="0"/>
              <a:t>#2.1 Préparer les fichiers à transmettre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558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13350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Comment organiser les données dans mes fichiers 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93;p22"/>
          <p:cNvSpPr>
            <a:spLocks/>
          </p:cNvSpPr>
          <p:nvPr/>
        </p:nvSpPr>
        <p:spPr bwMode="auto">
          <a:xfrm>
            <a:off x="1340966" y="870493"/>
            <a:ext cx="7941600" cy="54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marR="0" lvl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6600"/>
              </a:buClr>
              <a:buSzPts val="2000"/>
              <a:defRPr/>
            </a:pPr>
            <a:endParaRPr lang="fr-FR" sz="2000" b="1" i="0" u="none" strike="noStrike" cap="none" spc="0" dirty="0">
              <a:ln>
                <a:noFill/>
              </a:ln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16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5" y="1255400"/>
            <a:ext cx="84892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chacun des fichiers traités, je rassemble les données en 2 catégories :</a:t>
            </a:r>
          </a:p>
          <a:p>
            <a:endParaRPr lang="fr-FR" dirty="0"/>
          </a:p>
          <a:p>
            <a:r>
              <a:rPr lang="fr-FR" dirty="0"/>
              <a:t>Les informations suivantes sont des </a:t>
            </a:r>
            <a:r>
              <a:rPr lang="fr-FR" b="1" dirty="0"/>
              <a:t>données d’identification </a:t>
            </a:r>
            <a:r>
              <a:rPr lang="fr-FR" dirty="0"/>
              <a:t>(ou « </a:t>
            </a:r>
            <a:r>
              <a:rPr lang="fr-FR" b="1" dirty="0"/>
              <a:t>données identifiantes</a:t>
            </a:r>
            <a:r>
              <a:rPr lang="fr-FR" dirty="0"/>
              <a:t> ») :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b="1" dirty="0"/>
              <a:t>NIR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b="1" dirty="0"/>
              <a:t>Sexe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b="1" dirty="0"/>
              <a:t>Date de naissance</a:t>
            </a:r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dirty="0"/>
              <a:t>Nom et prénom</a:t>
            </a:r>
            <a:endParaRPr lang="fr-FR" b="1" dirty="0"/>
          </a:p>
          <a:p>
            <a:pPr marL="285750" lvl="3" indent="-285750">
              <a:buFont typeface="Wingdings" panose="05000000000000000000" pitchFamily="2" charset="2"/>
              <a:buChar char="v"/>
            </a:pPr>
            <a:r>
              <a:rPr lang="fr-FR" dirty="0"/>
              <a:t>Rang de naissance</a:t>
            </a:r>
          </a:p>
          <a:p>
            <a:pPr lvl="3"/>
            <a:endParaRPr lang="fr-FR" dirty="0"/>
          </a:p>
          <a:p>
            <a:r>
              <a:rPr lang="fr-FR" dirty="0"/>
              <a:t>Toutes les autres données sont des </a:t>
            </a:r>
            <a:r>
              <a:rPr lang="fr-FR" b="1" dirty="0"/>
              <a:t>données de santé ou des données de suivi </a:t>
            </a:r>
            <a:r>
              <a:rPr lang="fr-FR" dirty="0"/>
              <a:t>(par souci de simplicité on parlera uniquement de données de santé pour la suite).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8" y="4120480"/>
            <a:ext cx="8953500" cy="1828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64088" y="2245819"/>
            <a:ext cx="2818112" cy="523220"/>
          </a:xfrm>
          <a:prstGeom prst="rect">
            <a:avLst/>
          </a:prstGeom>
          <a:ln>
            <a:solidFill>
              <a:srgbClr val="FF0000"/>
            </a:solidFill>
            <a:prstDash val="dash"/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données en gras doivent obligatoirement être renseignées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410" y="1985435"/>
            <a:ext cx="585864" cy="5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0556161">
            <a:off x="912320" y="2098507"/>
            <a:ext cx="745043" cy="652635"/>
          </a:xfrm>
          <a:prstGeom prst="rect">
            <a:avLst/>
          </a:prstGeom>
        </p:spPr>
      </p:pic>
      <p:sp>
        <p:nvSpPr>
          <p:cNvPr id="4" name="Google Shape;561;p10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562;p102"/>
          <p:cNvSpPr/>
          <p:nvPr/>
        </p:nvSpPr>
        <p:spPr bwMode="auto">
          <a:xfrm rot="10800000">
            <a:off x="1979711" y="4187"/>
            <a:ext cx="7164287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564;p102" descr="Article 51 : la Cnam et le Ministère des Solidarités et de la ..."/>
          <p:cNvPicPr/>
          <p:nvPr/>
        </p:nvPicPr>
        <p:blipFill>
          <a:blip r:embed="rId4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3" name="Google Shape;708;p13"/>
          <p:cNvSpPr/>
          <p:nvPr/>
        </p:nvSpPr>
        <p:spPr bwMode="auto">
          <a:xfrm>
            <a:off x="847919" y="1223530"/>
            <a:ext cx="367747" cy="2689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4" name="Google Shape;709;p13"/>
          <p:cNvSpPr/>
          <p:nvPr/>
        </p:nvSpPr>
        <p:spPr bwMode="auto">
          <a:xfrm>
            <a:off x="1115616" y="1196752"/>
            <a:ext cx="36004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/>
            </a:pPr>
            <a:r>
              <a:rPr lang="fr-FR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Pour </a:t>
            </a:r>
            <a:r>
              <a:rPr lang="fr-FR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chaque fichier</a:t>
            </a:r>
            <a:r>
              <a:rPr lang="fr-FR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données, je dois :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6" name="Google Shape;711;p13"/>
          <p:cNvSpPr/>
          <p:nvPr/>
        </p:nvSpPr>
        <p:spPr bwMode="auto">
          <a:xfrm>
            <a:off x="4601284" y="1484784"/>
            <a:ext cx="45072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b="1" i="0" u="none" strike="noStrike" cap="none" dirty="0">
                <a:solidFill>
                  <a:schemeClr val="tx1"/>
                </a:solidFill>
              </a:rPr>
              <a:t>Organiser mes données +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b="1" i="0" u="none" strike="noStrike" cap="none" dirty="0">
                <a:solidFill>
                  <a:schemeClr val="tx1"/>
                </a:solidFill>
              </a:rPr>
              <a:t>Créer un </a:t>
            </a:r>
            <a:r>
              <a:rPr lang="fr-FR" b="1" i="0" u="none" strike="noStrike" cap="none" dirty="0">
                <a:solidFill>
                  <a:srgbClr val="FE6600"/>
                </a:solidFill>
              </a:rPr>
              <a:t>pseudonyme technique </a:t>
            </a:r>
            <a:r>
              <a:rPr lang="fr-FR" b="1" i="0" u="none" strike="noStrike" cap="none" dirty="0">
                <a:solidFill>
                  <a:schemeClr val="tx1"/>
                </a:solidFill>
              </a:rPr>
              <a:t>+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b="1" dirty="0">
                <a:solidFill>
                  <a:srgbClr val="FE6600"/>
                </a:solidFill>
              </a:rPr>
              <a:t>C</a:t>
            </a:r>
            <a:r>
              <a:rPr lang="fr-FR" b="1" i="0" u="none" strike="noStrike" cap="none" dirty="0">
                <a:solidFill>
                  <a:srgbClr val="FE6600"/>
                </a:solidFill>
              </a:rPr>
              <a:t>réer 2 fichiers </a:t>
            </a:r>
            <a:r>
              <a:rPr lang="fr-FR" b="1" dirty="0"/>
              <a:t>(</a:t>
            </a:r>
            <a:r>
              <a:rPr lang="fr-FR" b="1" i="0" u="none" strike="noStrike" cap="none" dirty="0">
                <a:solidFill>
                  <a:srgbClr val="000000"/>
                </a:solidFill>
              </a:rPr>
              <a:t>identification et données de santé) </a:t>
            </a:r>
            <a:r>
              <a:rPr lang="fr-FR" b="0" i="0" u="none" strike="noStrike" cap="none" dirty="0">
                <a:solidFill>
                  <a:srgbClr val="000000"/>
                </a:solidFill>
              </a:rPr>
              <a:t>avec le pseudonyme technique sur chaque fichier.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7" name="Google Shape;712;p13"/>
          <p:cNvSpPr/>
          <p:nvPr/>
        </p:nvSpPr>
        <p:spPr bwMode="auto">
          <a:xfrm>
            <a:off x="179512" y="4726295"/>
            <a:ext cx="36004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  <a:defRPr/>
            </a:pPr>
            <a:r>
              <a:rPr lang="fr-FR" b="1" i="0" u="none" strike="noStrike" cap="none" dirty="0">
                <a:solidFill>
                  <a:srgbClr val="FE6600"/>
                </a:solidFill>
              </a:rPr>
              <a:t>Transmettre </a:t>
            </a:r>
            <a:r>
              <a:rPr lang="fr-FR" b="1" dirty="0">
                <a:solidFill>
                  <a:srgbClr val="FE6600"/>
                </a:solidFill>
              </a:rPr>
              <a:t>au Tiers de confiance </a:t>
            </a:r>
            <a:r>
              <a:rPr lang="fr-FR" dirty="0">
                <a:solidFill>
                  <a:schemeClr val="tx1"/>
                </a:solidFill>
              </a:rPr>
              <a:t>à travers l’outil PETRA :</a:t>
            </a:r>
            <a:endParaRPr lang="fr-FR" dirty="0"/>
          </a:p>
          <a:p>
            <a:pPr marL="171450" indent="-171450">
              <a:buSzPts val="1100"/>
              <a:buFont typeface="Wingdings" panose="05000000000000000000" pitchFamily="2" charset="2"/>
              <a:buChar char="q"/>
              <a:defRPr/>
            </a:pPr>
            <a:r>
              <a:rPr lang="fr-FR" b="0" i="0" u="none" strike="noStrike" cap="none" dirty="0">
                <a:solidFill>
                  <a:schemeClr val="tx1"/>
                </a:solidFill>
              </a:rPr>
              <a:t>le fichier « </a:t>
            </a:r>
            <a:r>
              <a:rPr lang="fr-FR" b="1" i="0" u="none" strike="noStrike" cap="none" dirty="0">
                <a:solidFill>
                  <a:schemeClr val="tx1"/>
                </a:solidFill>
              </a:rPr>
              <a:t>IDENT_</a:t>
            </a:r>
            <a:r>
              <a:rPr lang="fr-FR" b="1" i="1" u="none" strike="noStrike" cap="none" dirty="0">
                <a:solidFill>
                  <a:schemeClr val="tx1"/>
                </a:solidFill>
              </a:rPr>
              <a:t>source</a:t>
            </a:r>
            <a:r>
              <a:rPr lang="fr-FR" b="1" i="0" u="none" strike="noStrike" cap="none" dirty="0">
                <a:solidFill>
                  <a:schemeClr val="tx1"/>
                </a:solidFill>
              </a:rPr>
              <a:t> </a:t>
            </a:r>
            <a:r>
              <a:rPr lang="fr-FR" b="0" i="0" u="none" strike="noStrike" cap="none" dirty="0">
                <a:solidFill>
                  <a:schemeClr val="tx1"/>
                </a:solidFill>
              </a:rPr>
              <a:t>» </a:t>
            </a:r>
            <a:r>
              <a:rPr lang="fr-FR" dirty="0">
                <a:solidFill>
                  <a:schemeClr val="tx1"/>
                </a:solidFill>
              </a:rPr>
              <a:t>qui comprend les </a:t>
            </a:r>
            <a:r>
              <a:rPr lang="fr-FR" b="0" i="0" u="none" strike="noStrike" cap="none" dirty="0">
                <a:solidFill>
                  <a:schemeClr val="tx1"/>
                </a:solidFill>
              </a:rPr>
              <a:t>données d’identification (ex : « IDENT_ACCESS », « </a:t>
            </a:r>
            <a:r>
              <a:rPr lang="fr-FR" b="0" i="0" u="none" strike="noStrike" cap="none" dirty="0" err="1">
                <a:solidFill>
                  <a:schemeClr val="tx1"/>
                </a:solidFill>
              </a:rPr>
              <a:t>IDENT_Suivi</a:t>
            </a:r>
            <a:r>
              <a:rPr lang="fr-FR" b="0" i="0" u="none" strike="noStrike" cap="none" dirty="0">
                <a:solidFill>
                  <a:schemeClr val="tx1"/>
                </a:solidFill>
              </a:rPr>
              <a:t> forfaits »…)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b="1" dirty="0">
                <a:solidFill>
                  <a:schemeClr val="tx1"/>
                </a:solidFill>
              </a:rPr>
              <a:t>tableau de description des données</a:t>
            </a:r>
            <a:endParaRPr lang="fr-FR" b="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110" name="Google Shape;715;p13"/>
          <p:cNvSpPr/>
          <p:nvPr/>
        </p:nvSpPr>
        <p:spPr bwMode="auto">
          <a:xfrm>
            <a:off x="1775730" y="4301917"/>
            <a:ext cx="780046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2000" b="1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#2.4a</a:t>
            </a:r>
            <a:endParaRPr sz="2400" b="0" i="0" u="none" strike="noStrike" cap="none" dirty="0">
              <a:solidFill>
                <a:srgbClr val="306E95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696;p13"/>
          <p:cNvSpPr/>
          <p:nvPr/>
        </p:nvSpPr>
        <p:spPr bwMode="auto">
          <a:xfrm>
            <a:off x="1475656" y="4293096"/>
            <a:ext cx="378024" cy="37855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719;p13"/>
          <p:cNvSpPr/>
          <p:nvPr/>
        </p:nvSpPr>
        <p:spPr bwMode="auto">
          <a:xfrm>
            <a:off x="1547663" y="4373925"/>
            <a:ext cx="252017" cy="243721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Google Shape;859;gb8f2edbf04_0_6">
            <a:extLst>
              <a:ext uri="{FF2B5EF4-FFF2-40B4-BE49-F238E27FC236}">
                <a16:creationId xmlns:a16="http://schemas.microsoft.com/office/drawing/2014/main" id="{05296B2A-A0D3-481D-BEFF-EB894E5FA2ED}"/>
              </a:ext>
            </a:extLst>
          </p:cNvPr>
          <p:cNvSpPr>
            <a:spLocks/>
          </p:cNvSpPr>
          <p:nvPr/>
        </p:nvSpPr>
        <p:spPr bwMode="auto">
          <a:xfrm>
            <a:off x="2822446" y="235538"/>
            <a:ext cx="6286058" cy="74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Les étapes à suivre pour séparer mes fichiers de données</a:t>
            </a:r>
            <a:endParaRPr lang="fr-FR" sz="2400" cap="small" dirty="0">
              <a:solidFill>
                <a:schemeClr val="lt1"/>
              </a:solidFill>
            </a:endParaRP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lvl="0" algn="just">
              <a:lnSpc>
                <a:spcPct val="90000"/>
              </a:lnSpc>
              <a:buClr>
                <a:schemeClr val="lt1"/>
              </a:buClr>
              <a:buSzPts val="2400"/>
              <a:defRPr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477628" y="4726255"/>
            <a:ext cx="4558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E6600"/>
                </a:solidFill>
              </a:rPr>
              <a:t>Transmettre au Data manager « Données de santé »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à travers l’outil PETRA :</a:t>
            </a:r>
            <a:endParaRPr lang="fr-FR" sz="18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le fichier « </a:t>
            </a:r>
            <a:r>
              <a:rPr lang="fr-FR" b="1" dirty="0">
                <a:solidFill>
                  <a:schemeClr val="tx1"/>
                </a:solidFill>
              </a:rPr>
              <a:t>SANTE_</a:t>
            </a:r>
            <a:r>
              <a:rPr lang="fr-FR" b="1" i="1" dirty="0">
                <a:solidFill>
                  <a:schemeClr val="tx1"/>
                </a:solidFill>
              </a:rPr>
              <a:t>source</a:t>
            </a:r>
            <a:r>
              <a:rPr lang="fr-FR" b="1" dirty="0">
                <a:solidFill>
                  <a:schemeClr val="tx1"/>
                </a:solidFill>
              </a:rPr>
              <a:t> </a:t>
            </a:r>
            <a:r>
              <a:rPr lang="fr-FR" dirty="0">
                <a:solidFill>
                  <a:schemeClr val="tx1"/>
                </a:solidFill>
              </a:rPr>
              <a:t>» qui comprend les données de santé (ex : « SANTE_ACCESS », « </a:t>
            </a:r>
            <a:r>
              <a:rPr lang="fr-FR" dirty="0" err="1">
                <a:solidFill>
                  <a:schemeClr val="tx1"/>
                </a:solidFill>
              </a:rPr>
              <a:t>SANTE_Suivi</a:t>
            </a:r>
            <a:r>
              <a:rPr lang="fr-FR" dirty="0">
                <a:solidFill>
                  <a:schemeClr val="tx1"/>
                </a:solidFill>
              </a:rPr>
              <a:t> forfaits »)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le </a:t>
            </a:r>
            <a:r>
              <a:rPr lang="fr-FR" b="1" dirty="0">
                <a:solidFill>
                  <a:schemeClr val="tx1"/>
                </a:solidFill>
              </a:rPr>
              <a:t>tableau de description des données</a:t>
            </a:r>
            <a:endParaRPr lang="fr-FR" sz="1600" dirty="0"/>
          </a:p>
        </p:txBody>
      </p:sp>
      <p:cxnSp>
        <p:nvCxnSpPr>
          <p:cNvPr id="35" name="Google Shape;694;p13"/>
          <p:cNvCxnSpPr>
            <a:cxnSpLocks/>
            <a:stCxn id="33" idx="4"/>
            <a:endCxn id="115" idx="7"/>
          </p:cNvCxnSpPr>
          <p:nvPr/>
        </p:nvCxnSpPr>
        <p:spPr bwMode="auto">
          <a:xfrm flipH="1">
            <a:off x="1798320" y="3789040"/>
            <a:ext cx="2026588" cy="559493"/>
          </a:xfrm>
          <a:prstGeom prst="straightConnector1">
            <a:avLst/>
          </a:prstGeom>
          <a:noFill/>
          <a:ln w="9525" cap="flat" cmpd="sng">
            <a:solidFill>
              <a:srgbClr val="306E9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" name="Google Shape;694;p13"/>
          <p:cNvCxnSpPr>
            <a:cxnSpLocks/>
            <a:stCxn id="33" idx="4"/>
            <a:endCxn id="30" idx="1"/>
          </p:cNvCxnSpPr>
          <p:nvPr/>
        </p:nvCxnSpPr>
        <p:spPr bwMode="auto">
          <a:xfrm>
            <a:off x="3824908" y="3789040"/>
            <a:ext cx="2170604" cy="567877"/>
          </a:xfrm>
          <a:prstGeom prst="straightConnector1">
            <a:avLst/>
          </a:prstGeom>
          <a:noFill/>
          <a:ln w="9525" cap="flat" cmpd="sng">
            <a:solidFill>
              <a:srgbClr val="306E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715;p13"/>
          <p:cNvSpPr/>
          <p:nvPr/>
        </p:nvSpPr>
        <p:spPr bwMode="auto">
          <a:xfrm>
            <a:off x="6240226" y="4310301"/>
            <a:ext cx="758684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2000" b="1" dirty="0">
                <a:solidFill>
                  <a:srgbClr val="306E95"/>
                </a:solidFill>
                <a:latin typeface="Calibri"/>
                <a:ea typeface="Calibri"/>
                <a:cs typeface="Calibri"/>
              </a:rPr>
              <a:t>#2.4b</a:t>
            </a:r>
            <a:endParaRPr sz="2400" b="0" i="0" u="none" strike="noStrike" cap="none" dirty="0">
              <a:solidFill>
                <a:srgbClr val="306E95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696;p13"/>
          <p:cNvSpPr/>
          <p:nvPr/>
        </p:nvSpPr>
        <p:spPr bwMode="auto">
          <a:xfrm>
            <a:off x="5940152" y="4301480"/>
            <a:ext cx="378024" cy="37855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719;p13"/>
          <p:cNvSpPr/>
          <p:nvPr/>
        </p:nvSpPr>
        <p:spPr bwMode="auto">
          <a:xfrm>
            <a:off x="6012159" y="4382309"/>
            <a:ext cx="252017" cy="243721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Google Shape;715;p13"/>
          <p:cNvSpPr/>
          <p:nvPr/>
        </p:nvSpPr>
        <p:spPr bwMode="auto">
          <a:xfrm>
            <a:off x="4029340" y="1691095"/>
            <a:ext cx="614668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1200"/>
              <a:defRPr/>
            </a:pPr>
            <a:r>
              <a:rPr lang="fr-FR" sz="2000" b="1" dirty="0">
                <a:solidFill>
                  <a:srgbClr val="306E95"/>
                </a:solidFill>
                <a:latin typeface="Calibri"/>
                <a:cs typeface="Calibri"/>
              </a:rPr>
              <a:t>#2.2</a:t>
            </a:r>
            <a:endParaRPr sz="2000" b="1" dirty="0">
              <a:solidFill>
                <a:srgbClr val="306E95"/>
              </a:solidFill>
              <a:latin typeface="Calibri"/>
              <a:cs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 rot="20577533">
            <a:off x="372212" y="2690193"/>
            <a:ext cx="260500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Selon la structure de mes données, la procédure à suivre pour </a:t>
            </a:r>
            <a:r>
              <a:rPr lang="fr-FR" b="1" dirty="0"/>
              <a:t>l’étape #2.2 est un peu différente </a:t>
            </a:r>
            <a:r>
              <a:rPr lang="fr-FR" dirty="0"/>
              <a:t>!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5206866"/>
            <a:ext cx="481692" cy="639255"/>
          </a:xfrm>
          <a:prstGeom prst="rect">
            <a:avLst/>
          </a:prstGeom>
        </p:spPr>
      </p:pic>
      <p:sp>
        <p:nvSpPr>
          <p:cNvPr id="32" name="Google Shape;715;p13"/>
          <p:cNvSpPr/>
          <p:nvPr/>
        </p:nvSpPr>
        <p:spPr bwMode="auto">
          <a:xfrm>
            <a:off x="3989914" y="3366403"/>
            <a:ext cx="614668" cy="36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SzPts val="1200"/>
              <a:defRPr/>
            </a:pPr>
            <a:r>
              <a:rPr lang="fr-FR" sz="2000" b="1" dirty="0">
                <a:solidFill>
                  <a:srgbClr val="306E95"/>
                </a:solidFill>
                <a:latin typeface="Calibri"/>
                <a:cs typeface="Calibri"/>
              </a:rPr>
              <a:t>#2.3</a:t>
            </a:r>
            <a:endParaRPr sz="2000" b="1" dirty="0">
              <a:solidFill>
                <a:srgbClr val="306E95"/>
              </a:solidFill>
              <a:latin typeface="Calibri"/>
              <a:cs typeface="Calibri"/>
            </a:endParaRPr>
          </a:p>
        </p:txBody>
      </p:sp>
      <p:sp>
        <p:nvSpPr>
          <p:cNvPr id="33" name="Google Shape;696;p13"/>
          <p:cNvSpPr/>
          <p:nvPr/>
        </p:nvSpPr>
        <p:spPr bwMode="auto">
          <a:xfrm>
            <a:off x="3635896" y="3410490"/>
            <a:ext cx="378024" cy="37855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719;p13"/>
          <p:cNvSpPr/>
          <p:nvPr/>
        </p:nvSpPr>
        <p:spPr bwMode="auto">
          <a:xfrm>
            <a:off x="3707896" y="3482490"/>
            <a:ext cx="236195" cy="262821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711;p13"/>
          <p:cNvSpPr/>
          <p:nvPr/>
        </p:nvSpPr>
        <p:spPr bwMode="auto">
          <a:xfrm>
            <a:off x="4532486" y="3407143"/>
            <a:ext cx="463552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b="1" i="0" u="none" strike="noStrike" cap="none" dirty="0">
                <a:solidFill>
                  <a:schemeClr val="tx1"/>
                </a:solidFill>
              </a:rPr>
              <a:t>Créer le </a:t>
            </a:r>
            <a:r>
              <a:rPr lang="fr-FR" b="1" i="0" u="none" strike="noStrike" cap="none" dirty="0">
                <a:solidFill>
                  <a:srgbClr val="FE6600"/>
                </a:solidFill>
              </a:rPr>
              <a:t>tableau de description des données </a:t>
            </a:r>
            <a:r>
              <a:rPr lang="fr-FR" b="1" i="0" u="none" strike="noStrike" cap="none" dirty="0">
                <a:solidFill>
                  <a:schemeClr val="tx1"/>
                </a:solidFill>
              </a:rPr>
              <a:t>associé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7" name="Google Shape;694;p13"/>
          <p:cNvCxnSpPr>
            <a:cxnSpLocks/>
            <a:endCxn id="33" idx="0"/>
          </p:cNvCxnSpPr>
          <p:nvPr/>
        </p:nvCxnSpPr>
        <p:spPr bwMode="auto">
          <a:xfrm flipH="1">
            <a:off x="3824908" y="1940447"/>
            <a:ext cx="3298" cy="1470043"/>
          </a:xfrm>
          <a:prstGeom prst="straightConnector1">
            <a:avLst/>
          </a:prstGeom>
          <a:noFill/>
          <a:ln w="9525" cap="flat" cmpd="sng">
            <a:solidFill>
              <a:srgbClr val="306E9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696;p13"/>
          <p:cNvSpPr/>
          <p:nvPr/>
        </p:nvSpPr>
        <p:spPr bwMode="auto">
          <a:xfrm>
            <a:off x="3635896" y="1700808"/>
            <a:ext cx="378024" cy="378550"/>
          </a:xfrm>
          <a:prstGeom prst="ellipse">
            <a:avLst/>
          </a:pr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719;p13"/>
          <p:cNvSpPr/>
          <p:nvPr/>
        </p:nvSpPr>
        <p:spPr bwMode="auto">
          <a:xfrm>
            <a:off x="3704598" y="1762537"/>
            <a:ext cx="236195" cy="262821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6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6689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3200" dirty="0"/>
              <a:t>#2.2 Séparer mes fichiers de données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027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13350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Comment mon fichier est-il structuré 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93;p22"/>
          <p:cNvSpPr>
            <a:spLocks/>
          </p:cNvSpPr>
          <p:nvPr/>
        </p:nvSpPr>
        <p:spPr bwMode="auto">
          <a:xfrm>
            <a:off x="1340966" y="870493"/>
            <a:ext cx="7941600" cy="54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marR="0" lvl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6600"/>
              </a:buClr>
              <a:buSzPts val="2000"/>
              <a:defRPr/>
            </a:pPr>
            <a:r>
              <a:rPr lang="fr-FR" sz="2000" b="1" i="0" u="none" strike="noStrike" cap="none" spc="0" dirty="0">
                <a:ln>
                  <a:noFill/>
                </a:ln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	Deux cas de structuration des fichiers peuvent exister :</a:t>
            </a:r>
          </a:p>
          <a:p>
            <a:pPr marL="101600" marR="0" lvl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6600"/>
              </a:buClr>
              <a:buSzPts val="2000"/>
              <a:defRPr/>
            </a:pPr>
            <a:endParaRPr lang="fr-FR" sz="2000" b="1" i="0" u="none" strike="noStrike" cap="none" spc="0" dirty="0">
              <a:ln>
                <a:noFill/>
              </a:ln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8532439" y="6356351"/>
            <a:ext cx="35236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19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55576" y="6288274"/>
            <a:ext cx="360040" cy="18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714045"/>
            <a:ext cx="527312" cy="5754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6" y="4264257"/>
            <a:ext cx="8971001" cy="18290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03" y="1844824"/>
            <a:ext cx="8673745" cy="156568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39552" y="1508789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Cas 1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: une ligne par patient (exemples : une colonne par visite, un jeu de colonnes par visite…)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 bwMode="auto">
          <a:xfrm>
            <a:off x="323528" y="3913491"/>
            <a:ext cx="736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lvl="0">
              <a:buSzPts val="1000"/>
              <a:defRPr/>
            </a:pP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Cas 2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: plusieurs lignes par patient (exemple : une ligne par visite)</a:t>
            </a: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1043608" y="6237312"/>
            <a:ext cx="6920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lvl="0">
              <a:buSzPts val="1000"/>
              <a:defRPr/>
            </a:pPr>
            <a:r>
              <a:rPr lang="fr-FR" b="1" dirty="0">
                <a:solidFill>
                  <a:schemeClr val="tx1"/>
                </a:solidFill>
                <a:latin typeface="Calibri"/>
                <a:cs typeface="Calibri"/>
              </a:rPr>
              <a:t>La </a:t>
            </a:r>
            <a:r>
              <a:rPr lang="fr-FR" b="1" dirty="0">
                <a:solidFill>
                  <a:srgbClr val="FE6600"/>
                </a:solidFill>
                <a:latin typeface="Calibri"/>
                <a:cs typeface="Calibri"/>
              </a:rPr>
              <a:t>démarche à suivre </a:t>
            </a:r>
            <a:r>
              <a:rPr lang="fr-FR" b="1" dirty="0">
                <a:solidFill>
                  <a:schemeClr val="tx1"/>
                </a:solidFill>
                <a:latin typeface="Calibri"/>
                <a:cs typeface="Calibri"/>
              </a:rPr>
              <a:t>pour chacun de ces cas est détaillée dans les prochaines slides</a:t>
            </a:r>
            <a:endParaRPr lang="fr-FR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5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8;p2"/>
          <p:cNvSpPr/>
          <p:nvPr/>
        </p:nvSpPr>
        <p:spPr bwMode="auto">
          <a:xfrm>
            <a:off x="1691680" y="959059"/>
            <a:ext cx="7155915" cy="354085"/>
          </a:xfrm>
          <a:prstGeom prst="roundRect">
            <a:avLst>
              <a:gd name="adj" fmla="val 16667"/>
            </a:avLst>
          </a:prstGeom>
          <a:solidFill>
            <a:srgbClr val="5D9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fr-FR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Avant-propos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120;p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121;p2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8" name="Google Shape;122;p2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Sommaire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3;p2"/>
          <p:cNvSpPr/>
          <p:nvPr/>
        </p:nvSpPr>
        <p:spPr bwMode="auto">
          <a:xfrm>
            <a:off x="1863595" y="1237893"/>
            <a:ext cx="7388926" cy="9669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30200" lvl="0" indent="-171450">
              <a:buClr>
                <a:srgbClr val="37ADB9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3" action="ppaction://hlinksldjump"/>
              </a:rPr>
              <a:t>Les acteurs de l’évaluation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30200" lvl="0" indent="-171450">
              <a:buClr>
                <a:srgbClr val="37ADB9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 action="ppaction://hlinksldjump"/>
              </a:rPr>
              <a:t>Qui reçoit les données pour l’évaluation ?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30200" lvl="0" indent="-171450">
              <a:buClr>
                <a:srgbClr val="37ADB9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5" action="ppaction://hlinksldjump"/>
              </a:rPr>
              <a:t>Quelles données sont concernées par ce circuit ?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30200" lvl="0" indent="-171450">
              <a:buClr>
                <a:srgbClr val="37ADB9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6" action="ppaction://hlinksldjump"/>
              </a:rPr>
              <a:t>La mise à disposition des données en synthèse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Google Shape;125;p2" descr="Article 51 : la Cnam et le Ministère des Solidarités et de la ..."/>
          <p:cNvPicPr/>
          <p:nvPr/>
        </p:nvPicPr>
        <p:blipFill>
          <a:blip r:embed="rId7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6;p2"/>
          <p:cNvPicPr/>
          <p:nvPr/>
        </p:nvPicPr>
        <p:blipFill>
          <a:blip r:embed="rId8">
            <a:alphaModFix amt="35000"/>
          </a:blip>
          <a:stretch/>
        </p:blipFill>
        <p:spPr bwMode="auto">
          <a:xfrm>
            <a:off x="179512" y="2677373"/>
            <a:ext cx="1443046" cy="17597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38;p2"/>
          <p:cNvSpPr/>
          <p:nvPr/>
        </p:nvSpPr>
        <p:spPr bwMode="auto">
          <a:xfrm>
            <a:off x="1881031" y="5229232"/>
            <a:ext cx="6984000" cy="288000"/>
          </a:xfrm>
          <a:prstGeom prst="roundRect">
            <a:avLst>
              <a:gd name="adj" fmla="val 16667"/>
            </a:avLst>
          </a:prstGeom>
          <a:solidFill>
            <a:srgbClr val="FE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600"/>
              <a:defRPr/>
            </a:pPr>
            <a:r>
              <a:rPr lang="fr-FR" sz="1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Étape 3 : La réception des données par les CPAM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1;p2"/>
          <p:cNvSpPr/>
          <p:nvPr/>
        </p:nvSpPr>
        <p:spPr bwMode="auto">
          <a:xfrm>
            <a:off x="1691680" y="5805296"/>
            <a:ext cx="7152955" cy="360008"/>
          </a:xfrm>
          <a:prstGeom prst="roundRect">
            <a:avLst>
              <a:gd name="adj" fmla="val 16667"/>
            </a:avLst>
          </a:prstGeom>
          <a:solidFill>
            <a:srgbClr val="5D9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600"/>
              <a:defRPr/>
            </a:pPr>
            <a:r>
              <a:rPr lang="fr-FR" sz="1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Annexes</a:t>
            </a:r>
            <a:endParaRPr sz="1200" dirty="0"/>
          </a:p>
        </p:txBody>
      </p:sp>
      <p:sp>
        <p:nvSpPr>
          <p:cNvPr id="24" name="Espace réservé du numéro de diapositive 3"/>
          <p:cNvSpPr txBox="1">
            <a:spLocks/>
          </p:cNvSpPr>
          <p:nvPr/>
        </p:nvSpPr>
        <p:spPr bwMode="auto">
          <a:xfrm>
            <a:off x="6936292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Google Shape;131;p2"/>
          <p:cNvSpPr/>
          <p:nvPr/>
        </p:nvSpPr>
        <p:spPr bwMode="auto">
          <a:xfrm>
            <a:off x="1691680" y="2379579"/>
            <a:ext cx="7199552" cy="401349"/>
          </a:xfrm>
          <a:prstGeom prst="roundRect">
            <a:avLst>
              <a:gd name="adj" fmla="val 16667"/>
            </a:avLst>
          </a:prstGeom>
          <a:solidFill>
            <a:srgbClr val="47B0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600"/>
              <a:defRPr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Les étapes de la mise à disposition des données</a:t>
            </a:r>
          </a:p>
        </p:txBody>
      </p:sp>
      <p:sp>
        <p:nvSpPr>
          <p:cNvPr id="23" name="Google Shape;135;p2">
            <a:extLst>
              <a:ext uri="{FF2B5EF4-FFF2-40B4-BE49-F238E27FC236}">
                <a16:creationId xmlns:a16="http://schemas.microsoft.com/office/drawing/2014/main" id="{F99C843A-DC57-4FD4-9C07-2956AB8539E1}"/>
              </a:ext>
            </a:extLst>
          </p:cNvPr>
          <p:cNvSpPr/>
          <p:nvPr/>
        </p:nvSpPr>
        <p:spPr bwMode="auto">
          <a:xfrm>
            <a:off x="1856547" y="3846996"/>
            <a:ext cx="7388926" cy="120547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#2.1 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9" action="ppaction://hlinksldjump"/>
              </a:rPr>
              <a:t>Préparer les fichiers à transmettre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#2.2 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0" action="ppaction://hlinksldjump"/>
              </a:rPr>
              <a:t>Séparer mes fichiers de données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1" action="ppaction://hlinksldjump"/>
              </a:rPr>
              <a:t>Cas 1 : mon fichier présente une ligne par patient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2" action="ppaction://hlinksldjump"/>
              </a:rPr>
              <a:t>Cas 2 : mon fichier présente plusieurs lignes par patient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#2.3 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3" action="ppaction://hlinksldjump"/>
              </a:rPr>
              <a:t>Créer un tableau de description des données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58750" lvl="0">
              <a:buClr>
                <a:schemeClr val="accent2"/>
              </a:buClr>
              <a:buSzPts val="1100"/>
              <a:defRPr/>
            </a:pPr>
            <a:r>
              <a:rPr lang="fr-FR" sz="12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#2.4 </a:t>
            </a: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14" action="ppaction://hlinksldjump"/>
              </a:rPr>
              <a:t>Envoyer mes fichiers</a:t>
            </a:r>
            <a:endParaRPr lang="fr-FR" sz="1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34;p2">
            <a:extLst>
              <a:ext uri="{FF2B5EF4-FFF2-40B4-BE49-F238E27FC236}">
                <a16:creationId xmlns:a16="http://schemas.microsoft.com/office/drawing/2014/main" id="{F4708095-1253-4571-9972-D6779082A744}"/>
              </a:ext>
            </a:extLst>
          </p:cNvPr>
          <p:cNvSpPr/>
          <p:nvPr/>
        </p:nvSpPr>
        <p:spPr bwMode="auto">
          <a:xfrm>
            <a:off x="1856547" y="3486989"/>
            <a:ext cx="6984000" cy="288000"/>
          </a:xfrm>
          <a:prstGeom prst="roundRect">
            <a:avLst>
              <a:gd name="adj" fmla="val 16667"/>
            </a:avLst>
          </a:prstGeom>
          <a:solidFill>
            <a:srgbClr val="FE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3000"/>
              <a:defRPr/>
            </a:pPr>
            <a:r>
              <a:rPr lang="fr-FR" sz="1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Étape 2 : La préparation des données pour envoi – à vous de jouer !</a:t>
            </a:r>
          </a:p>
        </p:txBody>
      </p:sp>
      <p:sp>
        <p:nvSpPr>
          <p:cNvPr id="17" name="Google Shape;134;p2">
            <a:extLst>
              <a:ext uri="{FF2B5EF4-FFF2-40B4-BE49-F238E27FC236}">
                <a16:creationId xmlns:a16="http://schemas.microsoft.com/office/drawing/2014/main" id="{F4708095-1253-4571-9972-D6779082A744}"/>
              </a:ext>
            </a:extLst>
          </p:cNvPr>
          <p:cNvSpPr/>
          <p:nvPr/>
        </p:nvSpPr>
        <p:spPr bwMode="auto">
          <a:xfrm>
            <a:off x="1863595" y="2924976"/>
            <a:ext cx="6984000" cy="288000"/>
          </a:xfrm>
          <a:prstGeom prst="roundRect">
            <a:avLst>
              <a:gd name="adj" fmla="val 16667"/>
            </a:avLst>
          </a:prstGeom>
          <a:solidFill>
            <a:srgbClr val="FE6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3000"/>
              <a:defRPr/>
            </a:pPr>
            <a:r>
              <a:rPr lang="fr-FR" sz="12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Étape 1 : La demande de mise à disposition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D91A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755576" y="2395728"/>
            <a:ext cx="7488832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2800" dirty="0"/>
              <a:t>Cas 1 : mon fichier présente une ligne par patient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51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 bwMode="auto">
          <a:xfrm>
            <a:off x="243352" y="1306286"/>
            <a:ext cx="8657296" cy="536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r>
              <a:rPr lang="fr-FR" dirty="0">
                <a:solidFill>
                  <a:srgbClr val="2D8DA7"/>
                </a:solidFill>
                <a:latin typeface="Calibri"/>
                <a:cs typeface="Calibri"/>
              </a:rPr>
              <a:t>  </a:t>
            </a:r>
            <a:endParaRPr lang="fr-FR" dirty="0"/>
          </a:p>
          <a:p>
            <a:pPr marL="16510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508000" indent="-342900">
              <a:buSzPts val="1000"/>
              <a:buFont typeface="+mj-lt"/>
              <a:buAutoNum type="arabicPeriod" startAt="3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</p:txBody>
      </p:sp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1907703" y="4187"/>
            <a:ext cx="723629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(1/2)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21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51438" y="837795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Première étape : Je trie mes données par NIR 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6903" y="1556792"/>
            <a:ext cx="8673745" cy="15656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20" y="4478944"/>
            <a:ext cx="8718168" cy="1877408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 bwMode="auto">
          <a:xfrm>
            <a:off x="3707904" y="5121577"/>
            <a:ext cx="741641" cy="1187743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 bwMode="auto">
          <a:xfrm>
            <a:off x="251520" y="5060567"/>
            <a:ext cx="1037399" cy="1392769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 bwMode="auto">
          <a:xfrm>
            <a:off x="247813" y="2007745"/>
            <a:ext cx="1011819" cy="1234249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 bwMode="auto">
          <a:xfrm>
            <a:off x="4103258" y="2180942"/>
            <a:ext cx="684766" cy="941534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Google Shape;621;p95"/>
          <p:cNvCxnSpPr>
            <a:cxnSpLocks/>
            <a:stCxn id="17" idx="4"/>
            <a:endCxn id="16" idx="0"/>
          </p:cNvCxnSpPr>
          <p:nvPr/>
        </p:nvCxnSpPr>
        <p:spPr bwMode="auto">
          <a:xfrm rot="16200000" flipH="1">
            <a:off x="-147315" y="4143031"/>
            <a:ext cx="1818573" cy="1649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20" name="Google Shape;621;p95"/>
          <p:cNvCxnSpPr>
            <a:cxnSpLocks/>
            <a:endCxn id="15" idx="0"/>
          </p:cNvCxnSpPr>
          <p:nvPr/>
        </p:nvCxnSpPr>
        <p:spPr bwMode="auto">
          <a:xfrm rot="5400000">
            <a:off x="3264585" y="3936616"/>
            <a:ext cx="1999102" cy="37082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3" name="Ellipse 2"/>
          <p:cNvSpPr/>
          <p:nvPr/>
        </p:nvSpPr>
        <p:spPr>
          <a:xfrm>
            <a:off x="5541297" y="3268216"/>
            <a:ext cx="1727343" cy="898425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hlinkClick r:id="rId5"/>
              </a:rPr>
              <a:t>Voir le tutoriel</a:t>
            </a:r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(clic droit + ouvrir le lien hypertexte)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15533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1835695" y="4186"/>
            <a:ext cx="7308302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22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(2/2)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351438" y="930786"/>
            <a:ext cx="703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Deuxième étape : Je crée mon « pseudonyme technique »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95" y="5727877"/>
            <a:ext cx="730820" cy="7115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96" y="1988840"/>
            <a:ext cx="9073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SzPts val="1000"/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J’insère une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colonne « Identifiant technique »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entre la partie « Données d’identification » et la partie « Données de santé » de mon tableau.</a:t>
            </a:r>
          </a:p>
          <a:p>
            <a:pPr marL="450850" indent="-285750">
              <a:buSzPts val="1000"/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Je donne à chaque cellule de cette colonne la valeur de la ligne correspondante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7205" y="6048574"/>
            <a:ext cx="7929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peux utiliser la fonction « tirer la formule » pour créer mon identifiant technique facilement !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10028"/>
            <a:ext cx="9144000" cy="13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899591" y="4183"/>
            <a:ext cx="8244404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23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859;gb8f2edbf04_0_6"/>
          <p:cNvSpPr>
            <a:spLocks/>
          </p:cNvSpPr>
          <p:nvPr/>
        </p:nvSpPr>
        <p:spPr bwMode="auto">
          <a:xfrm>
            <a:off x="1619672" y="44624"/>
            <a:ext cx="7603561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 Séparer mon fichier en « données d’identification » et « données de santé »</a:t>
            </a:r>
            <a:endParaRPr sz="1200" dirty="0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1115616" y="900589"/>
            <a:ext cx="779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J’enregistre mon fichier en 2 exemplaires appelés « IDENT_</a:t>
            </a:r>
            <a:r>
              <a:rPr lang="fr-FR" sz="1800" b="1" i="1" dirty="0">
                <a:solidFill>
                  <a:schemeClr val="accent2"/>
                </a:solidFill>
                <a:latin typeface="Calibri"/>
                <a:cs typeface="Calibri"/>
              </a:rPr>
              <a:t>source</a:t>
            </a:r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 » et «  SANTE_</a:t>
            </a:r>
            <a:r>
              <a:rPr lang="fr-FR" sz="1800" b="1" i="1" dirty="0">
                <a:solidFill>
                  <a:schemeClr val="accent2"/>
                </a:solidFill>
                <a:latin typeface="Calibri"/>
                <a:cs typeface="Calibri"/>
              </a:rPr>
              <a:t>source</a:t>
            </a:r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 », puis je supprime les colonnes qui ne doivent pas figurer sur chacun des fichiers.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542882"/>
            <a:ext cx="889059" cy="7787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92001" y="229516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L’identifiant technique doit être présent sur les deux fichiers créés !</a:t>
            </a:r>
          </a:p>
          <a:p>
            <a:pPr algn="just"/>
            <a:r>
              <a:rPr lang="fr-FR" b="1" dirty="0"/>
              <a:t>Le NIR n’est présent que sur le fichier « Données identifiantes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9362"/>
            <a:ext cx="5184576" cy="189905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840" y="4295815"/>
            <a:ext cx="80105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D91A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79512" y="2395728"/>
            <a:ext cx="8712968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2800" dirty="0"/>
              <a:t>Cas 2 : mon fichier présente plusieurs lignes par patient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13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25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858;gb8f2edbf04_0_6"/>
          <p:cNvSpPr/>
          <p:nvPr/>
        </p:nvSpPr>
        <p:spPr bwMode="auto">
          <a:xfrm rot="10800000">
            <a:off x="971599" y="4184"/>
            <a:ext cx="8172397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1547664" y="132146"/>
            <a:ext cx="7632848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 Séparer mon fichier en « données d’identification » et « données de santé »</a:t>
            </a:r>
            <a:endParaRPr lang="fr-FR" sz="1800" dirty="0"/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6761" y="4005064"/>
            <a:ext cx="328815" cy="28803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 bwMode="auto">
          <a:xfrm>
            <a:off x="1187624" y="76470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accent2"/>
                </a:solidFill>
                <a:latin typeface="Calibri"/>
                <a:cs typeface="Calibri"/>
              </a:rPr>
              <a:t>Je sépare mon fichier en 2 tableaux distincts. Pour cela, je créé 2 onglets appelés « IDENT_</a:t>
            </a:r>
            <a:r>
              <a:rPr lang="fr-FR" sz="1600" b="1" i="1" dirty="0">
                <a:solidFill>
                  <a:schemeClr val="accent2"/>
                </a:solidFill>
                <a:latin typeface="Calibri"/>
                <a:cs typeface="Calibri"/>
              </a:rPr>
              <a:t>source</a:t>
            </a:r>
            <a:r>
              <a:rPr lang="fr-FR" sz="1600" b="1" dirty="0">
                <a:solidFill>
                  <a:schemeClr val="accent2"/>
                </a:solidFill>
                <a:latin typeface="Calibri"/>
                <a:cs typeface="Calibri"/>
              </a:rPr>
              <a:t> » et «  SANTE_</a:t>
            </a:r>
            <a:r>
              <a:rPr lang="fr-FR" sz="1600" b="1" i="1" dirty="0">
                <a:solidFill>
                  <a:schemeClr val="accent2"/>
                </a:solidFill>
                <a:latin typeface="Calibri"/>
                <a:cs typeface="Calibri"/>
              </a:rPr>
              <a:t>source</a:t>
            </a:r>
            <a:r>
              <a:rPr lang="fr-FR" sz="1600" b="1" dirty="0">
                <a:solidFill>
                  <a:schemeClr val="accent2"/>
                </a:solidFill>
                <a:latin typeface="Calibri"/>
                <a:cs typeface="Calibri"/>
              </a:rPr>
              <a:t> », puis je supprime les colonnes qui ne doivent pas figurer sur chacun des onglets.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400506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conserve le NIR dans mon onglet « SANTE_</a:t>
            </a:r>
            <a:r>
              <a:rPr lang="fr-FR" i="1" dirty="0"/>
              <a:t>source</a:t>
            </a:r>
            <a:r>
              <a:rPr lang="fr-FR" dirty="0"/>
              <a:t> »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7112"/>
            <a:ext cx="9124747" cy="20436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2" y="1564875"/>
            <a:ext cx="9050685" cy="21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4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34" y="4252236"/>
            <a:ext cx="5105400" cy="1800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8" y="2104911"/>
            <a:ext cx="5086350" cy="2085975"/>
          </a:xfrm>
          <a:prstGeom prst="rect">
            <a:avLst/>
          </a:prstGeom>
        </p:spPr>
      </p:pic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4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26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5" name="Google Shape;858;gb8f2edbf04_0_6"/>
          <p:cNvSpPr/>
          <p:nvPr/>
        </p:nvSpPr>
        <p:spPr bwMode="auto">
          <a:xfrm rot="10800000">
            <a:off x="1835695" y="4186"/>
            <a:ext cx="7308302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6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(1/4)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cxnSp>
        <p:nvCxnSpPr>
          <p:cNvPr id="18" name="Google Shape;621;p95"/>
          <p:cNvCxnSpPr>
            <a:cxnSpLocks/>
            <a:stCxn id="3" idx="3"/>
            <a:endCxn id="6" idx="0"/>
          </p:cNvCxnSpPr>
          <p:nvPr/>
        </p:nvCxnSpPr>
        <p:spPr bwMode="auto">
          <a:xfrm>
            <a:off x="5187198" y="3147899"/>
            <a:ext cx="551336" cy="1104337"/>
          </a:xfrm>
          <a:prstGeom prst="curvedConnector2">
            <a:avLst/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0" name="ZoneTexte 19"/>
          <p:cNvSpPr txBox="1"/>
          <p:nvPr/>
        </p:nvSpPr>
        <p:spPr bwMode="auto">
          <a:xfrm>
            <a:off x="1351438" y="837795"/>
            <a:ext cx="722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Première étape : Je dé-doublonne l’onglet « Données identifiantes ».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250141" y="1268760"/>
            <a:ext cx="8450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1. Je souhaite obtenir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une ligne unique par NIR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. Pour cela, dans le menu « Données » d’Excel, j’utilise la fonction </a:t>
            </a:r>
          </a:p>
          <a:p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35496" y="2936235"/>
            <a:ext cx="5263240" cy="823535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 bwMode="auto">
          <a:xfrm>
            <a:off x="3257006" y="5133081"/>
            <a:ext cx="5006252" cy="456159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52627" y="6094741"/>
            <a:ext cx="6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2. Je trie mon onglet « Données identifiantes » par NIR (cf.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  <a:hlinkClick r:id="rId5" action="ppaction://hlinksldjump"/>
              </a:rPr>
              <a:t>slide 20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).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547987"/>
            <a:ext cx="471247" cy="4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27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5" name="Google Shape;858;gb8f2edbf04_0_6"/>
          <p:cNvSpPr/>
          <p:nvPr/>
        </p:nvSpPr>
        <p:spPr bwMode="auto">
          <a:xfrm rot="10800000">
            <a:off x="1835695" y="4186"/>
            <a:ext cx="7308302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6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(2/4)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115616" y="972597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/>
                </a:solidFill>
                <a:latin typeface="Calibri"/>
                <a:cs typeface="Calibri"/>
              </a:rPr>
              <a:t>Deuxième étape : Je crée mon « pseudonyme technique » dans l’onglet « Données identifiantes ».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2024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285750">
              <a:buSzPts val="1000"/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Je créé une colonne « Identifiant technique »</a:t>
            </a:r>
          </a:p>
          <a:p>
            <a:pPr marL="450850" indent="-285750">
              <a:buSzPts val="1000"/>
              <a:buFont typeface="Wingdings" panose="05000000000000000000" pitchFamily="2" charset="2"/>
              <a:buChar char="Ø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Je donne à chaque cellule de cette colonne la valeur de la ligne correspondante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00" y="2880214"/>
            <a:ext cx="7768337" cy="32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28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0"/>
          <a:stretch/>
        </p:blipFill>
        <p:spPr bwMode="auto">
          <a:xfrm>
            <a:off x="248723" y="1844824"/>
            <a:ext cx="5879498" cy="20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5" name="Google Shape;858;gb8f2edbf04_0_6"/>
          <p:cNvSpPr/>
          <p:nvPr/>
        </p:nvSpPr>
        <p:spPr bwMode="auto">
          <a:xfrm rot="10800000">
            <a:off x="1835695" y="4186"/>
            <a:ext cx="7308302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6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(3/4)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1152128" y="837795"/>
            <a:ext cx="8028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Calibri"/>
                <a:cs typeface="Calibri"/>
              </a:rPr>
              <a:t>Troisième étape : Dans l’onglet « Données de santé », j’ajoute l’identifiant technique que j’ai créé dans l’onglet « Données identifiantes »</a:t>
            </a:r>
          </a:p>
          <a:p>
            <a:endParaRPr lang="fr-F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27029"/>
            <a:ext cx="74485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ulle ronde 1"/>
          <p:cNvSpPr/>
          <p:nvPr/>
        </p:nvSpPr>
        <p:spPr>
          <a:xfrm>
            <a:off x="7891566" y="1167316"/>
            <a:ext cx="1216938" cy="677508"/>
          </a:xfrm>
          <a:prstGeom prst="wedgeEllipseCallout">
            <a:avLst>
              <a:gd name="adj1" fmla="val -73867"/>
              <a:gd name="adj2" fmla="val 156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hlinkClick r:id="rId5"/>
              </a:rPr>
              <a:t>Voir le tutoriel</a:t>
            </a:r>
            <a:endParaRPr lang="fr-FR" b="1" dirty="0"/>
          </a:p>
        </p:txBody>
      </p:sp>
      <p:cxnSp>
        <p:nvCxnSpPr>
          <p:cNvPr id="18" name="Google Shape;621;p95"/>
          <p:cNvCxnSpPr>
            <a:cxnSpLocks/>
            <a:stCxn id="12" idx="2"/>
            <a:endCxn id="17" idx="1"/>
          </p:cNvCxnSpPr>
          <p:nvPr/>
        </p:nvCxnSpPr>
        <p:spPr bwMode="auto">
          <a:xfrm rot="5400000">
            <a:off x="1357521" y="3615215"/>
            <a:ext cx="1517039" cy="2144864"/>
          </a:xfrm>
          <a:prstGeom prst="curvedConnector4">
            <a:avLst>
              <a:gd name="adj1" fmla="val 26298"/>
              <a:gd name="adj2" fmla="val 110658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9" name="Ellipse 18"/>
          <p:cNvSpPr/>
          <p:nvPr/>
        </p:nvSpPr>
        <p:spPr bwMode="auto">
          <a:xfrm>
            <a:off x="5436096" y="2564904"/>
            <a:ext cx="570373" cy="1404900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 bwMode="auto">
          <a:xfrm>
            <a:off x="107504" y="2420888"/>
            <a:ext cx="1368152" cy="1616393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827584" y="5033693"/>
            <a:ext cx="2024392" cy="1275627"/>
          </a:xfrm>
          <a:prstGeom prst="ellipse">
            <a:avLst/>
          </a:prstGeom>
          <a:noFill/>
          <a:ln>
            <a:solidFill>
              <a:srgbClr val="FE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1484784"/>
            <a:ext cx="763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J’utilise la fonction « </a:t>
            </a:r>
            <a:r>
              <a:rPr lang="fr-FR" b="1" dirty="0">
                <a:solidFill>
                  <a:schemeClr val="tx1"/>
                </a:solidFill>
                <a:latin typeface="Calibri"/>
                <a:cs typeface="Calibri"/>
              </a:rPr>
              <a:t>RECHERCHEV</a:t>
            </a: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 » d’Excel pour obtenir l’identifiant technique de chaque individu.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619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29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5" name="Google Shape;858;gb8f2edbf04_0_6"/>
          <p:cNvSpPr/>
          <p:nvPr/>
        </p:nvSpPr>
        <p:spPr bwMode="auto">
          <a:xfrm rot="10800000">
            <a:off x="1835695" y="4186"/>
            <a:ext cx="7308302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6" name="Google Shape;859;gb8f2edbf04_0_6"/>
          <p:cNvSpPr>
            <a:spLocks/>
          </p:cNvSpPr>
          <p:nvPr/>
        </p:nvSpPr>
        <p:spPr bwMode="auto">
          <a:xfrm>
            <a:off x="2576840" y="132146"/>
            <a:ext cx="65316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 C</a:t>
            </a: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réer mon « pseudonyme technique » avec Excel (4/4) 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761286"/>
            <a:ext cx="803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Une fois ce copié-collé réalisé 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fr-FR" sz="1800" b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supprime le NIR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mon onglet « Données de santé 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1800" b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enregistre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mon tableau « Données identifiantes » et mon tableau « Données de santé » dans </a:t>
            </a:r>
            <a:r>
              <a:rPr lang="fr-FR" sz="1800" b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fichiers distincts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, appelés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 IDENT_</a:t>
            </a:r>
            <a:r>
              <a:rPr 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 et «  SANTE_</a:t>
            </a:r>
            <a:r>
              <a:rPr lang="fr-FR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».</a:t>
            </a:r>
          </a:p>
        </p:txBody>
      </p:sp>
      <p:sp>
        <p:nvSpPr>
          <p:cNvPr id="18" name="ZoneTexte 17"/>
          <p:cNvSpPr txBox="1"/>
          <p:nvPr/>
        </p:nvSpPr>
        <p:spPr bwMode="auto">
          <a:xfrm>
            <a:off x="1043608" y="2161937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L’identifiant technique que j’ai obtenu dans l’onglet « Données de santé » est dépendant de l’onglet « Données identifiantes » et de la colonne NIR. Avant de passer aux étapes suivantes, </a:t>
            </a:r>
            <a:r>
              <a:rPr lang="fr-FR" sz="1600" dirty="0">
                <a:solidFill>
                  <a:srgbClr val="FE6600"/>
                </a:solidFill>
              </a:rPr>
              <a:t>je dois copier-coller l’identifiant en utilisant « Collage spécial » puis « Coller des valeurs »</a:t>
            </a:r>
            <a:r>
              <a:rPr lang="fr-FR" sz="1600" dirty="0"/>
              <a:t>.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139" y="2315572"/>
            <a:ext cx="912856" cy="79963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 bwMode="auto">
          <a:xfrm>
            <a:off x="1235896" y="1017490"/>
            <a:ext cx="6405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Calibri"/>
                <a:cs typeface="Calibri"/>
              </a:rPr>
              <a:t>Dernière étape : je stabilise mes onglets avant de les séparer en 2 fichiers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42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D91A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44;p3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Avant-propos</a:t>
            </a:r>
            <a:endParaRPr dirty="0"/>
          </a:p>
        </p:txBody>
      </p:sp>
      <p:pic>
        <p:nvPicPr>
          <p:cNvPr id="5" name="Google Shape;145;p3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6689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3200" dirty="0"/>
              <a:t>#2.3 Créer un tableau de description des données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906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287054" y="4184"/>
            <a:ext cx="6856941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5"/>
          <p:cNvSpPr/>
          <p:nvPr/>
        </p:nvSpPr>
        <p:spPr bwMode="auto">
          <a:xfrm>
            <a:off x="433812" y="2060848"/>
            <a:ext cx="7886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1200" b="1" i="1" dirty="0">
                <a:solidFill>
                  <a:srgbClr val="FE6600"/>
                </a:solidFill>
                <a:latin typeface="Calibri"/>
              </a:rPr>
              <a:t>Exemple de tableau de description des données pour un f</a:t>
            </a:r>
            <a:r>
              <a:rPr lang="fr-FR" sz="1200" b="1" i="1" u="none" strike="noStrike" cap="none" spc="0" dirty="0">
                <a:ln>
                  <a:noFill/>
                </a:ln>
                <a:solidFill>
                  <a:srgbClr val="FE6600"/>
                </a:solidFill>
                <a:latin typeface="Calibri"/>
              </a:rPr>
              <a:t>ichier « SANTE</a:t>
            </a:r>
            <a:r>
              <a:rPr lang="fr-FR" sz="1200" b="1" i="1" dirty="0">
                <a:solidFill>
                  <a:srgbClr val="FE6600"/>
                </a:solidFill>
                <a:latin typeface="Calibri"/>
              </a:rPr>
              <a:t>_Source » :</a:t>
            </a:r>
            <a:endParaRPr lang="fr-FR" sz="1200" b="0" i="0" u="none" strike="noStrike" cap="none" spc="0" dirty="0">
              <a:ln>
                <a:noFill/>
              </a:ln>
              <a:solidFill>
                <a:srgbClr val="FE6600"/>
              </a:solidFill>
            </a:endParaRPr>
          </a:p>
        </p:txBody>
      </p:sp>
      <p:sp>
        <p:nvSpPr>
          <p:cNvPr id="9" name="Rectangle 29"/>
          <p:cNvSpPr/>
          <p:nvPr/>
        </p:nvSpPr>
        <p:spPr bwMode="auto">
          <a:xfrm>
            <a:off x="467544" y="5733256"/>
            <a:ext cx="842493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5100"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r>
              <a:rPr lang="fr-FR" sz="1200" b="1" dirty="0">
                <a:solidFill>
                  <a:srgbClr val="2D8DA7"/>
                </a:solidFill>
                <a:latin typeface="Calibri"/>
                <a:cs typeface="Calibri"/>
              </a:rPr>
              <a:t>Comment définir le format d’une colonne ?</a:t>
            </a:r>
          </a:p>
          <a:p>
            <a:pPr marL="165100"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cs typeface="Calibri"/>
              </a:rPr>
              <a:t>Le format d’une colonne correspond à la taille maximale que peuvent prendre les données dans cette colonne.</a:t>
            </a:r>
          </a:p>
          <a:p>
            <a:pPr marL="165100"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cs typeface="Calibri"/>
              </a:rPr>
              <a:t>Pour les noms et prénoms, on peut simplement fixer à 50 caractères la taille maximale de la colonne.</a:t>
            </a:r>
          </a:p>
          <a:p>
            <a:pPr marL="165100"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defRPr/>
            </a:pPr>
            <a:r>
              <a:rPr lang="fr-FR" sz="1200" b="1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Calibri"/>
                <a:cs typeface="Calibri"/>
              </a:rPr>
              <a:t>Pour les nombres, on peut écrire « X.Y », X étant le nombre de chiffres avant la virgule, Y le nombre de chiffres après la virgule.</a:t>
            </a:r>
          </a:p>
        </p:txBody>
      </p:sp>
      <p:graphicFrame>
        <p:nvGraphicFramePr>
          <p:cNvPr id="11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1742"/>
              </p:ext>
            </p:extLst>
          </p:nvPr>
        </p:nvGraphicFramePr>
        <p:xfrm>
          <a:off x="323528" y="2286187"/>
          <a:ext cx="8266812" cy="2002155"/>
        </p:xfrm>
        <a:graphic>
          <a:graphicData uri="http://schemas.openxmlformats.org/drawingml/2006/table">
            <a:tbl>
              <a:tblPr/>
              <a:tblGrid>
                <a:gridCol w="206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Nature des données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Nom de la colonne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Type de données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Format de la colonne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5">
                <a:tc rowSpan="1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Données de santé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Identifiant technique</a:t>
                      </a:r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Numérique</a:t>
                      </a:r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Sexe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caractère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Age 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Numérique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Taille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Numérique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Poids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Numérique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IMC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Numérique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N.N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Affection de Longue Durée (ALD)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Surpoids / obésité 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de Visite 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dd/mm/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yyyy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Traitements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lang="fr-FR" sz="800"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 de Visite 2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dd/mm/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yyyy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Traitements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lang="fr-FR" sz="800"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 de Visite 3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dd/mm/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yyyy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8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Traitements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lang="fr-FR" sz="800"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2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87464"/>
              </p:ext>
            </p:extLst>
          </p:nvPr>
        </p:nvGraphicFramePr>
        <p:xfrm>
          <a:off x="323528" y="4683333"/>
          <a:ext cx="8266816" cy="950595"/>
        </p:xfrm>
        <a:graphic>
          <a:graphicData uri="http://schemas.openxmlformats.org/drawingml/2006/table">
            <a:tbl>
              <a:tblPr/>
              <a:tblGrid>
                <a:gridCol w="206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Nature des données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Nom de la colonne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Type de données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Format de la colonne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5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76">
                <a:tc rowSpan="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Données identifiantes 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NIR  (Numéro de sécurité sociale)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6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76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Prénom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 caractères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5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Sexe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caractère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76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 de naissance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dd/mm/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yyyy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766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fr-F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 de naissance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Texte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caractère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20"/>
          <p:cNvSpPr/>
          <p:nvPr/>
        </p:nvSpPr>
        <p:spPr bwMode="auto">
          <a:xfrm>
            <a:off x="433813" y="4437112"/>
            <a:ext cx="7886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200" b="1" i="1" dirty="0">
                <a:solidFill>
                  <a:srgbClr val="FE6600"/>
                </a:solidFill>
                <a:latin typeface="Calibri"/>
              </a:rPr>
              <a:t>Exemple de tableau de description des données pour un fichier « IDENT_Source » :</a:t>
            </a:r>
            <a:endParaRPr lang="fr-FR" sz="1200" b="0" i="0" u="none" strike="noStrike" cap="none" spc="0" dirty="0">
              <a:ln>
                <a:noFill/>
              </a:ln>
              <a:solidFill>
                <a:srgbClr val="FE6600"/>
              </a:solidFill>
            </a:endParaRPr>
          </a:p>
        </p:txBody>
      </p:sp>
      <p:sp>
        <p:nvSpPr>
          <p:cNvPr id="14" name="Google Shape;940;gb8f2edbf04_0_28"/>
          <p:cNvSpPr>
            <a:spLocks/>
          </p:cNvSpPr>
          <p:nvPr/>
        </p:nvSpPr>
        <p:spPr bwMode="auto">
          <a:xfrm>
            <a:off x="2915816" y="47924"/>
            <a:ext cx="6264696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règles à suivre pour créer mon tableau ?</a:t>
            </a:r>
          </a:p>
        </p:txBody>
      </p:sp>
      <p:sp>
        <p:nvSpPr>
          <p:cNvPr id="15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8400198" y="6376268"/>
            <a:ext cx="56429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31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747861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fois l’étape #2.2 réalisée, je créé un tableau descriptif </a:t>
            </a:r>
            <a:r>
              <a:rPr lang="fr-FR" b="1" dirty="0"/>
              <a:t>pour chaque fichier obtenu</a:t>
            </a:r>
            <a:r>
              <a:rPr lang="fr-FR" dirty="0"/>
              <a:t>. Celui-ci doit présenter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nom</a:t>
            </a:r>
            <a:r>
              <a:rPr lang="fr-FR" dirty="0"/>
              <a:t> des différentes colonnes du fichier </a:t>
            </a:r>
            <a:r>
              <a:rPr lang="fr-FR" b="1" dirty="0"/>
              <a:t>dans l’ordre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type</a:t>
            </a:r>
            <a:r>
              <a:rPr lang="fr-FR" dirty="0"/>
              <a:t> de chaque colonne (texte, numérique, date)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 </a:t>
            </a:r>
            <a:r>
              <a:rPr lang="fr-FR" b="1" dirty="0"/>
              <a:t>format de la colonne</a:t>
            </a:r>
            <a:r>
              <a:rPr lang="fr-FR" dirty="0"/>
              <a:t> (nombre de caractères, nombre de chiffres avant et après la virgule, format des dates)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496" y="5897474"/>
            <a:ext cx="636118" cy="61937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59075" y="1219974"/>
            <a:ext cx="244573" cy="19280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59075" y="1435998"/>
            <a:ext cx="244573" cy="19280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59075" y="1652022"/>
            <a:ext cx="244573" cy="1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6689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sz="3200" dirty="0"/>
              <a:t>#2.4 Envoyer mes fichiers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184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1907703" y="4183"/>
            <a:ext cx="7236291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9"/>
          <p:cNvSpPr/>
          <p:nvPr/>
        </p:nvSpPr>
        <p:spPr bwMode="auto">
          <a:xfrm>
            <a:off x="243352" y="5994996"/>
            <a:ext cx="8657296" cy="52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93700" marR="0" lvl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rabicPeriod" startAt="8"/>
              <a:defRPr/>
            </a:pPr>
            <a:endParaRPr lang="fr-FR" sz="1200" b="1" i="0" u="none" strike="noStrike" cap="none" spc="0">
              <a:ln>
                <a:noFill/>
              </a:ln>
              <a:solidFill>
                <a:srgbClr val="2D8DA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" name="Google Shape;940;gb8f2edbf04_0_28"/>
          <p:cNvSpPr>
            <a:spLocks/>
          </p:cNvSpPr>
          <p:nvPr/>
        </p:nvSpPr>
        <p:spPr bwMode="auto">
          <a:xfrm>
            <a:off x="2627784" y="47924"/>
            <a:ext cx="648072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 liste des fichiers à envoyer / informations à transmettre</a:t>
            </a:r>
          </a:p>
        </p:txBody>
      </p:sp>
      <p:sp>
        <p:nvSpPr>
          <p:cNvPr id="15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33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1277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>
              <a:buSzPts val="1000"/>
              <a:defRPr/>
            </a:pPr>
            <a:endParaRPr lang="fr-F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>
              <a:buSzPts val="1000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Pour </a:t>
            </a:r>
            <a:r>
              <a:rPr lang="fr-FR" sz="1800" b="1" dirty="0">
                <a:solidFill>
                  <a:srgbClr val="FE6600"/>
                </a:solidFill>
                <a:latin typeface="Calibri"/>
                <a:cs typeface="Calibri"/>
              </a:rPr>
              <a:t>chaque source de données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(SI métier, fichier </a:t>
            </a:r>
            <a:r>
              <a:rPr lang="fr-FR" sz="1800" dirty="0" err="1">
                <a:solidFill>
                  <a:schemeClr val="tx1"/>
                </a:solidFill>
                <a:latin typeface="Calibri"/>
                <a:cs typeface="Calibri"/>
              </a:rPr>
              <a:t>excel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 ad hoc, etc…) :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Le fichier « Données identifiantes » comprenant le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NIR et l’identifiant technique</a:t>
            </a:r>
          </a:p>
          <a:p>
            <a:pPr marL="377825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Le tableau de description de « Données identifiantes »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Le fichier « Données de santé » comprenant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l’identifiant technique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Le tableau de description de « Données de santé »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endParaRPr lang="fr-F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>
              <a:buSzPts val="1000"/>
              <a:defRPr/>
            </a:pPr>
            <a:endParaRPr lang="fr-F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>
              <a:buSzPts val="1000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J’envoie aussi </a:t>
            </a:r>
            <a:r>
              <a:rPr lang="fr-FR" sz="1800" b="1" dirty="0">
                <a:solidFill>
                  <a:srgbClr val="FE6600"/>
                </a:solidFill>
                <a:latin typeface="Calibri"/>
                <a:cs typeface="Calibri"/>
              </a:rPr>
              <a:t>par mail au data-manager données de santé et au tiers de confiance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Le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nombre de lignes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de chacun de mes fichiers</a:t>
            </a:r>
          </a:p>
          <a:p>
            <a:pPr marL="377825" lvl="0" indent="-285750">
              <a:buSzPts val="1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La </a:t>
            </a: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période couverte 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par les données transmises</a:t>
            </a:r>
          </a:p>
        </p:txBody>
      </p:sp>
    </p:spTree>
    <p:extLst>
      <p:ext uri="{BB962C8B-B14F-4D97-AF65-F5344CB8AC3E}">
        <p14:creationId xmlns:p14="http://schemas.microsoft.com/office/powerpoint/2010/main" val="1867022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11759" y="4185"/>
            <a:ext cx="6732237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9"/>
          <p:cNvSpPr/>
          <p:nvPr/>
        </p:nvSpPr>
        <p:spPr bwMode="auto">
          <a:xfrm>
            <a:off x="243352" y="5994996"/>
            <a:ext cx="8657296" cy="52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93700" marR="0" lvl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rabicPeriod" startAt="8"/>
              <a:defRPr/>
            </a:pPr>
            <a:endParaRPr lang="fr-FR" sz="1200" b="1" i="0" u="none" strike="noStrike" cap="none" spc="0">
              <a:ln>
                <a:noFill/>
              </a:ln>
              <a:solidFill>
                <a:srgbClr val="2D8DA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" name="Google Shape;940;gb8f2edbf04_0_28"/>
          <p:cNvSpPr>
            <a:spLocks/>
          </p:cNvSpPr>
          <p:nvPr/>
        </p:nvSpPr>
        <p:spPr bwMode="auto">
          <a:xfrm>
            <a:off x="3347864" y="47924"/>
            <a:ext cx="432048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 procédure d’envoi</a:t>
            </a:r>
          </a:p>
        </p:txBody>
      </p:sp>
      <p:sp>
        <p:nvSpPr>
          <p:cNvPr id="15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34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1" y="1292562"/>
            <a:ext cx="87849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algn="just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1/ Une fois que mes fichiers sont prêts pour envoi, </a:t>
            </a:r>
            <a:r>
              <a:rPr lang="fr-FR" sz="1600" b="1" dirty="0">
                <a:solidFill>
                  <a:srgbClr val="FE6600"/>
                </a:solidFill>
                <a:latin typeface="Calibri"/>
                <a:cs typeface="Calibri"/>
              </a:rPr>
              <a:t>j’en informe par mail le Tiers de confiance et le Data-manager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« Données de santé » :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Tiers de confiance (CPAM ILLE et VILAINE) : 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fr-FR" dirty="0"/>
              <a:t>RIVOALEN Loïc : </a:t>
            </a:r>
            <a:r>
              <a:rPr lang="fr-FR" u="sng" dirty="0">
                <a:hlinkClick r:id="rId3"/>
              </a:rPr>
              <a:t>loic.rivoalen@assurance-maladie.fr</a:t>
            </a:r>
            <a:endParaRPr lang="fr-FR" dirty="0"/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fr-FR" dirty="0"/>
              <a:t>BOURIC Stéphanie : </a:t>
            </a:r>
            <a:r>
              <a:rPr lang="fr-FR" u="sng" dirty="0">
                <a:hlinkClick r:id="rId4"/>
              </a:rPr>
              <a:t>stephanie.bouric@assurance-maladie.fr</a:t>
            </a:r>
            <a:endParaRPr lang="fr-FR" u="sng" dirty="0"/>
          </a:p>
          <a:p>
            <a:pPr lvl="2"/>
            <a:endParaRPr lang="fr-FR" dirty="0"/>
          </a:p>
          <a:p>
            <a:pPr lvl="2"/>
            <a:r>
              <a:rPr lang="fr-FR" dirty="0"/>
              <a:t>Data-manager données de santé (CPAM LOIRE-ATLANTIQUE) :</a:t>
            </a:r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fr-FR" dirty="0"/>
              <a:t>CHAUVEAU Oriane : </a:t>
            </a:r>
            <a:r>
              <a:rPr lang="fr-FR" u="sng" dirty="0">
                <a:hlinkClick r:id="rId5"/>
              </a:rPr>
              <a:t>oriane.chauveau-ext@assurance-maladie.fr</a:t>
            </a:r>
            <a:endParaRPr lang="fr-FR" dirty="0"/>
          </a:p>
          <a:p>
            <a:pPr marL="285750" lvl="2" indent="-285750">
              <a:buFont typeface="Wingdings" panose="05000000000000000000" pitchFamily="2" charset="2"/>
              <a:buChar char="v"/>
            </a:pPr>
            <a:r>
              <a:rPr lang="fr-FR" dirty="0"/>
              <a:t>SAMSON Solène : </a:t>
            </a:r>
            <a:r>
              <a:rPr lang="fr-FR" u="sng" dirty="0">
                <a:hlinkClick r:id="rId6"/>
              </a:rPr>
              <a:t>solene.samson@assurance-maladie.fr</a:t>
            </a:r>
            <a:endParaRPr lang="fr-FR" dirty="0"/>
          </a:p>
          <a:p>
            <a:pPr marL="92075" lvl="0" algn="just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</a:p>
          <a:p>
            <a:pPr marL="92075" lvl="0" algn="just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Dans les jours qui suivent, je reçois 2 mails de leur </a:t>
            </a:r>
            <a:r>
              <a:rPr lang="fr-FR" sz="1600">
                <a:solidFill>
                  <a:schemeClr val="tx1"/>
                </a:solidFill>
                <a:latin typeface="Calibri"/>
                <a:cs typeface="Calibri"/>
              </a:rPr>
              <a:t>part contenant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2 liens vers la plateforme de dépôt PETRA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. En parallèle, je reçois le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mot de passe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qui me permet d’accéder à la plateforme.</a:t>
            </a:r>
          </a:p>
          <a:p>
            <a:pPr marL="92075" lvl="0" algn="just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 algn="just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 algn="just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2/ Je nomme chaque fichier de la façon suivante :</a:t>
            </a:r>
          </a:p>
          <a:p>
            <a:pPr marL="377825" lvl="0" indent="-285750" algn="just">
              <a:buSzPts val="1000"/>
              <a:buFontTx/>
              <a:buChar char="-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Le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code du projet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: il m’a été transmis par le data manager « Données de santé »</a:t>
            </a:r>
          </a:p>
          <a:p>
            <a:pPr marL="377825" lvl="0" indent="-285750" algn="just">
              <a:buSzPts val="1000"/>
              <a:buFontTx/>
              <a:buChar char="-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Le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type de fichier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: données 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identifiantes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(IDENT) ou données de santé (SANTE)</a:t>
            </a:r>
          </a:p>
          <a:p>
            <a:pPr marL="377825" lvl="0" indent="-285750" algn="just">
              <a:buSzPts val="1000"/>
              <a:buFontTx/>
              <a:buChar char="-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La </a:t>
            </a:r>
            <a:r>
              <a:rPr lang="fr-FR" sz="1600" b="1" dirty="0">
                <a:solidFill>
                  <a:schemeClr val="tx1"/>
                </a:solidFill>
                <a:latin typeface="Calibri"/>
                <a:cs typeface="Calibri"/>
              </a:rPr>
              <a:t>source de données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: SI métier (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SI_metier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), fichier 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excel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ad hoc (EXCEL), …</a:t>
            </a:r>
          </a:p>
          <a:p>
            <a:pPr marL="377825" lvl="0" indent="-285750" algn="just">
              <a:buSzPts val="1000"/>
              <a:buFontTx/>
              <a:buChar char="-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2075" lvl="0" algn="ctr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Exemple : « 01A12_IDENT_SI_metier »</a:t>
            </a:r>
          </a:p>
        </p:txBody>
      </p:sp>
    </p:spTree>
    <p:extLst>
      <p:ext uri="{BB962C8B-B14F-4D97-AF65-F5344CB8AC3E}">
        <p14:creationId xmlns:p14="http://schemas.microsoft.com/office/powerpoint/2010/main" val="126120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11759" y="4185"/>
            <a:ext cx="6732237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7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9"/>
          <p:cNvSpPr/>
          <p:nvPr/>
        </p:nvSpPr>
        <p:spPr bwMode="auto">
          <a:xfrm>
            <a:off x="243352" y="5994996"/>
            <a:ext cx="8657296" cy="526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93700" marR="0" lvl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rabicPeriod" startAt="8"/>
              <a:defRPr/>
            </a:pPr>
            <a:endParaRPr lang="fr-FR" sz="1200" b="1" i="0" u="none" strike="noStrike" cap="none" spc="0">
              <a:ln>
                <a:noFill/>
              </a:ln>
              <a:solidFill>
                <a:srgbClr val="2D8DA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" name="Google Shape;940;gb8f2edbf04_0_28"/>
          <p:cNvSpPr>
            <a:spLocks/>
          </p:cNvSpPr>
          <p:nvPr/>
        </p:nvSpPr>
        <p:spPr bwMode="auto">
          <a:xfrm>
            <a:off x="3347864" y="47924"/>
            <a:ext cx="432048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La procédure d’envoi</a:t>
            </a:r>
          </a:p>
        </p:txBody>
      </p:sp>
      <p:sp>
        <p:nvSpPr>
          <p:cNvPr id="15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35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579156"/>
            <a:ext cx="820891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2075" lvl="0" algn="just">
              <a:buSzPts val="1000"/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cs typeface="Calibri"/>
              </a:rPr>
              <a:t>Quelques règles de nommage de mes fichiers :</a:t>
            </a:r>
          </a:p>
          <a:p>
            <a:pPr marL="377825" lvl="8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Pas d’espace : privilégier les « _ »</a:t>
            </a:r>
          </a:p>
          <a:p>
            <a:pPr marL="377825" lvl="8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Pas d’accent ni de caractère spécial</a:t>
            </a:r>
          </a:p>
          <a:p>
            <a:pPr marL="377825" lvl="8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Choisir un nom le plus explicite possible : plutôt que « 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fichier_MSP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 », préférer 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EXCEL_suivi_patients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 »</a:t>
            </a:r>
          </a:p>
          <a:p>
            <a:pPr marL="377825" lvl="8" indent="-285750" algn="just">
              <a:buSzPts val="1000"/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Limiter la taille des noms de fichiers</a:t>
            </a:r>
          </a:p>
        </p:txBody>
      </p:sp>
    </p:spTree>
    <p:extLst>
      <p:ext uri="{BB962C8B-B14F-4D97-AF65-F5344CB8AC3E}">
        <p14:creationId xmlns:p14="http://schemas.microsoft.com/office/powerpoint/2010/main" val="2052478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 bwMode="auto">
          <a:xfrm>
            <a:off x="179513" y="1236509"/>
            <a:ext cx="8857742" cy="5362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r>
              <a:rPr lang="fr-FR" dirty="0">
                <a:solidFill>
                  <a:srgbClr val="2D8DA7"/>
                </a:solidFill>
                <a:latin typeface="Calibri"/>
                <a:cs typeface="Calibri"/>
              </a:rPr>
              <a:t>J’accède au </a:t>
            </a:r>
            <a:r>
              <a:rPr lang="fr-FR" b="1" dirty="0">
                <a:solidFill>
                  <a:srgbClr val="2D8DA7"/>
                </a:solidFill>
                <a:latin typeface="Calibri"/>
                <a:cs typeface="Calibri"/>
              </a:rPr>
              <a:t>lien « PETRA » envoyé par le tiers de confiance </a:t>
            </a:r>
            <a:r>
              <a:rPr lang="fr-FR" dirty="0">
                <a:solidFill>
                  <a:srgbClr val="2D8DA7"/>
                </a:solidFill>
                <a:latin typeface="Calibri"/>
                <a:cs typeface="Calibri"/>
              </a:rPr>
              <a:t>pour transmettre le </a:t>
            </a:r>
            <a:r>
              <a:rPr lang="fr-FR" b="1" dirty="0">
                <a:solidFill>
                  <a:srgbClr val="FE6600"/>
                </a:solidFill>
                <a:latin typeface="Calibri"/>
                <a:cs typeface="Calibri"/>
              </a:rPr>
              <a:t>fichier « 01A12_IDENT_SI_metier »  </a:t>
            </a:r>
            <a:r>
              <a:rPr lang="fr-FR" dirty="0">
                <a:solidFill>
                  <a:srgbClr val="2D8DA7"/>
                </a:solidFill>
                <a:latin typeface="Calibri"/>
                <a:cs typeface="Calibri"/>
              </a:rPr>
              <a:t>ainsi que le </a:t>
            </a:r>
            <a:r>
              <a:rPr lang="fr-FR" b="1" dirty="0">
                <a:solidFill>
                  <a:srgbClr val="FE6600"/>
                </a:solidFill>
                <a:latin typeface="Calibri"/>
                <a:cs typeface="Calibri"/>
              </a:rPr>
              <a:t>tableau de description des données</a:t>
            </a:r>
            <a:r>
              <a:rPr lang="fr-FR" dirty="0">
                <a:solidFill>
                  <a:srgbClr val="2D8DA7"/>
                </a:solidFill>
                <a:latin typeface="Calibri"/>
                <a:cs typeface="Calibri"/>
              </a:rPr>
              <a:t> associé.</a:t>
            </a:r>
          </a:p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</p:txBody>
      </p:sp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13350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Comment envoyer mes fichiers ? (1/2)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35" descr="Une image contenant texte&#10;&#10;Description générée automatiquement"/>
          <p:cNvPicPr>
            <a:picLocks noChangeAspect="1"/>
          </p:cNvPicPr>
          <p:nvPr/>
        </p:nvPicPr>
        <p:blipFill>
          <a:blip r:embed="rId3"/>
          <a:srcRect l="13497" t="20399" r="37273" b="23634"/>
          <a:stretch/>
        </p:blipFill>
        <p:spPr bwMode="auto">
          <a:xfrm>
            <a:off x="557709" y="2283850"/>
            <a:ext cx="5152656" cy="31112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11" name="ZoneTexte 37"/>
          <p:cNvSpPr>
            <a:spLocks/>
          </p:cNvSpPr>
          <p:nvPr/>
        </p:nvSpPr>
        <p:spPr bwMode="auto">
          <a:xfrm>
            <a:off x="906296" y="2661472"/>
            <a:ext cx="211904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700" b="1" dirty="0">
                <a:solidFill>
                  <a:schemeClr val="tx1"/>
                </a:solidFill>
              </a:rPr>
              <a:t>Tiers</a:t>
            </a:r>
            <a:r>
              <a:rPr lang="fr-FR" sz="700" b="1" i="0" u="none" strike="noStrike" cap="none" spc="0" dirty="0">
                <a:ln>
                  <a:noFill/>
                </a:ln>
                <a:solidFill>
                  <a:schemeClr val="tx1"/>
                </a:solidFill>
              </a:rPr>
              <a:t> de confiance</a:t>
            </a:r>
            <a:endParaRPr dirty="0"/>
          </a:p>
        </p:txBody>
      </p:sp>
      <p:sp>
        <p:nvSpPr>
          <p:cNvPr id="12" name="ZoneTexte 38"/>
          <p:cNvSpPr>
            <a:spLocks/>
          </p:cNvSpPr>
          <p:nvPr/>
        </p:nvSpPr>
        <p:spPr bwMode="auto">
          <a:xfrm>
            <a:off x="1764000" y="4158000"/>
            <a:ext cx="125571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700" b="1" i="1" u="none" strike="noStrike" cap="none" spc="0" dirty="0">
                <a:ln>
                  <a:noFill/>
                </a:ln>
                <a:solidFill>
                  <a:srgbClr val="2259A5"/>
                </a:solidFill>
                <a:latin typeface="Arial"/>
                <a:cs typeface="Arial"/>
              </a:rPr>
              <a:t>Nom du Tiers de confiance</a:t>
            </a:r>
            <a:r>
              <a:rPr lang="fr-FR" sz="700" b="1" i="1" dirty="0">
                <a:solidFill>
                  <a:srgbClr val="2259A5"/>
                </a:solidFill>
              </a:rPr>
              <a:t> </a:t>
            </a:r>
            <a:endParaRPr lang="fr-FR" sz="700" b="1" i="1" u="none" strike="noStrike" cap="none" spc="0" dirty="0">
              <a:ln>
                <a:noFill/>
              </a:ln>
              <a:solidFill>
                <a:srgbClr val="2259A5"/>
              </a:solidFill>
            </a:endParaRPr>
          </a:p>
        </p:txBody>
      </p:sp>
      <p:sp>
        <p:nvSpPr>
          <p:cNvPr id="13" name="ZoneTexte 39"/>
          <p:cNvSpPr>
            <a:spLocks/>
          </p:cNvSpPr>
          <p:nvPr/>
        </p:nvSpPr>
        <p:spPr bwMode="auto">
          <a:xfrm>
            <a:off x="1768980" y="5180114"/>
            <a:ext cx="592984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500" b="1">
                <a:solidFill>
                  <a:srgbClr val="2259A5"/>
                </a:solidFill>
              </a:rPr>
              <a:t>données identifian.</a:t>
            </a:r>
            <a:endParaRPr lang="fr-FR" sz="500" b="1" i="0" u="none" strike="noStrike" cap="none" spc="0">
              <a:ln>
                <a:noFill/>
              </a:ln>
              <a:solidFill>
                <a:srgbClr val="2259A5"/>
              </a:solidFill>
            </a:endParaRPr>
          </a:p>
        </p:txBody>
      </p:sp>
      <p:sp>
        <p:nvSpPr>
          <p:cNvPr id="14" name="ZoneTexte 40"/>
          <p:cNvSpPr>
            <a:spLocks/>
          </p:cNvSpPr>
          <p:nvPr/>
        </p:nvSpPr>
        <p:spPr bwMode="auto">
          <a:xfrm>
            <a:off x="936000" y="5157192"/>
            <a:ext cx="152437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800" b="1" i="1" dirty="0">
                <a:solidFill>
                  <a:srgbClr val="2259A5"/>
                </a:solidFill>
              </a:rPr>
              <a:t>Nom du Tiers de confiance</a:t>
            </a:r>
            <a:endParaRPr lang="fr-FR" sz="800" b="1" i="1" u="none" strike="noStrike" cap="none" spc="0" dirty="0">
              <a:ln>
                <a:noFill/>
              </a:ln>
              <a:solidFill>
                <a:srgbClr val="2259A5"/>
              </a:solidFill>
            </a:endParaRPr>
          </a:p>
        </p:txBody>
      </p:sp>
      <p:sp>
        <p:nvSpPr>
          <p:cNvPr id="15" name="ZoneTexte 41"/>
          <p:cNvSpPr>
            <a:spLocks/>
          </p:cNvSpPr>
          <p:nvPr/>
        </p:nvSpPr>
        <p:spPr bwMode="auto">
          <a:xfrm>
            <a:off x="936000" y="3297600"/>
            <a:ext cx="821483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500" b="1" i="1" u="none" strike="noStrike" cap="none" spc="0" dirty="0">
                <a:ln>
                  <a:noFill/>
                </a:ln>
                <a:solidFill>
                  <a:srgbClr val="2259A5"/>
                </a:solidFill>
                <a:latin typeface="Arial"/>
                <a:cs typeface="Arial"/>
              </a:rPr>
              <a:t>Nom du tiers de confiance</a:t>
            </a:r>
            <a:r>
              <a:rPr lang="fr-FR" sz="500" b="1" i="1" dirty="0">
                <a:solidFill>
                  <a:srgbClr val="2259A5"/>
                </a:solidFill>
              </a:rPr>
              <a:t> </a:t>
            </a:r>
            <a:endParaRPr lang="fr-FR" sz="500" b="1" i="1" u="none" strike="noStrike" cap="none" spc="0" dirty="0">
              <a:ln>
                <a:noFill/>
              </a:ln>
              <a:solidFill>
                <a:srgbClr val="2259A5"/>
              </a:solidFill>
            </a:endParaRPr>
          </a:p>
        </p:txBody>
      </p:sp>
      <p:sp>
        <p:nvSpPr>
          <p:cNvPr id="17" name="Google Shape;806;p18"/>
          <p:cNvSpPr/>
          <p:nvPr/>
        </p:nvSpPr>
        <p:spPr bwMode="auto">
          <a:xfrm>
            <a:off x="5841094" y="3657200"/>
            <a:ext cx="2631871" cy="4616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lvl="0" algn="ctr">
              <a:buSzPts val="1100"/>
              <a:defRPr/>
            </a:pPr>
            <a:r>
              <a:rPr lang="fr-FR" sz="1200" b="1" i="0" u="non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Je clique sur le lien</a:t>
            </a:r>
            <a:r>
              <a:rPr lang="fr-FR" sz="1200" b="0" i="0" u="non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de connexion</a:t>
            </a:r>
            <a:r>
              <a:rPr lang="fr-FR" sz="1200" b="0" i="0" u="none" strike="sng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envoyé par le Tiers de confiance</a:t>
            </a:r>
          </a:p>
        </p:txBody>
      </p:sp>
      <p:sp>
        <p:nvSpPr>
          <p:cNvPr id="18" name="Google Shape;789;p17"/>
          <p:cNvSpPr/>
          <p:nvPr/>
        </p:nvSpPr>
        <p:spPr bwMode="auto">
          <a:xfrm rot="10800000">
            <a:off x="4211961" y="3888000"/>
            <a:ext cx="1625143" cy="3091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08F2F36-C2E0-4C88-91BF-FA22AD9C5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r="31206" b="61104"/>
          <a:stretch/>
        </p:blipFill>
        <p:spPr bwMode="auto">
          <a:xfrm>
            <a:off x="1403648" y="5400291"/>
            <a:ext cx="4965778" cy="9090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20" name="Google Shape;789;p17"/>
          <p:cNvSpPr/>
          <p:nvPr/>
        </p:nvSpPr>
        <p:spPr bwMode="auto">
          <a:xfrm rot="10800000">
            <a:off x="5837104" y="6017244"/>
            <a:ext cx="2833960" cy="3091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806;p18"/>
          <p:cNvSpPr/>
          <p:nvPr/>
        </p:nvSpPr>
        <p:spPr bwMode="auto">
          <a:xfrm>
            <a:off x="7076433" y="5735038"/>
            <a:ext cx="1808368" cy="64629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  <a:defRPr/>
            </a:pPr>
            <a:r>
              <a:rPr lang="fr-FR" sz="1200" dirty="0"/>
              <a:t>Je </a:t>
            </a:r>
            <a:r>
              <a:rPr lang="fr-FR" sz="1200" b="1" dirty="0"/>
              <a:t>saisis le mot de passe </a:t>
            </a:r>
            <a:r>
              <a:rPr lang="fr-FR" sz="1200" dirty="0"/>
              <a:t>communiqué par le Tiers de confiance</a:t>
            </a:r>
            <a:endParaRPr lang="fr-FR" sz="1200" i="1" dirty="0"/>
          </a:p>
        </p:txBody>
      </p:sp>
      <p:sp>
        <p:nvSpPr>
          <p:cNvPr id="22" name="Google Shape;293;p22"/>
          <p:cNvSpPr>
            <a:spLocks/>
          </p:cNvSpPr>
          <p:nvPr/>
        </p:nvSpPr>
        <p:spPr bwMode="auto">
          <a:xfrm>
            <a:off x="971600" y="620688"/>
            <a:ext cx="8065655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>
              <a:lnSpc>
                <a:spcPct val="90000"/>
              </a:lnSpc>
              <a:buClr>
                <a:srgbClr val="FE6600"/>
              </a:buClr>
              <a:buSzPts val="2000"/>
              <a:defRPr/>
            </a:pPr>
            <a:r>
              <a:rPr lang="fr-FR" sz="1800" b="1" i="0" u="none" strike="noStrike" cap="none" spc="0" dirty="0">
                <a:ln>
                  <a:noFill/>
                </a:ln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Exemple </a:t>
            </a: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d’un envoi du fichier « 01A12_IDENT_SI_metier » au tiers de confiance :</a:t>
            </a:r>
          </a:p>
        </p:txBody>
      </p:sp>
      <p:sp>
        <p:nvSpPr>
          <p:cNvPr id="23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36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2640" y="2348880"/>
            <a:ext cx="9594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52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 bwMode="auto">
          <a:xfrm>
            <a:off x="243352" y="1186766"/>
            <a:ext cx="8657296" cy="4906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5100" lvl="0">
              <a:buSzPts val="1000"/>
              <a:defRPr/>
            </a:pPr>
            <a:endParaRPr lang="fr-FR" dirty="0">
              <a:solidFill>
                <a:srgbClr val="2D8DA7"/>
              </a:solidFill>
              <a:latin typeface="Calibri"/>
              <a:cs typeface="Calibri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E0A327EE-7203-4C2B-A0C5-C7C0279C8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7" r="7267" b="44171"/>
          <a:stretch/>
        </p:blipFill>
        <p:spPr bwMode="auto">
          <a:xfrm>
            <a:off x="395536" y="1268760"/>
            <a:ext cx="6696744" cy="15258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858;gb8f2edbf04_0_6"/>
          <p:cNvSpPr/>
          <p:nvPr/>
        </p:nvSpPr>
        <p:spPr bwMode="auto">
          <a:xfrm rot="10800000">
            <a:off x="2429774" y="-27383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3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789;p17"/>
          <p:cNvSpPr/>
          <p:nvPr/>
        </p:nvSpPr>
        <p:spPr bwMode="auto">
          <a:xfrm rot="10800000">
            <a:off x="5652120" y="2529792"/>
            <a:ext cx="2731129" cy="3091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806;p18"/>
          <p:cNvSpPr/>
          <p:nvPr/>
        </p:nvSpPr>
        <p:spPr bwMode="auto">
          <a:xfrm>
            <a:off x="7263328" y="2134638"/>
            <a:ext cx="1485135" cy="64629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Je </a:t>
            </a:r>
            <a:r>
              <a:rPr lang="fr-FR" sz="1200" b="1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clique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 sur </a:t>
            </a:r>
            <a:r>
              <a:rPr lang="fr-FR" sz="1200" b="1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« Formulaire classique »</a:t>
            </a:r>
            <a:endParaRPr dirty="0"/>
          </a:p>
        </p:txBody>
      </p:sp>
      <p:sp>
        <p:nvSpPr>
          <p:cNvPr id="23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37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70E8507-91D0-4868-A829-D5B80424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77" y="2924944"/>
            <a:ext cx="5503795" cy="30943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sp>
        <p:nvSpPr>
          <p:cNvPr id="27" name="Google Shape;789;p17">
            <a:extLst>
              <a:ext uri="{FF2B5EF4-FFF2-40B4-BE49-F238E27FC236}">
                <a16:creationId xmlns:a16="http://schemas.microsoft.com/office/drawing/2014/main" id="{EC07BAFE-E301-4B79-8D0F-AE4B8655C612}"/>
              </a:ext>
            </a:extLst>
          </p:cNvPr>
          <p:cNvSpPr/>
          <p:nvPr/>
        </p:nvSpPr>
        <p:spPr bwMode="auto">
          <a:xfrm>
            <a:off x="2051720" y="4751512"/>
            <a:ext cx="1984907" cy="3288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806;p18">
            <a:extLst>
              <a:ext uri="{FF2B5EF4-FFF2-40B4-BE49-F238E27FC236}">
                <a16:creationId xmlns:a16="http://schemas.microsoft.com/office/drawing/2014/main" id="{7A189B5C-663B-4F76-9F91-3317E4EACA42}"/>
              </a:ext>
            </a:extLst>
          </p:cNvPr>
          <p:cNvSpPr/>
          <p:nvPr/>
        </p:nvSpPr>
        <p:spPr bwMode="auto">
          <a:xfrm>
            <a:off x="288685" y="3870355"/>
            <a:ext cx="2811968" cy="135884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spcFirstLastPara="1" wrap="square" lIns="72000" tIns="45700" rIns="72000" bIns="45700" anchor="t" anchorCtr="0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200" dirty="0">
                <a:latin typeface="+mn-lt"/>
              </a:rPr>
              <a:t>Je clique sur « </a:t>
            </a:r>
            <a:r>
              <a:rPr lang="fr-FR" sz="1200" b="1" dirty="0">
                <a:latin typeface="+mn-lt"/>
              </a:rPr>
              <a:t>Ajouter </a:t>
            </a:r>
            <a:r>
              <a:rPr lang="fr-FR" sz="1200" dirty="0">
                <a:latin typeface="+mn-lt"/>
              </a:rPr>
              <a:t>» puis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n-lt"/>
              </a:rPr>
              <a:t> je </a:t>
            </a:r>
            <a:r>
              <a:rPr lang="fr-FR" sz="1200" b="1" i="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+mn-lt"/>
              </a:rPr>
              <a:t>sélectionne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n-lt"/>
              </a:rPr>
              <a:t> dans mon ordinateur </a:t>
            </a:r>
            <a:r>
              <a:rPr lang="fr-FR" sz="1200" b="1" i="0" u="none" strike="noStrike" cap="none" spc="0" dirty="0">
                <a:ln>
                  <a:noFill/>
                </a:ln>
                <a:solidFill>
                  <a:schemeClr val="accent2"/>
                </a:solidFill>
                <a:latin typeface="+mn-lt"/>
              </a:rPr>
              <a:t>les fichiers à transmettre</a:t>
            </a:r>
            <a:r>
              <a:rPr lang="fr-FR" sz="1200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+mn-lt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n-lt"/>
                <a:cs typeface="Calibri"/>
              </a:rPr>
              <a:t>(</a:t>
            </a:r>
            <a:r>
              <a:rPr lang="fr-FR" sz="1200" i="0" u="none" strike="noStrike" cap="none" spc="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fichier « 01A12_IDENT_SI_metier » et « </a:t>
            </a:r>
            <a:r>
              <a:rPr lang="fr-FR" sz="1200" i="0" u="none" strike="noStrike" cap="none" spc="0" dirty="0" err="1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Tab_description_IDENT_SI_metier</a:t>
            </a:r>
            <a:r>
              <a:rPr lang="fr-FR" sz="1200" i="0" u="none" strike="noStrike" cap="none" spc="0" dirty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 »)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lang="fr-FR" sz="1200" i="0" u="none" strike="noStrike" cap="none" spc="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fr-FR" sz="1200" b="1" dirty="0">
                <a:ln>
                  <a:noFill/>
                </a:ln>
                <a:solidFill>
                  <a:schemeClr val="tx1"/>
                </a:solidFill>
                <a:latin typeface="+mn-lt"/>
                <a:cs typeface="Calibri"/>
              </a:rPr>
              <a:t>Je valide l’envoi !</a:t>
            </a:r>
            <a:endParaRPr sz="1600" b="1" i="0" u="none" strike="noStrike" cap="none" spc="0" dirty="0">
              <a:ln>
                <a:noFill/>
              </a:ln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ZoneTexte 37">
            <a:extLst>
              <a:ext uri="{FF2B5EF4-FFF2-40B4-BE49-F238E27FC236}">
                <a16:creationId xmlns:a16="http://schemas.microsoft.com/office/drawing/2014/main" id="{67CF8B10-C109-4FB6-AE5C-9A6401827C87}"/>
              </a:ext>
            </a:extLst>
          </p:cNvPr>
          <p:cNvSpPr>
            <a:spLocks/>
          </p:cNvSpPr>
          <p:nvPr/>
        </p:nvSpPr>
        <p:spPr bwMode="auto">
          <a:xfrm>
            <a:off x="982674" y="1913656"/>
            <a:ext cx="84349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700" b="1" dirty="0">
                <a:solidFill>
                  <a:srgbClr val="101088"/>
                </a:solidFill>
              </a:rPr>
              <a:t>Tiers</a:t>
            </a:r>
            <a:r>
              <a:rPr lang="fr-FR" sz="700" b="1" i="0" u="none" strike="noStrike" cap="none" spc="0" dirty="0">
                <a:ln>
                  <a:noFill/>
                </a:ln>
                <a:solidFill>
                  <a:srgbClr val="101088"/>
                </a:solidFill>
              </a:rPr>
              <a:t> de confiance</a:t>
            </a:r>
            <a:endParaRPr dirty="0">
              <a:solidFill>
                <a:srgbClr val="101088"/>
              </a:solidFill>
            </a:endParaRPr>
          </a:p>
        </p:txBody>
      </p:sp>
      <p:sp>
        <p:nvSpPr>
          <p:cNvPr id="16" name="ZoneTexte 37">
            <a:extLst>
              <a:ext uri="{FF2B5EF4-FFF2-40B4-BE49-F238E27FC236}">
                <a16:creationId xmlns:a16="http://schemas.microsoft.com/office/drawing/2014/main" id="{FD11A6E4-2A5D-42A4-9F8B-D215942A8CDF}"/>
              </a:ext>
            </a:extLst>
          </p:cNvPr>
          <p:cNvSpPr>
            <a:spLocks/>
          </p:cNvSpPr>
          <p:nvPr/>
        </p:nvSpPr>
        <p:spPr bwMode="auto">
          <a:xfrm>
            <a:off x="3419872" y="3984739"/>
            <a:ext cx="936104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FR" sz="600" b="1" dirty="0">
                <a:solidFill>
                  <a:srgbClr val="101088"/>
                </a:solidFill>
              </a:rPr>
              <a:t>Tiers</a:t>
            </a:r>
            <a:r>
              <a:rPr lang="fr-FR" sz="600" b="1" i="0" u="none" strike="noStrike" cap="none" spc="0" dirty="0">
                <a:ln>
                  <a:noFill/>
                </a:ln>
                <a:solidFill>
                  <a:srgbClr val="101088"/>
                </a:solidFill>
              </a:rPr>
              <a:t> de confiance</a:t>
            </a:r>
            <a:endParaRPr sz="1200" dirty="0">
              <a:solidFill>
                <a:srgbClr val="101088"/>
              </a:solidFill>
            </a:endParaRPr>
          </a:p>
        </p:txBody>
      </p:sp>
      <p:sp>
        <p:nvSpPr>
          <p:cNvPr id="17" name="Google Shape;859;gb8f2edbf04_0_6"/>
          <p:cNvSpPr>
            <a:spLocks/>
          </p:cNvSpPr>
          <p:nvPr/>
        </p:nvSpPr>
        <p:spPr bwMode="auto">
          <a:xfrm>
            <a:off x="3224912" y="13350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Comment envoyer mes fichiers ? (2/2)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982674" y="6165304"/>
            <a:ext cx="743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J’envoie un mail à « Tiers de confiance » pour l’informer que :</a:t>
            </a:r>
          </a:p>
          <a:p>
            <a:pPr marL="285750" indent="-285750" algn="just">
              <a:buFontTx/>
              <a:buChar char="-"/>
            </a:pPr>
            <a:r>
              <a:rPr lang="fr-FR" sz="1200" dirty="0"/>
              <a:t>j’ai déposé les fichiers « </a:t>
            </a:r>
            <a:r>
              <a:rPr lang="fr-FR" sz="1200" dirty="0" err="1"/>
              <a:t>IDENT_SI_metier</a:t>
            </a:r>
            <a:r>
              <a:rPr lang="fr-FR" sz="1200" dirty="0"/>
              <a:t> » et « </a:t>
            </a:r>
            <a:r>
              <a:rPr lang="fr-FR" sz="1200" dirty="0" err="1"/>
              <a:t>Description_IDENT_SI_metier</a:t>
            </a:r>
            <a:r>
              <a:rPr lang="fr-FR" sz="1200" dirty="0"/>
              <a:t> »</a:t>
            </a:r>
          </a:p>
          <a:p>
            <a:pPr marL="285750" indent="-285750" algn="just">
              <a:buFontTx/>
              <a:buChar char="-"/>
            </a:pPr>
            <a:r>
              <a:rPr lang="fr-FR" sz="1200" dirty="0"/>
              <a:t>le fichier « </a:t>
            </a:r>
            <a:r>
              <a:rPr lang="fr-FR" sz="1200" dirty="0" err="1"/>
              <a:t>IDENT_SI_metier</a:t>
            </a:r>
            <a:r>
              <a:rPr lang="fr-FR" sz="1200" dirty="0"/>
              <a:t> » comprend 1268 lignes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57" y="6209103"/>
            <a:ext cx="700302" cy="5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33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E65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06;p97"/>
          <p:cNvSpPr>
            <a:spLocks noGrp="1"/>
          </p:cNvSpPr>
          <p:nvPr>
            <p:ph type="body" idx="1"/>
          </p:nvPr>
        </p:nvSpPr>
        <p:spPr bwMode="auto">
          <a:xfrm>
            <a:off x="1115616" y="2728320"/>
            <a:ext cx="6984776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endParaRPr lang="fr-FR" sz="3200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Réception par les CPAM !</a:t>
            </a:r>
            <a:endParaRPr dirty="0"/>
          </a:p>
        </p:txBody>
      </p:sp>
      <p:pic>
        <p:nvPicPr>
          <p:cNvPr id="5" name="Google Shape;307;p97" descr="Article 51 : la Cnam et le Ministère des Solidarités et de la ..."/>
          <p:cNvPicPr/>
          <p:nvPr/>
        </p:nvPicPr>
        <p:blipFill>
          <a:blip r:embed="rId3">
            <a:alphaModFix/>
          </a:blip>
          <a:srcRect l="32021" t="17444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916" y="2324756"/>
            <a:ext cx="1584176" cy="13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1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D91A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50;p21"/>
          <p:cNvSpPr>
            <a:spLocks noGrp="1"/>
          </p:cNvSpPr>
          <p:nvPr>
            <p:ph type="body" idx="1"/>
          </p:nvPr>
        </p:nvSpPr>
        <p:spPr bwMode="auto">
          <a:xfrm>
            <a:off x="1533013" y="2395728"/>
            <a:ext cx="60780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SzPts val="1600"/>
              <a:buNone/>
              <a:defRPr/>
            </a:pPr>
            <a:r>
              <a:rPr lang="fr-FR" dirty="0"/>
              <a:t>Annexe</a:t>
            </a:r>
          </a:p>
        </p:txBody>
      </p:sp>
      <p:pic>
        <p:nvPicPr>
          <p:cNvPr id="5" name="Google Shape;851;p21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51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9;p2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290;p22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291;p22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Les acteurs de l’évaluation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292;p2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58;p6"/>
          <p:cNvSpPr/>
          <p:nvPr/>
        </p:nvSpPr>
        <p:spPr bwMode="auto">
          <a:xfrm>
            <a:off x="251520" y="1132535"/>
            <a:ext cx="21084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rgbClr val="4472C4"/>
                </a:solidFill>
                <a:latin typeface="Calibri"/>
                <a:ea typeface="Calibri"/>
                <a:cs typeface="Calibri"/>
              </a:rPr>
              <a:t>Le porteur de projet</a:t>
            </a:r>
            <a:endParaRPr sz="1800" b="0" i="0" u="none" strike="noStrike" cap="none" dirty="0">
              <a:solidFill>
                <a:srgbClr val="4472C4"/>
              </a:solidFill>
            </a:endParaRPr>
          </a:p>
        </p:txBody>
      </p:sp>
      <p:sp>
        <p:nvSpPr>
          <p:cNvPr id="9" name="Google Shape;261;p6"/>
          <p:cNvSpPr/>
          <p:nvPr/>
        </p:nvSpPr>
        <p:spPr bwMode="auto">
          <a:xfrm>
            <a:off x="251520" y="1477196"/>
            <a:ext cx="1836000" cy="654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58;p6"/>
          <p:cNvSpPr/>
          <p:nvPr/>
        </p:nvSpPr>
        <p:spPr bwMode="auto">
          <a:xfrm>
            <a:off x="5014605" y="1266130"/>
            <a:ext cx="262626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B3C6E7"/>
                </a:solidFill>
                <a:latin typeface="Calibri"/>
                <a:ea typeface="Calibri"/>
                <a:cs typeface="Calibri"/>
              </a:rPr>
              <a:t>Les expérimentateurs </a:t>
            </a:r>
            <a:endParaRPr dirty="0"/>
          </a:p>
        </p:txBody>
      </p:sp>
      <p:sp>
        <p:nvSpPr>
          <p:cNvPr id="11" name="Google Shape;261;p6"/>
          <p:cNvSpPr/>
          <p:nvPr/>
        </p:nvSpPr>
        <p:spPr bwMode="auto">
          <a:xfrm>
            <a:off x="5069900" y="1610791"/>
            <a:ext cx="1962915" cy="654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Rectangle 49"/>
          <p:cNvSpPr/>
          <p:nvPr/>
        </p:nvSpPr>
        <p:spPr bwMode="auto">
          <a:xfrm>
            <a:off x="5004048" y="1770201"/>
            <a:ext cx="38782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Les expérimentateurs collectent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des données tout au long de l’expérimentation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Ce sont ces données qui seront mises à disposition des évaluateurs,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suivant le processus décrit dans cette présentation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Les expérimentateurs peuvent être toute personne morale ou physique impliquée dans la réalisation des prestations dérogatoires.</a:t>
            </a:r>
            <a:r>
              <a:rPr lang="fr-FR" sz="1100" dirty="0">
                <a:solidFill>
                  <a:schemeClr val="tx1"/>
                </a:solidFill>
                <a:latin typeface="Calibri"/>
                <a:cs typeface="Calibri"/>
              </a:rPr>
              <a:t>                     </a:t>
            </a:r>
            <a:endParaRPr sz="1800" b="1" dirty="0"/>
          </a:p>
        </p:txBody>
      </p:sp>
      <p:sp>
        <p:nvSpPr>
          <p:cNvPr id="15" name="Rectangle 24"/>
          <p:cNvSpPr/>
          <p:nvPr/>
        </p:nvSpPr>
        <p:spPr bwMode="auto">
          <a:xfrm>
            <a:off x="253663" y="1597149"/>
            <a:ext cx="44692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porteur de projet est désigné nommément à l’article n°5 du cahier des charges. Il est : 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signataire des conventions d’amorçage et de financement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responsable de la mise en œuvre de l’expérimentation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L’interlocuteur privilégié de la CNAM, ARS, DCGDR, Ministère, et expérimentateurs 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Responsable de l’intégrité des données et de la  mise à disposition  des données pour les travaux d’évaluation. </a:t>
            </a:r>
            <a:endParaRPr dirty="0"/>
          </a:p>
          <a:p>
            <a:pPr lvl="0" algn="just">
              <a:buSzPts val="900"/>
              <a:defRPr/>
            </a:pPr>
            <a:r>
              <a:rPr lang="fr-FR" sz="11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NB : le porteur d’un projet peut aussi être un expérimentateur</a:t>
            </a:r>
            <a:endParaRPr i="1" dirty="0"/>
          </a:p>
        </p:txBody>
      </p:sp>
      <p:pic>
        <p:nvPicPr>
          <p:cNvPr id="16" name="Google Shape;264;p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132164" y="1264729"/>
            <a:ext cx="365170" cy="4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66;p6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420124" y="1264729"/>
            <a:ext cx="392236" cy="4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80;p6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7407773" y="3977991"/>
            <a:ext cx="36512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61;p6"/>
          <p:cNvSpPr/>
          <p:nvPr/>
        </p:nvSpPr>
        <p:spPr bwMode="auto">
          <a:xfrm>
            <a:off x="5082199" y="4277717"/>
            <a:ext cx="2222664" cy="65400"/>
          </a:xfrm>
          <a:prstGeom prst="rect">
            <a:avLst/>
          </a:prstGeom>
          <a:solidFill>
            <a:srgbClr val="5EBEB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59"/>
          <p:cNvSpPr/>
          <p:nvPr/>
        </p:nvSpPr>
        <p:spPr bwMode="auto">
          <a:xfrm>
            <a:off x="5004048" y="4343117"/>
            <a:ext cx="38884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 cellule évaluation pilote l’ensemble des évaluations des projets A51.  Elle est composée de membres issus de la </a:t>
            </a:r>
            <a:r>
              <a:rPr lang="fr-FR" sz="11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Cnam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et de la Drees. Elle est chargée : </a:t>
            </a:r>
            <a:endParaRPr dirty="0"/>
          </a:p>
          <a:p>
            <a:pPr marL="17145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 définir et d’adapter le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cadre évaluatif général 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 évaluations</a:t>
            </a:r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D’organiser la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mise en œuvre et le suivi des travaux d’évaluation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D’animer la réflexion sur les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méthodes d’évaluation 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 projets</a:t>
            </a:r>
          </a:p>
        </p:txBody>
      </p:sp>
      <p:sp>
        <p:nvSpPr>
          <p:cNvPr id="21" name="Google Shape;258;p6"/>
          <p:cNvSpPr/>
          <p:nvPr/>
        </p:nvSpPr>
        <p:spPr bwMode="auto">
          <a:xfrm>
            <a:off x="5016593" y="3933056"/>
            <a:ext cx="3011791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5EBEBF"/>
                </a:solidFill>
                <a:latin typeface="Calibri"/>
                <a:ea typeface="Calibri"/>
                <a:cs typeface="Calibri"/>
              </a:rPr>
              <a:t>La Cellule Evaluation A51</a:t>
            </a:r>
            <a:endParaRPr dirty="0"/>
          </a:p>
        </p:txBody>
      </p:sp>
      <p:sp>
        <p:nvSpPr>
          <p:cNvPr id="22" name="Google Shape;258;p6"/>
          <p:cNvSpPr/>
          <p:nvPr/>
        </p:nvSpPr>
        <p:spPr bwMode="auto">
          <a:xfrm>
            <a:off x="185914" y="3908003"/>
            <a:ext cx="2832577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Les équipes d’évaluateurs </a:t>
            </a:r>
            <a:endParaRPr dirty="0"/>
          </a:p>
        </p:txBody>
      </p:sp>
      <p:sp>
        <p:nvSpPr>
          <p:cNvPr id="23" name="Google Shape;261;p6"/>
          <p:cNvSpPr/>
          <p:nvPr/>
        </p:nvSpPr>
        <p:spPr bwMode="auto">
          <a:xfrm>
            <a:off x="251520" y="4252664"/>
            <a:ext cx="2238394" cy="65400"/>
          </a:xfrm>
          <a:prstGeom prst="rect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Rectangle 29"/>
          <p:cNvSpPr/>
          <p:nvPr/>
        </p:nvSpPr>
        <p:spPr bwMode="auto">
          <a:xfrm>
            <a:off x="185914" y="4318064"/>
            <a:ext cx="45369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Les équipes d’évaluateurs ont été sélectionnées dans le cadre d’un appel d’offre. Elles échangent régulièrement avec le porteur de projet afin de </a:t>
            </a:r>
            <a:r>
              <a:rPr lang="fr-FR" sz="110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-construire la démarche d’évaluation. Elles sont chargées de :  </a:t>
            </a:r>
            <a:endParaRPr dirty="0"/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Construire et rédiger le protocole d’évaluation</a:t>
            </a:r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cs typeface="Calibri"/>
              </a:rPr>
              <a:t>Réaliser les travaux d’évaluation décrits dans le protocole</a:t>
            </a:r>
          </a:p>
          <a:p>
            <a:pPr marL="171450" lvl="0" indent="-171450" algn="just">
              <a:buSzPts val="900"/>
              <a:buFont typeface="Arial"/>
              <a:buChar char="•"/>
              <a:defRPr/>
            </a:pP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Exploiter les données produites par les expérimentateurs, dans le respect des réglementations en vigueur</a:t>
            </a:r>
          </a:p>
          <a:p>
            <a:pPr marL="171450" indent="-171450" algn="just">
              <a:buSzPts val="900"/>
              <a:buFont typeface="Arial"/>
              <a:buChar char="•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cs typeface="Calibri"/>
              </a:rPr>
              <a:t>Produire les rapports d’évaluation</a:t>
            </a:r>
            <a:endParaRPr lang="fr-FR" sz="1100" dirty="0"/>
          </a:p>
        </p:txBody>
      </p:sp>
      <p:pic>
        <p:nvPicPr>
          <p:cNvPr id="28" name="Google Shape;279;p6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2694863" y="3892079"/>
            <a:ext cx="454450" cy="45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626;p95">
            <a:extLst>
              <a:ext uri="{FF2B5EF4-FFF2-40B4-BE49-F238E27FC236}">
                <a16:creationId xmlns:a16="http://schemas.microsoft.com/office/drawing/2014/main" id="{1A76DAD9-277F-4766-9EDA-245700704D05}"/>
              </a:ext>
            </a:extLst>
          </p:cNvPr>
          <p:cNvGrpSpPr/>
          <p:nvPr/>
        </p:nvGrpSpPr>
        <p:grpSpPr bwMode="auto">
          <a:xfrm>
            <a:off x="2214436" y="1124744"/>
            <a:ext cx="269539" cy="389742"/>
            <a:chOff x="7936352" y="2890768"/>
            <a:chExt cx="767542" cy="1114309"/>
          </a:xfrm>
        </p:grpSpPr>
        <p:grpSp>
          <p:nvGrpSpPr>
            <p:cNvPr id="37" name="Google Shape;627;p95">
              <a:extLst>
                <a:ext uri="{FF2B5EF4-FFF2-40B4-BE49-F238E27FC236}">
                  <a16:creationId xmlns:a16="http://schemas.microsoft.com/office/drawing/2014/main" id="{3C08F44C-4E3C-420B-BF54-580127D921B1}"/>
                </a:ext>
              </a:extLst>
            </p:cNvPr>
            <p:cNvGrpSpPr/>
            <p:nvPr/>
          </p:nvGrpSpPr>
          <p:grpSpPr bwMode="auto">
            <a:xfrm>
              <a:off x="8122338" y="2890768"/>
              <a:ext cx="581556" cy="1114309"/>
              <a:chOff x="2936246" y="4880845"/>
              <a:chExt cx="663422" cy="1247826"/>
            </a:xfrm>
          </p:grpSpPr>
          <p:grpSp>
            <p:nvGrpSpPr>
              <p:cNvPr id="40" name="Google Shape;628;p95">
                <a:extLst>
                  <a:ext uri="{FF2B5EF4-FFF2-40B4-BE49-F238E27FC236}">
                    <a16:creationId xmlns:a16="http://schemas.microsoft.com/office/drawing/2014/main" id="{69C57470-9CCA-475C-9353-F6F4CD053325}"/>
                  </a:ext>
                </a:extLst>
              </p:cNvPr>
              <p:cNvGrpSpPr/>
              <p:nvPr/>
            </p:nvGrpSpPr>
            <p:grpSpPr bwMode="auto">
              <a:xfrm flipH="1">
                <a:off x="2936246" y="4880845"/>
                <a:ext cx="663422" cy="1247826"/>
                <a:chOff x="651353" y="16272105"/>
                <a:chExt cx="382508" cy="743064"/>
              </a:xfrm>
            </p:grpSpPr>
            <p:sp>
              <p:nvSpPr>
                <p:cNvPr id="44" name="Google Shape;629;p95">
                  <a:extLst>
                    <a:ext uri="{FF2B5EF4-FFF2-40B4-BE49-F238E27FC236}">
                      <a16:creationId xmlns:a16="http://schemas.microsoft.com/office/drawing/2014/main" id="{BA7A7C4F-4DCE-4C05-A437-405236904759}"/>
                    </a:ext>
                  </a:extLst>
                </p:cNvPr>
                <p:cNvSpPr/>
                <p:nvPr/>
              </p:nvSpPr>
              <p:spPr bwMode="auto">
                <a:xfrm>
                  <a:off x="719790" y="16272105"/>
                  <a:ext cx="280200" cy="282900"/>
                </a:xfrm>
                <a:prstGeom prst="ellipse">
                  <a:avLst/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5" name="Google Shape;630;p95">
                  <a:extLst>
                    <a:ext uri="{FF2B5EF4-FFF2-40B4-BE49-F238E27FC236}">
                      <a16:creationId xmlns:a16="http://schemas.microsoft.com/office/drawing/2014/main" id="{C4B4E707-BAE3-4E2C-AE38-F34162FDB62C}"/>
                    </a:ext>
                  </a:extLst>
                </p:cNvPr>
                <p:cNvSpPr/>
                <p:nvPr/>
              </p:nvSpPr>
              <p:spPr bwMode="auto">
                <a:xfrm>
                  <a:off x="962256" y="16362155"/>
                  <a:ext cx="58500" cy="59100"/>
                </a:xfrm>
                <a:prstGeom prst="ellipse">
                  <a:avLst/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6" name="Google Shape;631;p95">
                  <a:extLst>
                    <a:ext uri="{FF2B5EF4-FFF2-40B4-BE49-F238E27FC236}">
                      <a16:creationId xmlns:a16="http://schemas.microsoft.com/office/drawing/2014/main" id="{C750EC86-BD7D-471D-B5AD-AF614249C583}"/>
                    </a:ext>
                  </a:extLst>
                </p:cNvPr>
                <p:cNvSpPr/>
                <p:nvPr/>
              </p:nvSpPr>
              <p:spPr bwMode="auto">
                <a:xfrm>
                  <a:off x="835134" y="16534878"/>
                  <a:ext cx="45300" cy="49200"/>
                </a:xfrm>
                <a:prstGeom prst="rect">
                  <a:avLst/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7" name="Google Shape;632;p95">
                  <a:extLst>
                    <a:ext uri="{FF2B5EF4-FFF2-40B4-BE49-F238E27FC236}">
                      <a16:creationId xmlns:a16="http://schemas.microsoft.com/office/drawing/2014/main" id="{699E78EC-4322-451A-A716-25E9DA91AC52}"/>
                    </a:ext>
                  </a:extLst>
                </p:cNvPr>
                <p:cNvSpPr/>
                <p:nvPr/>
              </p:nvSpPr>
              <p:spPr bwMode="auto">
                <a:xfrm rot="-5400000">
                  <a:off x="732805" y="16590853"/>
                  <a:ext cx="254400" cy="209100"/>
                </a:xfrm>
                <a:prstGeom prst="flowChartDelay">
                  <a:avLst/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8" name="Google Shape;633;p95">
                  <a:extLst>
                    <a:ext uri="{FF2B5EF4-FFF2-40B4-BE49-F238E27FC236}">
                      <a16:creationId xmlns:a16="http://schemas.microsoft.com/office/drawing/2014/main" id="{CB977DF9-C30C-454E-99F4-C33537BBD56B}"/>
                    </a:ext>
                  </a:extLst>
                </p:cNvPr>
                <p:cNvSpPr/>
                <p:nvPr/>
              </p:nvSpPr>
              <p:spPr bwMode="auto">
                <a:xfrm rot="698758">
                  <a:off x="739383" y="16730942"/>
                  <a:ext cx="80252" cy="27899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9" name="Google Shape;634;p95">
                  <a:extLst>
                    <a:ext uri="{FF2B5EF4-FFF2-40B4-BE49-F238E27FC236}">
                      <a16:creationId xmlns:a16="http://schemas.microsoft.com/office/drawing/2014/main" id="{C6D1DDD9-2C72-401A-BC6B-77706CBAB229}"/>
                    </a:ext>
                  </a:extLst>
                </p:cNvPr>
                <p:cNvSpPr/>
                <p:nvPr/>
              </p:nvSpPr>
              <p:spPr bwMode="auto">
                <a:xfrm rot="-817241">
                  <a:off x="898467" y="16722167"/>
                  <a:ext cx="80256" cy="2790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0" name="Google Shape;635;p95">
                  <a:extLst>
                    <a:ext uri="{FF2B5EF4-FFF2-40B4-BE49-F238E27FC236}">
                      <a16:creationId xmlns:a16="http://schemas.microsoft.com/office/drawing/2014/main" id="{87FE787F-021F-486B-8AAA-94F9B691F722}"/>
                    </a:ext>
                  </a:extLst>
                </p:cNvPr>
                <p:cNvSpPr/>
                <p:nvPr/>
              </p:nvSpPr>
              <p:spPr bwMode="auto">
                <a:xfrm rot="-7374315">
                  <a:off x="726693" y="16547285"/>
                  <a:ext cx="60745" cy="2125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1" name="Google Shape;636;p95">
                  <a:extLst>
                    <a:ext uri="{FF2B5EF4-FFF2-40B4-BE49-F238E27FC236}">
                      <a16:creationId xmlns:a16="http://schemas.microsoft.com/office/drawing/2014/main" id="{B77666C0-3872-4640-B0FD-BD1AA57314D1}"/>
                    </a:ext>
                  </a:extLst>
                </p:cNvPr>
                <p:cNvSpPr/>
                <p:nvPr/>
              </p:nvSpPr>
              <p:spPr bwMode="auto">
                <a:xfrm rot="-3798507">
                  <a:off x="907294" y="16539184"/>
                  <a:ext cx="60776" cy="1847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C671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1" name="Google Shape;637;p95">
                <a:extLst>
                  <a:ext uri="{FF2B5EF4-FFF2-40B4-BE49-F238E27FC236}">
                    <a16:creationId xmlns:a16="http://schemas.microsoft.com/office/drawing/2014/main" id="{64C22D02-B922-490E-8D88-EDFBA7948F6D}"/>
                  </a:ext>
                </a:extLst>
              </p:cNvPr>
              <p:cNvGrpSpPr/>
              <p:nvPr/>
            </p:nvGrpSpPr>
            <p:grpSpPr bwMode="auto">
              <a:xfrm>
                <a:off x="3268939" y="5055712"/>
                <a:ext cx="198425" cy="154819"/>
                <a:chOff x="3268939" y="5055712"/>
                <a:chExt cx="198425" cy="154819"/>
              </a:xfrm>
            </p:grpSpPr>
            <p:sp>
              <p:nvSpPr>
                <p:cNvPr id="42" name="Google Shape;638;p95">
                  <a:extLst>
                    <a:ext uri="{FF2B5EF4-FFF2-40B4-BE49-F238E27FC236}">
                      <a16:creationId xmlns:a16="http://schemas.microsoft.com/office/drawing/2014/main" id="{26EB3D01-4C14-4040-80F5-7C4E672DC584}"/>
                    </a:ext>
                  </a:extLst>
                </p:cNvPr>
                <p:cNvSpPr/>
                <p:nvPr/>
              </p:nvSpPr>
              <p:spPr bwMode="auto">
                <a:xfrm flipH="1">
                  <a:off x="3268939" y="5055712"/>
                  <a:ext cx="101400" cy="99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3" name="Google Shape;639;p95">
                  <a:extLst>
                    <a:ext uri="{FF2B5EF4-FFF2-40B4-BE49-F238E27FC236}">
                      <a16:creationId xmlns:a16="http://schemas.microsoft.com/office/drawing/2014/main" id="{CB436527-F756-4164-BD42-FBDDFCB58638}"/>
                    </a:ext>
                  </a:extLst>
                </p:cNvPr>
                <p:cNvSpPr/>
                <p:nvPr/>
              </p:nvSpPr>
              <p:spPr bwMode="auto">
                <a:xfrm rot="1145610" flipH="1">
                  <a:off x="3370892" y="5100707"/>
                  <a:ext cx="82541" cy="9904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  <a:defRPr/>
                  </a:pPr>
                  <a:endParaRPr sz="1400" b="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38" name="Google Shape;640;p95">
              <a:extLst>
                <a:ext uri="{FF2B5EF4-FFF2-40B4-BE49-F238E27FC236}">
                  <a16:creationId xmlns:a16="http://schemas.microsoft.com/office/drawing/2014/main" id="{9E80B8C3-433A-470C-906C-63B619689302}"/>
                </a:ext>
              </a:extLst>
            </p:cNvPr>
            <p:cNvSpPr/>
            <p:nvPr/>
          </p:nvSpPr>
          <p:spPr bwMode="auto">
            <a:xfrm rot="781599">
              <a:off x="7963192" y="3565826"/>
              <a:ext cx="321151" cy="274814"/>
            </a:xfrm>
            <a:custGeom>
              <a:avLst/>
              <a:gdLst/>
              <a:ahLst/>
              <a:cxnLst/>
              <a:rect l="l" t="t" r="r" b="b"/>
              <a:pathLst>
                <a:path w="320" h="276" extrusionOk="0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2D8D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641;p95">
              <a:extLst>
                <a:ext uri="{FF2B5EF4-FFF2-40B4-BE49-F238E27FC236}">
                  <a16:creationId xmlns:a16="http://schemas.microsoft.com/office/drawing/2014/main" id="{33E627EB-D4A1-48EB-9316-46C440D97666}"/>
                </a:ext>
              </a:extLst>
            </p:cNvPr>
            <p:cNvSpPr/>
            <p:nvPr/>
          </p:nvSpPr>
          <p:spPr bwMode="auto">
            <a:xfrm rot="-9996984" flipH="1">
              <a:off x="8124805" y="3436189"/>
              <a:ext cx="89429" cy="164668"/>
            </a:xfrm>
            <a:prstGeom prst="roundRect">
              <a:avLst>
                <a:gd name="adj" fmla="val 50000"/>
              </a:avLst>
            </a:prstGeom>
            <a:solidFill>
              <a:srgbClr val="EC67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2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341" y="2789691"/>
            <a:ext cx="809716" cy="94409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40840" y="3211660"/>
            <a:ext cx="3583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alibri"/>
                <a:cs typeface="Calibri"/>
              </a:rPr>
              <a:t>C’est à eux que s’adresse cette présentation</a:t>
            </a:r>
            <a:r>
              <a:rPr lang="fr-FR" b="1" baseline="30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fr-FR" b="1" dirty="0">
                <a:solidFill>
                  <a:schemeClr val="tx1"/>
                </a:solidFill>
                <a:latin typeface="Calibri"/>
                <a:cs typeface="Calibri"/>
              </a:rPr>
              <a:t> !</a:t>
            </a:r>
            <a:endParaRPr lang="fr-FR" sz="1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00849" y="6329288"/>
            <a:ext cx="8719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aseline="30000" dirty="0"/>
              <a:t>1</a:t>
            </a:r>
            <a:r>
              <a:rPr lang="fr-FR" sz="1050" dirty="0"/>
              <a:t> Dans certains cas, le porteur de projet est autorisé à concentrer les données collectées par plusieurs expérimentateurs (       aux démarches CNIL nécessaires pour cela !). Dans ce cas, c’est lui qui a la charge de transmettre les données selon le circuit présenté ici.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380312" y="6366348"/>
            <a:ext cx="227606" cy="1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59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40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2" name="Google Shape;858;gb8f2edbf04_0_6"/>
          <p:cNvSpPr/>
          <p:nvPr/>
        </p:nvSpPr>
        <p:spPr bwMode="auto">
          <a:xfrm rot="10800000">
            <a:off x="755576" y="4181"/>
            <a:ext cx="8388420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1403648" y="132146"/>
            <a:ext cx="777686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 particulier n°1 : Que faire si mes fichiers ne contiennent pas le NIR ?</a:t>
            </a:r>
            <a:endParaRPr lang="fr-FR" sz="20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2060848"/>
            <a:ext cx="78488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lvl="0">
              <a:buSzPts val="1000"/>
              <a:defRPr/>
            </a:pPr>
            <a:endParaRPr lang="fr-FR" sz="1800" dirty="0">
              <a:solidFill>
                <a:srgbClr val="2D8DA7"/>
              </a:solidFill>
              <a:latin typeface="Calibri"/>
              <a:cs typeface="Calibri"/>
            </a:endParaRPr>
          </a:p>
          <a:p>
            <a:pPr marL="165100" lvl="0" algn="just">
              <a:buSzPts val="1000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Si un ou plusieurs fichiers traités ne contiennent pas le NIR des individus, je </a:t>
            </a:r>
            <a:r>
              <a:rPr lang="fr-FR" sz="1800" b="1" dirty="0">
                <a:solidFill>
                  <a:srgbClr val="FE6600"/>
                </a:solidFill>
                <a:latin typeface="Calibri"/>
                <a:cs typeface="Calibri"/>
              </a:rPr>
              <a:t>crée une nouvelle colonne « Pseudo unique »</a:t>
            </a: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 qui sera la concaténation du nom, du prénom et de la date de naissance des patients :</a:t>
            </a:r>
          </a:p>
          <a:p>
            <a:pPr marL="165100" lvl="0" algn="ctr">
              <a:buSzPts val="1000"/>
              <a:defRPr/>
            </a:pPr>
            <a:r>
              <a:rPr lang="fr-FR" sz="1800" i="1" dirty="0">
                <a:solidFill>
                  <a:srgbClr val="FE6600"/>
                </a:solidFill>
                <a:latin typeface="Calibri"/>
                <a:cs typeface="Calibri"/>
              </a:rPr>
              <a:t>Pseudo unique = « Nom_Prénom_AAAAMMJJ »</a:t>
            </a:r>
          </a:p>
          <a:p>
            <a:pPr marL="165100" lvl="0" algn="ctr">
              <a:buSzPts val="1000"/>
              <a:defRPr/>
            </a:pPr>
            <a:endParaRPr lang="fr-FR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 algn="just">
              <a:buSzPts val="1000"/>
              <a:defRPr/>
            </a:pPr>
            <a:r>
              <a:rPr lang="fr-FR" sz="1800" dirty="0">
                <a:solidFill>
                  <a:schemeClr val="tx1"/>
                </a:solidFill>
                <a:latin typeface="Calibri"/>
                <a:cs typeface="Calibri"/>
              </a:rPr>
              <a:t>C’est cette variable « Pseudo unique » qui servira de référence dans la suite des explications, en lieu et place du NIR.</a:t>
            </a:r>
          </a:p>
          <a:p>
            <a:pPr marL="165100" lvl="0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</a:p>
          <a:p>
            <a:pPr marL="165100" lvl="0">
              <a:buSzPts val="1000"/>
              <a:defRPr/>
            </a:pPr>
            <a:endParaRPr lang="fr-FR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65100" lvl="0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	Pour créer « Pseudo unique », j’utilise la fonction « CONCAT » sous </a:t>
            </a:r>
            <a:r>
              <a:rPr lang="fr-FR" sz="1600" dirty="0" err="1">
                <a:solidFill>
                  <a:schemeClr val="tx1"/>
                </a:solidFill>
                <a:latin typeface="Calibri"/>
                <a:cs typeface="Calibri"/>
              </a:rPr>
              <a:t>excel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165100" lvl="0">
              <a:buSzPts val="1000"/>
              <a:defRPr/>
            </a:pP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	Pour plus d’info : 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  <a:hlinkClick r:id="rId3" action="ppaction://hlinkfile"/>
              </a:rPr>
              <a:t>voir le tutoriel</a:t>
            </a:r>
            <a:r>
              <a:rPr lang="fr-FR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Calibri"/>
                <a:cs typeface="Calibri"/>
              </a:rPr>
              <a:t>(clic droit + ouvrir le lien hypertexte).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5576" y="5597732"/>
            <a:ext cx="730820" cy="7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0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41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2" name="Google Shape;858;gb8f2edbf04_0_6"/>
          <p:cNvSpPr/>
          <p:nvPr/>
        </p:nvSpPr>
        <p:spPr bwMode="auto">
          <a:xfrm rot="10800000">
            <a:off x="971600" y="4182"/>
            <a:ext cx="8172396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1907704" y="116632"/>
            <a:ext cx="7272808" cy="6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 particulier n°2 : Repérer les membres d’une même famille dans les fichiers transmis ?</a:t>
            </a:r>
            <a:endParaRPr lang="fr-FR" sz="20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3" name="ZoneTexte 2"/>
          <p:cNvSpPr txBox="1"/>
          <p:nvPr/>
        </p:nvSpPr>
        <p:spPr>
          <a:xfrm>
            <a:off x="658879" y="1691931"/>
            <a:ext cx="763284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Lorsque le parcours proposé implique une prise en charge commune de l’ensemble de la famille du patient, il </a:t>
            </a:r>
            <a:r>
              <a:rPr lang="fr-FR" b="1" dirty="0"/>
              <a:t>peut être intéressant pour l’évaluation de conserver l’information « appartient à la famille X »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just"/>
            <a:r>
              <a:rPr lang="fr-FR" dirty="0"/>
              <a:t>Après avoir confirmé le besoin de cette information auprès de votre évaluateur, pensez à l’inclure dans la base de données que vous transmettez aux CPAM. Vous pouvez par exemple </a:t>
            </a:r>
            <a:r>
              <a:rPr lang="fr-FR" b="1" dirty="0"/>
              <a:t>créer un 2</a:t>
            </a:r>
            <a:r>
              <a:rPr lang="fr-FR" b="1" baseline="30000" dirty="0"/>
              <a:t>e</a:t>
            </a:r>
            <a:r>
              <a:rPr lang="fr-FR" b="1" dirty="0"/>
              <a:t> identifiant technique </a:t>
            </a:r>
            <a:r>
              <a:rPr lang="fr-FR" dirty="0"/>
              <a:t>qui comprendra l’information « famille X ».</a:t>
            </a:r>
          </a:p>
        </p:txBody>
      </p:sp>
      <p:sp>
        <p:nvSpPr>
          <p:cNvPr id="16" name="ZoneTexte 15"/>
          <p:cNvSpPr txBox="1"/>
          <p:nvPr/>
        </p:nvSpPr>
        <p:spPr bwMode="auto">
          <a:xfrm>
            <a:off x="770202" y="5003242"/>
            <a:ext cx="7632848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L’identifiant technique que vous créez pour identifier vos patients peut être </a:t>
            </a:r>
            <a:r>
              <a:rPr lang="fr-FR" b="1" dirty="0"/>
              <a:t>numérique, alphabétique ou alphanumérique</a:t>
            </a:r>
            <a:r>
              <a:rPr lang="fr-FR" dirty="0"/>
              <a:t>. Il doit simplement être </a:t>
            </a:r>
            <a:r>
              <a:rPr lang="fr-FR" b="1" dirty="0"/>
              <a:t>unique pour chaque individu </a:t>
            </a:r>
            <a:r>
              <a:rPr lang="fr-FR" dirty="0"/>
              <a:t>de votre fichier (ou dans ce cas précis pour chaque famille en ce qui concerne « l’identifiant famille ».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581128"/>
            <a:ext cx="749332" cy="4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62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857;gb8f2edbf04_0_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7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pic>
        <p:nvPicPr>
          <p:cNvPr id="8" name="Google Shape;860;gb8f2edbf04_0_6" descr="Article 51 : la Cnam et le Ministère des Solidarités et de la ..."/>
          <p:cNvPicPr/>
          <p:nvPr/>
        </p:nvPicPr>
        <p:blipFill>
          <a:blip r:embed="rId2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42</a:t>
            </a:fld>
            <a:endParaRPr dirty="0"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859;gb8f2edbf04_0_6"/>
          <p:cNvSpPr>
            <a:spLocks/>
          </p:cNvSpPr>
          <p:nvPr/>
        </p:nvSpPr>
        <p:spPr bwMode="auto">
          <a:xfrm>
            <a:off x="3188472" y="47924"/>
            <a:ext cx="5955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Quelles sont les actions concrètes?</a:t>
            </a: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12" name="Google Shape;858;gb8f2edbf04_0_6"/>
          <p:cNvSpPr/>
          <p:nvPr/>
        </p:nvSpPr>
        <p:spPr bwMode="auto">
          <a:xfrm rot="10800000">
            <a:off x="1486396" y="4182"/>
            <a:ext cx="7657600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13" name="Google Shape;859;gb8f2edbf04_0_6"/>
          <p:cNvSpPr>
            <a:spLocks/>
          </p:cNvSpPr>
          <p:nvPr/>
        </p:nvSpPr>
        <p:spPr bwMode="auto">
          <a:xfrm>
            <a:off x="2411760" y="132146"/>
            <a:ext cx="6768752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 particulier n°3 : Que faire si un patient s’oppose à l’utilisation de ses données à des fins d’évaluation ?</a:t>
            </a:r>
            <a:endParaRPr lang="fr-FR" sz="20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vl="0"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endParaRPr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Tous les patients ont le </a:t>
            </a:r>
            <a:r>
              <a:rPr lang="fr-FR" sz="1600" b="1" dirty="0">
                <a:solidFill>
                  <a:srgbClr val="FE6600"/>
                </a:solidFill>
              </a:rPr>
              <a:t>droit de s’opposer </a:t>
            </a:r>
            <a:r>
              <a:rPr lang="fr-FR" sz="1600" b="1" dirty="0">
                <a:solidFill>
                  <a:schemeClr val="tx1"/>
                </a:solidFill>
              </a:rPr>
              <a:t>à la transmission de leurs données personnelles à des fins d’évaluation</a:t>
            </a:r>
            <a:r>
              <a:rPr lang="fr-FR" sz="1600" dirty="0"/>
              <a:t>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Si certains de mes patients font cette demande, je les identifie dans ma base de données (par exemple, je tope les lignes correspondantes, ou je liste les NIR correspondants).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Au moment ou j’envoie le fichier « Données d’identification » au tiers de confiance via PETRA, je lui envoie également un </a:t>
            </a:r>
            <a:r>
              <a:rPr lang="fr-FR" sz="1600" b="1" dirty="0">
                <a:solidFill>
                  <a:srgbClr val="FE6600"/>
                </a:solidFill>
              </a:rPr>
              <a:t>fichier « liste oppositions » </a:t>
            </a:r>
            <a:r>
              <a:rPr lang="fr-FR" sz="1600" b="1" dirty="0"/>
              <a:t>avec le NIR des patients</a:t>
            </a:r>
            <a:r>
              <a:rPr lang="fr-FR" sz="1600" dirty="0"/>
              <a:t> s’étant opposés au traitement de leurs données.</a:t>
            </a:r>
          </a:p>
        </p:txBody>
      </p:sp>
    </p:spTree>
    <p:extLst>
      <p:ext uri="{BB962C8B-B14F-4D97-AF65-F5344CB8AC3E}">
        <p14:creationId xmlns:p14="http://schemas.microsoft.com/office/powerpoint/2010/main" val="2245413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38;gb8f2edbf04_0_28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939;gb8f2edbf04_0_28"/>
          <p:cNvSpPr/>
          <p:nvPr/>
        </p:nvSpPr>
        <p:spPr bwMode="auto">
          <a:xfrm rot="10800000">
            <a:off x="2429774" y="4188"/>
            <a:ext cx="671422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endParaRPr sz="2000" b="1" i="0" u="none" strike="noStrike" cap="none" spc="0">
              <a:ln>
                <a:noFill/>
              </a:ln>
              <a:solidFill>
                <a:srgbClr val="FFFFFF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940;gb8f2edbf04_0_28"/>
          <p:cNvSpPr>
            <a:spLocks/>
          </p:cNvSpPr>
          <p:nvPr/>
        </p:nvSpPr>
        <p:spPr bwMode="auto">
          <a:xfrm>
            <a:off x="3995936" y="47924"/>
            <a:ext cx="5047336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pPr>
            <a:r>
              <a:rPr lang="fr-FR" sz="2400" b="1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Conservation des données transmises</a:t>
            </a:r>
            <a:endParaRPr sz="2400" b="1" i="0" u="none" strike="noStrike" cap="none" spc="0" dirty="0">
              <a:ln>
                <a:noFill/>
              </a:ln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941;gb8f2edbf04_0_28" descr="Article 51 : la Cnam et le Ministère des Solidarités et de la ..."/>
          <p:cNvPicPr/>
          <p:nvPr/>
        </p:nvPicPr>
        <p:blipFill>
          <a:blip r:embed="rId3">
            <a:alphaModFix/>
          </a:blip>
          <a:srcRect l="32024" t="17445" r="29914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97816"/>
              </p:ext>
            </p:extLst>
          </p:nvPr>
        </p:nvGraphicFramePr>
        <p:xfrm>
          <a:off x="243063" y="1435888"/>
          <a:ext cx="8617884" cy="1457625"/>
        </p:xfrm>
        <a:graphic>
          <a:graphicData uri="http://schemas.openxmlformats.org/drawingml/2006/table">
            <a:tbl>
              <a:tblPr/>
              <a:tblGrid>
                <a:gridCol w="152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620">
                <a:tc>
                  <a:txBody>
                    <a:bodyPr/>
                    <a:lstStyle/>
                    <a:p>
                      <a:pPr marL="73731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Acteur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331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Nature des données </a:t>
                      </a:r>
                      <a:endParaRPr sz="1400" b="1" i="0" u="none" strike="noStrike" cap="none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4834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Lieu d’entreposage </a:t>
                      </a:r>
                      <a:endParaRPr sz="1400" b="1" i="0" u="none" strike="noStrike" cap="none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75133" marR="28895" lvl="0" indent="-1261" algn="ctr">
                        <a:lnSpc>
                          <a:spcPct val="9597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Calibri"/>
                        </a:rPr>
                        <a:t>Durée de  conservation</a:t>
                      </a:r>
                      <a:endParaRPr sz="1400" b="1" i="0" u="none" strike="noStrike" cap="none">
                        <a:solidFill>
                          <a:schemeClr val="bg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79">
                <a:tc>
                  <a:txBody>
                    <a:bodyPr/>
                    <a:lstStyle/>
                    <a:p>
                      <a:pPr marL="73872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400" b="1" dirty="0">
                          <a:latin typeface="Calibri"/>
                          <a:ea typeface="Times New Roman"/>
                          <a:cs typeface="Calibri"/>
                        </a:rPr>
                        <a:t>Porteur / Expérimentateur</a:t>
                      </a:r>
                      <a:endParaRPr sz="14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A7D7E3"/>
                    </a:solidFill>
                  </a:tcPr>
                </a:tc>
                <a:tc>
                  <a:txBody>
                    <a:bodyPr/>
                    <a:lstStyle/>
                    <a:p>
                      <a:pPr marL="245462" marR="28809" lvl="0" indent="-171450" algn="ctr">
                        <a:lnSpc>
                          <a:spcPct val="959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Calibri"/>
                        </a:rPr>
                        <a:t>Fichier données de santé  </a:t>
                      </a:r>
                      <a:endParaRPr sz="16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243779" marR="28668" lvl="0" indent="-171450" algn="ctr">
                        <a:lnSpc>
                          <a:spcPct val="95070"/>
                        </a:lnSpc>
                        <a:spcBef>
                          <a:spcPts val="16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Calibri"/>
                        </a:rPr>
                        <a:t>Fichier données </a:t>
                      </a:r>
                      <a:r>
                        <a:rPr lang="fr-FR" sz="1600" dirty="0" err="1">
                          <a:latin typeface="Calibri"/>
                          <a:ea typeface="Times New Roman"/>
                          <a:cs typeface="Calibri"/>
                        </a:rPr>
                        <a:t>identifiantes</a:t>
                      </a:r>
                      <a:endParaRPr sz="3200" dirty="0"/>
                    </a:p>
                    <a:p>
                      <a:pPr marL="243779" marR="28668" lvl="0" indent="-171450" algn="ctr" defTabSz="914400">
                        <a:lnSpc>
                          <a:spcPct val="95070"/>
                        </a:lnSpc>
                        <a:spcBef>
                          <a:spcPts val="16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Char char="•"/>
                        <a:defRPr/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Calibri"/>
                        </a:rPr>
                        <a:t>Liste des personnes ayant exercé leur droit d’opposition</a:t>
                      </a: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A7D7E3"/>
                    </a:solidFill>
                  </a:tcPr>
                </a:tc>
                <a:tc>
                  <a:txBody>
                    <a:bodyPr/>
                    <a:lstStyle/>
                    <a:p>
                      <a:pPr marL="73853" marR="29034" lvl="0" indent="5187" algn="ctr">
                        <a:lnSpc>
                          <a:spcPct val="959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Calibri"/>
                        </a:rPr>
                        <a:t>SI du porteur de  projet</a:t>
                      </a:r>
                      <a:endParaRPr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A7D7E3"/>
                    </a:solidFill>
                  </a:tcPr>
                </a:tc>
                <a:tc>
                  <a:txBody>
                    <a:bodyPr/>
                    <a:lstStyle/>
                    <a:p>
                      <a:pPr marL="73872" marR="28613" lvl="0" indent="-421" algn="ctr">
                        <a:lnSpc>
                          <a:spcPct val="955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fr-FR" sz="1600" dirty="0">
                          <a:latin typeface="Calibri"/>
                          <a:ea typeface="Times New Roman"/>
                          <a:cs typeface="Calibri"/>
                        </a:rPr>
                        <a:t>Durée de  l’expérimentation +  6 mois</a:t>
                      </a:r>
                      <a:endParaRPr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500" marR="63500" marT="63500" marB="6350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A7D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293;p22"/>
          <p:cNvSpPr>
            <a:spLocks/>
          </p:cNvSpPr>
          <p:nvPr/>
        </p:nvSpPr>
        <p:spPr bwMode="auto">
          <a:xfrm>
            <a:off x="1043608" y="711207"/>
            <a:ext cx="8013608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>
              <a:lnSpc>
                <a:spcPct val="90000"/>
              </a:lnSpc>
              <a:buClr>
                <a:srgbClr val="FE6600"/>
              </a:buClr>
              <a:buSzPts val="2000"/>
              <a:defRPr/>
            </a:pPr>
            <a:r>
              <a:rPr lang="fr-FR" sz="20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Durée maximale de conservation des données par les expérimentateurs :</a:t>
            </a:r>
            <a:endParaRPr dirty="0"/>
          </a:p>
        </p:txBody>
      </p:sp>
      <p:sp>
        <p:nvSpPr>
          <p:cNvPr id="12" name="Google Shape;136;p2"/>
          <p:cNvSpPr>
            <a:spLocks noGrp="1"/>
          </p:cNvSpPr>
          <p:nvPr>
            <p:ph type="sldNum" idx="12"/>
          </p:nvPr>
        </p:nvSpPr>
        <p:spPr bwMode="auto">
          <a:xfrm>
            <a:off x="6827401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fld id="{00000000-1234-1234-1234-123412341234}" type="slidenum">
              <a:rPr lang="fr-FR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43</a:t>
            </a:fld>
            <a:endParaRPr>
              <a:solidFill>
                <a:srgbClr val="2259A5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9;p2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290;p22"/>
          <p:cNvSpPr/>
          <p:nvPr/>
        </p:nvSpPr>
        <p:spPr bwMode="auto">
          <a:xfrm rot="10800000">
            <a:off x="1907703" y="4187"/>
            <a:ext cx="7236295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291;p22"/>
          <p:cNvSpPr>
            <a:spLocks/>
          </p:cNvSpPr>
          <p:nvPr/>
        </p:nvSpPr>
        <p:spPr bwMode="auto">
          <a:xfrm>
            <a:off x="2832444" y="47924"/>
            <a:ext cx="6311628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Qui reçoit les données pour l’évaluation ?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292;p2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63;p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8167314" y="2477430"/>
            <a:ext cx="365126" cy="3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58;p6"/>
          <p:cNvSpPr/>
          <p:nvPr/>
        </p:nvSpPr>
        <p:spPr bwMode="auto">
          <a:xfrm>
            <a:off x="4571999" y="2403191"/>
            <a:ext cx="3477031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61C4C5"/>
                </a:solidFill>
                <a:latin typeface="Calibri"/>
                <a:ea typeface="Calibri"/>
                <a:cs typeface="Calibri"/>
              </a:rPr>
              <a:t>Le Data manager « Données de santé »</a:t>
            </a:r>
            <a:endParaRPr lang="fr-FR" sz="1600" dirty="0"/>
          </a:p>
        </p:txBody>
      </p:sp>
      <p:sp>
        <p:nvSpPr>
          <p:cNvPr id="25" name="Google Shape;261;p6"/>
          <p:cNvSpPr/>
          <p:nvPr/>
        </p:nvSpPr>
        <p:spPr bwMode="auto">
          <a:xfrm>
            <a:off x="4572000" y="2747852"/>
            <a:ext cx="3384376" cy="65400"/>
          </a:xfrm>
          <a:prstGeom prst="rect">
            <a:avLst/>
          </a:prstGeom>
          <a:solidFill>
            <a:srgbClr val="61C4C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Rectangle 28"/>
          <p:cNvSpPr/>
          <p:nvPr/>
        </p:nvSpPr>
        <p:spPr bwMode="auto">
          <a:xfrm>
            <a:off x="4514322" y="2813252"/>
            <a:ext cx="4515666" cy="176787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Data manager « Données de santé » est situé à la CPAM de Loire-Atlantique.</a:t>
            </a:r>
          </a:p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Vous lui envoyez les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données individuelles 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 patients de votre expérimentation utiles à l’évaluation.</a:t>
            </a:r>
          </a:p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Il procède au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chaînage des différentes sources de données de santé 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(reconstitue le « parcours » des patients).</a:t>
            </a:r>
            <a:endParaRPr dirty="0"/>
          </a:p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Il met à disposition des évaluateurs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les données utiles à l’évaluation.</a:t>
            </a:r>
            <a:endParaRPr dirty="0"/>
          </a:p>
        </p:txBody>
      </p:sp>
      <p:sp>
        <p:nvSpPr>
          <p:cNvPr id="30" name="Google Shape;258;p6"/>
          <p:cNvSpPr/>
          <p:nvPr/>
        </p:nvSpPr>
        <p:spPr bwMode="auto">
          <a:xfrm>
            <a:off x="206184" y="2401200"/>
            <a:ext cx="262626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Le Tiers de confiance</a:t>
            </a:r>
            <a:endParaRPr dirty="0"/>
          </a:p>
        </p:txBody>
      </p:sp>
      <p:sp>
        <p:nvSpPr>
          <p:cNvPr id="31" name="Google Shape;261;p6"/>
          <p:cNvSpPr/>
          <p:nvPr/>
        </p:nvSpPr>
        <p:spPr bwMode="auto">
          <a:xfrm>
            <a:off x="206184" y="2746800"/>
            <a:ext cx="1872000" cy="65400"/>
          </a:xfrm>
          <a:prstGeom prst="rect">
            <a:avLst/>
          </a:prstGeom>
          <a:solidFill>
            <a:srgbClr val="FE66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Rectangle 34"/>
          <p:cNvSpPr/>
          <p:nvPr/>
        </p:nvSpPr>
        <p:spPr bwMode="auto">
          <a:xfrm>
            <a:off x="206184" y="2811600"/>
            <a:ext cx="4189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tiers de confiance est situé à la CPAM d’Ille-et-Vilaine.</a:t>
            </a:r>
          </a:p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Vous lui envoyez :</a:t>
            </a:r>
          </a:p>
          <a:p>
            <a:pPr marL="171450" lvl="0" indent="-171450" algn="just">
              <a:buSzPts val="900"/>
              <a:buFontTx/>
              <a:buChar char="-"/>
              <a:defRPr/>
            </a:pP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les identifiants individuels (dont le NIR) des patients de votre expérimentation</a:t>
            </a:r>
          </a:p>
          <a:p>
            <a:pPr lvl="0" algn="just">
              <a:buSzPts val="900"/>
              <a:defRPr/>
            </a:pP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Il crée un identifiant commun à tous les fichiers de données d’une même expérimentation. Il n’est </a:t>
            </a:r>
            <a:r>
              <a:rPr lang="fr-FR" sz="11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pas destinataire des autres données utiles à l’évaluation </a:t>
            </a:r>
            <a:r>
              <a:rPr lang="fr-FR" sz="11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(données cliniques, caractéristiques des individus…).</a:t>
            </a:r>
            <a:endParaRPr dirty="0"/>
          </a:p>
        </p:txBody>
      </p:sp>
      <p:pic>
        <p:nvPicPr>
          <p:cNvPr id="33" name="Google Shape;282;p6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204308" y="2390190"/>
            <a:ext cx="427660" cy="4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378374" y="1030086"/>
            <a:ext cx="708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Les données sont systématiquement transmises à </a:t>
            </a:r>
            <a:r>
              <a:rPr lang="fr-FR" b="1" dirty="0">
                <a:solidFill>
                  <a:srgbClr val="FE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deux intermédiaires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via l’outil « PETRA » avant d’être mises à disposition des évaluateurs.</a:t>
            </a:r>
          </a:p>
        </p:txBody>
      </p:sp>
      <p:sp>
        <p:nvSpPr>
          <p:cNvPr id="16" name="Google Shape;258;p6"/>
          <p:cNvSpPr/>
          <p:nvPr/>
        </p:nvSpPr>
        <p:spPr bwMode="auto">
          <a:xfrm>
            <a:off x="658300" y="5243636"/>
            <a:ext cx="3759067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600"/>
              </a:spcBef>
              <a:buSzPts val="1200"/>
              <a:defRPr/>
            </a:pPr>
            <a:r>
              <a:rPr lang="fr-FR" sz="1600" b="1" dirty="0">
                <a:solidFill>
                  <a:srgbClr val="2259A5"/>
                </a:solidFill>
                <a:latin typeface="Calibri"/>
                <a:ea typeface="Calibri"/>
                <a:cs typeface="Calibri"/>
              </a:rPr>
              <a:t>Qu’est-ce que l’outil « PETRA » ?</a:t>
            </a:r>
            <a:endParaRPr sz="1800" b="0" i="0" u="none" strike="noStrike" cap="none" dirty="0">
              <a:solidFill>
                <a:srgbClr val="2259A5"/>
              </a:solidFill>
            </a:endParaRPr>
          </a:p>
        </p:txBody>
      </p:sp>
      <p:sp>
        <p:nvSpPr>
          <p:cNvPr id="17" name="Rectangle 57"/>
          <p:cNvSpPr/>
          <p:nvPr/>
        </p:nvSpPr>
        <p:spPr bwMode="auto">
          <a:xfrm>
            <a:off x="657962" y="5653697"/>
            <a:ext cx="3687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  <a:defRPr/>
            </a:pPr>
            <a:r>
              <a:rPr lang="fr-FR" sz="12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« PETRA » est une plateforme sécurisée de dépôt des données</a:t>
            </a:r>
            <a:r>
              <a:rPr lang="fr-FR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 C’est sur cette plateforme que je transmets d’une part les fichiers « Données identifiantes » au tiers de confiance, et d’autre part les fichiers « Données de santé » au Data manager « Données de santé ». </a:t>
            </a:r>
            <a:endParaRPr dirty="0"/>
          </a:p>
        </p:txBody>
      </p:sp>
      <p:sp>
        <p:nvSpPr>
          <p:cNvPr id="18" name="Google Shape;261;p6"/>
          <p:cNvSpPr/>
          <p:nvPr/>
        </p:nvSpPr>
        <p:spPr bwMode="auto">
          <a:xfrm>
            <a:off x="712870" y="5628794"/>
            <a:ext cx="3416465" cy="64800"/>
          </a:xfrm>
          <a:prstGeom prst="rect">
            <a:avLst/>
          </a:prstGeom>
          <a:solidFill>
            <a:srgbClr val="2259A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9" name="Google Shape;294;p22"/>
          <p:cNvPicPr>
            <a:picLocks noChangeAspect="1"/>
          </p:cNvPicPr>
          <p:nvPr/>
        </p:nvPicPr>
        <p:blipFill>
          <a:blip r:embed="rId6">
            <a:alphaModFix/>
          </a:blip>
          <a:stretch/>
        </p:blipFill>
        <p:spPr bwMode="auto">
          <a:xfrm>
            <a:off x="251520" y="5229200"/>
            <a:ext cx="401485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74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9;p2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290;p22"/>
          <p:cNvSpPr/>
          <p:nvPr/>
        </p:nvSpPr>
        <p:spPr bwMode="auto">
          <a:xfrm rot="10800000">
            <a:off x="1691680" y="4186"/>
            <a:ext cx="7452318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291;p22"/>
          <p:cNvSpPr>
            <a:spLocks/>
          </p:cNvSpPr>
          <p:nvPr/>
        </p:nvSpPr>
        <p:spPr bwMode="auto">
          <a:xfrm>
            <a:off x="2627784" y="47924"/>
            <a:ext cx="6516288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Quelles données sont concernées par ce circuit ?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292;p2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 marL="114300" indent="0">
              <a:buNone/>
            </a:pPr>
            <a:endParaRPr lang="fr-FR" sz="2000" dirty="0"/>
          </a:p>
          <a:p>
            <a:pPr marL="114300" indent="0" algn="just">
              <a:buNone/>
            </a:pPr>
            <a:r>
              <a:rPr lang="fr-FR" sz="1800" dirty="0"/>
              <a:t>Je dois suivre le circuit décrit dans ce guide pour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dirty="0"/>
              <a:t>Les </a:t>
            </a:r>
            <a:r>
              <a:rPr lang="fr-FR" sz="1800" b="1" dirty="0"/>
              <a:t>données individuelles des patients </a:t>
            </a:r>
            <a:r>
              <a:rPr lang="fr-FR" sz="1800" dirty="0"/>
              <a:t>inclus dans mon expérimentation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1800" dirty="0"/>
          </a:p>
          <a:p>
            <a:pPr marL="114300" indent="0" algn="just">
              <a:buNone/>
            </a:pPr>
            <a:r>
              <a:rPr lang="fr-FR" sz="1800" dirty="0"/>
              <a:t>Je n’ai pas besoin de suivre ce circuit pour 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dirty="0"/>
              <a:t>Les </a:t>
            </a:r>
            <a:r>
              <a:rPr lang="fr-FR" sz="1800" b="1" dirty="0"/>
              <a:t>indicateurs agrégés</a:t>
            </a:r>
            <a:r>
              <a:rPr lang="fr-FR" sz="1800" dirty="0"/>
              <a:t>, i.e. qui ne peuvent pas être rattachées à un individu unique (ex : indicateurs de processus [cumul d’heures réalisées par spécialité, nombre d’inclus, statistiques sur les patients inclus, etc…], données comptables)</a:t>
            </a:r>
            <a:endParaRPr lang="fr-FR" sz="9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dirty="0"/>
              <a:t>Les </a:t>
            </a:r>
            <a:r>
              <a:rPr lang="fr-FR" sz="1800" b="1" dirty="0"/>
              <a:t>données publiques concernant les professionnels </a:t>
            </a:r>
            <a:r>
              <a:rPr lang="fr-FR" sz="1800" dirty="0"/>
              <a:t>participant à l’expérimentation (exemple : données sociodémographiques, lieu et type d’exercice, formations…)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dirty="0">
                <a:sym typeface="Wingdings" panose="05000000000000000000" pitchFamily="2" charset="2"/>
              </a:rPr>
              <a:t>Les </a:t>
            </a:r>
            <a:r>
              <a:rPr lang="fr-FR" sz="1800" b="1" dirty="0">
                <a:sym typeface="Wingdings" panose="05000000000000000000" pitchFamily="2" charset="2"/>
              </a:rPr>
              <a:t>ressources documentaires </a:t>
            </a:r>
            <a:r>
              <a:rPr lang="fr-FR" sz="1800" dirty="0">
                <a:sym typeface="Wingdings" panose="05000000000000000000" pitchFamily="2" charset="2"/>
              </a:rPr>
              <a:t>que je mets à disposition de l’évaluateur (CR de réunions sans information patient, protocoles, supports de communication…)</a:t>
            </a:r>
          </a:p>
          <a:p>
            <a:pPr marL="114300" indent="0" algn="just">
              <a:buNone/>
            </a:pPr>
            <a:r>
              <a:rPr lang="fr-FR" sz="1200" i="1" dirty="0">
                <a:solidFill>
                  <a:srgbClr val="5D91AB"/>
                </a:solidFill>
                <a:sym typeface="Wingdings" panose="05000000000000000000" pitchFamily="2" charset="2"/>
              </a:rPr>
              <a:t>Remarque : je peux transmettre les 3 catégories de données ci-dessus directement par mail à l’évaluateur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800" dirty="0"/>
              <a:t>Les </a:t>
            </a:r>
            <a:r>
              <a:rPr lang="fr-FR" sz="1800" b="1" dirty="0"/>
              <a:t>données que j’ai déposé sur la plateforme A51 </a:t>
            </a:r>
            <a:r>
              <a:rPr lang="fr-FR" sz="1800" dirty="0"/>
              <a:t>(données de facturation et fichier de contrôle) </a:t>
            </a:r>
            <a:r>
              <a:rPr lang="fr-FR" sz="1800" dirty="0">
                <a:sym typeface="Wingdings" panose="05000000000000000000" pitchFamily="2" charset="2"/>
              </a:rPr>
              <a:t> une fois déposées, ces données sont traitées et mises à disposition de l’évaluateur par la CNAM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387185"/>
            <a:ext cx="288196" cy="2743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237628"/>
            <a:ext cx="302538" cy="28803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236372"/>
            <a:ext cx="366021" cy="288542"/>
          </a:xfrm>
          <a:prstGeom prst="rect">
            <a:avLst/>
          </a:prstGeom>
        </p:spPr>
      </p:pic>
      <p:sp>
        <p:nvSpPr>
          <p:cNvPr id="22" name="Google Shape;595;p102"/>
          <p:cNvSpPr>
            <a:spLocks/>
          </p:cNvSpPr>
          <p:nvPr/>
        </p:nvSpPr>
        <p:spPr bwMode="auto">
          <a:xfrm>
            <a:off x="491750" y="1124744"/>
            <a:ext cx="85447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Pour l’évaluation de mon projet, toutes les sources de données peuvent être mobilisées et croisées entre elles. </a:t>
            </a:r>
            <a:r>
              <a:rPr lang="fr-FR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Une partie de ces données doit obligatoirement suivre le circuit présenté dans ce guide.</a:t>
            </a:r>
            <a:endParaRPr sz="2400" b="0" i="0" u="none" strike="noStrike" cap="none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335" y="4885700"/>
            <a:ext cx="299505" cy="2851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6826" y="5808151"/>
            <a:ext cx="299505" cy="2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89;p22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290;p22"/>
          <p:cNvSpPr/>
          <p:nvPr/>
        </p:nvSpPr>
        <p:spPr bwMode="auto">
          <a:xfrm rot="10800000">
            <a:off x="1403648" y="4185"/>
            <a:ext cx="7740350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291;p22"/>
          <p:cNvSpPr>
            <a:spLocks/>
          </p:cNvSpPr>
          <p:nvPr/>
        </p:nvSpPr>
        <p:spPr bwMode="auto">
          <a:xfrm>
            <a:off x="2123728" y="47924"/>
            <a:ext cx="7020344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Quel encadrement réglementaire de la transmission ?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Google Shape;292;p22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2" name="Google Shape;595;p102"/>
          <p:cNvSpPr>
            <a:spLocks/>
          </p:cNvSpPr>
          <p:nvPr/>
        </p:nvSpPr>
        <p:spPr bwMode="auto">
          <a:xfrm>
            <a:off x="467544" y="1772816"/>
            <a:ext cx="854474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Le circuit de transmission des données est </a:t>
            </a:r>
            <a:r>
              <a:rPr lang="fr-FR" sz="1800" b="1" i="0" u="none" strike="noStrike" cap="none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encadré par un accord-cadre de la CNIL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qui sécurise la </a:t>
            </a: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transmission de données à des fins d’évaluation 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pour l’ensemble des projets de l’A51.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b="1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b="1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L’autorisation CNIL 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couvre l’ensemble du processus </a:t>
            </a: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de l’envoi des données aux CPAM à leur mise à disposition des évaluateurs 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sur un espace sécurisé.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b="1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b="1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Pour cet envoi de données, vous n’avez </a:t>
            </a: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aucune démarche CNIL ou RGPD 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à effectuer. Vous devez simplement vous assurer de vous conformer aux règles que nous vous présentons ici.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400" b="1" i="0" u="none" strike="noStrike" cap="none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Cet accord de la CNIL couvre </a:t>
            </a:r>
            <a:r>
              <a:rPr lang="fr-FR" sz="1800" b="1" dirty="0">
                <a:solidFill>
                  <a:srgbClr val="FE6600"/>
                </a:solidFill>
                <a:latin typeface="Calibri"/>
                <a:ea typeface="Calibri"/>
                <a:cs typeface="Calibri"/>
              </a:rPr>
              <a:t>seulement la transmission des données</a:t>
            </a:r>
            <a:r>
              <a:rPr lang="fr-FR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il ne couvre pas leur collecte dans vos SI. Assurez-vous d’être en conformité sur ce sujet</a:t>
            </a:r>
            <a:endParaRPr sz="1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848" y="5517232"/>
            <a:ext cx="582720" cy="5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1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14;p96"/>
          <p:cNvSpPr/>
          <p:nvPr/>
        </p:nvSpPr>
        <p:spPr bwMode="auto">
          <a:xfrm>
            <a:off x="0" y="0"/>
            <a:ext cx="3257006" cy="705647"/>
          </a:xfrm>
          <a:custGeom>
            <a:avLst/>
            <a:gdLst/>
            <a:ahLst/>
            <a:cxnLst/>
            <a:rect l="l" t="t" r="r" b="b"/>
            <a:pathLst>
              <a:path w="3257006" h="705647" extrusionOk="0">
                <a:moveTo>
                  <a:pt x="0" y="0"/>
                </a:moveTo>
                <a:lnTo>
                  <a:pt x="2377440" y="0"/>
                </a:lnTo>
                <a:lnTo>
                  <a:pt x="3257006" y="705647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5" name="Google Shape;315;p96"/>
          <p:cNvSpPr/>
          <p:nvPr/>
        </p:nvSpPr>
        <p:spPr bwMode="auto">
          <a:xfrm rot="10800000">
            <a:off x="1403647" y="4187"/>
            <a:ext cx="7740351" cy="705647"/>
          </a:xfrm>
          <a:custGeom>
            <a:avLst/>
            <a:gdLst/>
            <a:ahLst/>
            <a:cxnLst/>
            <a:rect l="l" t="t" r="r" b="b"/>
            <a:pathLst>
              <a:path w="3291287" h="705647" extrusionOk="0">
                <a:moveTo>
                  <a:pt x="0" y="0"/>
                </a:moveTo>
                <a:lnTo>
                  <a:pt x="2868879" y="2885"/>
                </a:lnTo>
                <a:lnTo>
                  <a:pt x="3291287" y="699823"/>
                </a:lnTo>
                <a:lnTo>
                  <a:pt x="0" y="705647"/>
                </a:lnTo>
                <a:lnTo>
                  <a:pt x="0" y="0"/>
                </a:lnTo>
                <a:close/>
              </a:path>
            </a:pathLst>
          </a:custGeom>
          <a:solidFill>
            <a:srgbClr val="306E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pPr>
            <a:endParaRPr sz="2000" b="1" i="0" u="none" strike="noStrike" cap="none" dirty="0">
              <a:solidFill>
                <a:schemeClr val="lt1"/>
              </a:solidFill>
              <a:latin typeface="Yanone Kaffeesatz"/>
              <a:ea typeface="Yanone Kaffeesatz"/>
              <a:cs typeface="Yanone Kaffeesatz"/>
            </a:endParaRPr>
          </a:p>
        </p:txBody>
      </p:sp>
      <p:sp>
        <p:nvSpPr>
          <p:cNvPr id="6" name="Google Shape;316;p96"/>
          <p:cNvSpPr>
            <a:spLocks/>
          </p:cNvSpPr>
          <p:nvPr/>
        </p:nvSpPr>
        <p:spPr bwMode="auto">
          <a:xfrm>
            <a:off x="2195736" y="47924"/>
            <a:ext cx="6948336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90000"/>
              </a:lnSpc>
              <a:buClr>
                <a:srgbClr val="FFFFFF"/>
              </a:buClr>
              <a:buSzPts val="2400"/>
              <a:defRPr/>
            </a:pPr>
            <a:r>
              <a:rPr lang="fr-F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La mise à disposition des données </a:t>
            </a:r>
            <a:r>
              <a:rPr lang="fr-FR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 synthèse</a:t>
            </a:r>
          </a:p>
        </p:txBody>
      </p:sp>
      <p:pic>
        <p:nvPicPr>
          <p:cNvPr id="7" name="Google Shape;317;p96" descr="Article 51 : la Cnam et le Ministère des Solidarités et de la ..."/>
          <p:cNvPicPr/>
          <p:nvPr/>
        </p:nvPicPr>
        <p:blipFill>
          <a:blip r:embed="rId3">
            <a:alphaModFix/>
          </a:blip>
          <a:srcRect l="32025" t="17445" r="29911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37;gae6cc203f9_0_47"/>
          <p:cNvSpPr>
            <a:spLocks/>
          </p:cNvSpPr>
          <p:nvPr/>
        </p:nvSpPr>
        <p:spPr bwMode="auto">
          <a:xfrm>
            <a:off x="1202425" y="812807"/>
            <a:ext cx="7941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lvl="0">
              <a:lnSpc>
                <a:spcPct val="90000"/>
              </a:lnSpc>
              <a:defRPr/>
            </a:pPr>
            <a:endParaRPr lang="fr-FR" sz="2000" b="1" dirty="0">
              <a:solidFill>
                <a:srgbClr val="FE66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Espace réservé du numéro de diapositive 3"/>
          <p:cNvSpPr txBox="1">
            <a:spLocks/>
          </p:cNvSpPr>
          <p:nvPr/>
        </p:nvSpPr>
        <p:spPr bwMode="auto">
          <a:xfrm>
            <a:off x="6936292" y="630931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fld id="{18709B9F-3910-46AF-9B0B-C44BFA752BA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7" name="Google Shape;1317;p39"/>
          <p:cNvSpPr/>
          <p:nvPr/>
        </p:nvSpPr>
        <p:spPr bwMode="auto">
          <a:xfrm>
            <a:off x="383567" y="1518407"/>
            <a:ext cx="2040160" cy="8599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  <a:defRPr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Extraction des données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317;p39"/>
          <p:cNvSpPr/>
          <p:nvPr/>
        </p:nvSpPr>
        <p:spPr bwMode="auto">
          <a:xfrm>
            <a:off x="2051720" y="2852936"/>
            <a:ext cx="2108978" cy="853649"/>
          </a:xfrm>
          <a:prstGeom prst="roundRect">
            <a:avLst>
              <a:gd name="adj" fmla="val 16667"/>
            </a:avLst>
          </a:prstGeom>
          <a:solidFill>
            <a:srgbClr val="47B0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Création des identifiants techniques</a:t>
            </a:r>
            <a:endParaRPr sz="16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19" name="Google Shape;1323;p39"/>
          <p:cNvSpPr/>
          <p:nvPr/>
        </p:nvSpPr>
        <p:spPr bwMode="auto">
          <a:xfrm>
            <a:off x="6516216" y="5470036"/>
            <a:ext cx="2232248" cy="911292"/>
          </a:xfrm>
          <a:prstGeom prst="roundRect">
            <a:avLst>
              <a:gd name="adj" fmla="val 16667"/>
            </a:avLst>
          </a:prstGeom>
          <a:solidFill>
            <a:srgbClr val="5D9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Transmission des données </a:t>
            </a:r>
            <a:endParaRPr sz="160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0" name="Google Shape;1317;p39"/>
          <p:cNvSpPr/>
          <p:nvPr/>
        </p:nvSpPr>
        <p:spPr bwMode="auto">
          <a:xfrm>
            <a:off x="4788024" y="4324416"/>
            <a:ext cx="2325900" cy="832776"/>
          </a:xfrm>
          <a:prstGeom prst="roundRect">
            <a:avLst>
              <a:gd name="adj" fmla="val 16667"/>
            </a:avLst>
          </a:prstGeom>
          <a:solidFill>
            <a:srgbClr val="2259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600"/>
              <a:defRPr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Création du tableau de description des données</a:t>
            </a: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17;p39"/>
          <p:cNvSpPr/>
          <p:nvPr/>
        </p:nvSpPr>
        <p:spPr bwMode="auto">
          <a:xfrm>
            <a:off x="4738749" y="2863383"/>
            <a:ext cx="2108978" cy="85364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fr-FR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Séparation des fichiers </a:t>
            </a:r>
            <a:endParaRPr sz="16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57057" y="3011410"/>
            <a:ext cx="481692" cy="639255"/>
          </a:xfrm>
          <a:prstGeom prst="rect">
            <a:avLst/>
          </a:prstGeom>
        </p:spPr>
      </p:pic>
      <p:cxnSp>
        <p:nvCxnSpPr>
          <p:cNvPr id="26" name="Google Shape;621;p95"/>
          <p:cNvCxnSpPr>
            <a:cxnSpLocks/>
            <a:stCxn id="17" idx="3"/>
            <a:endCxn id="18" idx="0"/>
          </p:cNvCxnSpPr>
          <p:nvPr/>
        </p:nvCxnSpPr>
        <p:spPr bwMode="auto">
          <a:xfrm>
            <a:off x="2423727" y="1948407"/>
            <a:ext cx="682482" cy="904529"/>
          </a:xfrm>
          <a:prstGeom prst="curvedConnector2">
            <a:avLst/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621;p95"/>
          <p:cNvCxnSpPr>
            <a:cxnSpLocks/>
            <a:stCxn id="17" idx="3"/>
            <a:endCxn id="21" idx="0"/>
          </p:cNvCxnSpPr>
          <p:nvPr/>
        </p:nvCxnSpPr>
        <p:spPr bwMode="auto">
          <a:xfrm>
            <a:off x="2423727" y="1948407"/>
            <a:ext cx="3369511" cy="914976"/>
          </a:xfrm>
          <a:prstGeom prst="curvedConnector2">
            <a:avLst/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621;p95"/>
          <p:cNvCxnSpPr>
            <a:cxnSpLocks/>
            <a:stCxn id="20" idx="3"/>
            <a:endCxn id="19" idx="0"/>
          </p:cNvCxnSpPr>
          <p:nvPr/>
        </p:nvCxnSpPr>
        <p:spPr bwMode="auto">
          <a:xfrm>
            <a:off x="7113924" y="4740804"/>
            <a:ext cx="518416" cy="729232"/>
          </a:xfrm>
          <a:prstGeom prst="curvedConnector2">
            <a:avLst/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621;p95"/>
          <p:cNvCxnSpPr>
            <a:cxnSpLocks/>
            <a:stCxn id="21" idx="2"/>
            <a:endCxn id="20" idx="0"/>
          </p:cNvCxnSpPr>
          <p:nvPr/>
        </p:nvCxnSpPr>
        <p:spPr bwMode="auto">
          <a:xfrm rot="16200000" flipH="1">
            <a:off x="5568414" y="3941856"/>
            <a:ext cx="607384" cy="15773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621;p95"/>
          <p:cNvCxnSpPr>
            <a:cxnSpLocks/>
            <a:stCxn id="18" idx="2"/>
            <a:endCxn id="20" idx="0"/>
          </p:cNvCxnSpPr>
          <p:nvPr/>
        </p:nvCxnSpPr>
        <p:spPr bwMode="auto">
          <a:xfrm rot="16200000" flipH="1">
            <a:off x="4219676" y="2593117"/>
            <a:ext cx="617831" cy="284476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E6600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2" name="ZoneTexte 21"/>
          <p:cNvSpPr txBox="1"/>
          <p:nvPr/>
        </p:nvSpPr>
        <p:spPr>
          <a:xfrm>
            <a:off x="2197554" y="884798"/>
            <a:ext cx="561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Les actions à mener par l’expérimentateur</a:t>
            </a:r>
            <a:r>
              <a:rPr lang="fr-FR" sz="2400" b="1" cap="small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0848" y="6462307"/>
            <a:ext cx="65527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aseline="30000" dirty="0"/>
              <a:t>1</a:t>
            </a:r>
            <a:r>
              <a:rPr lang="fr-FR" sz="1050" dirty="0"/>
              <a:t> Le terme expérimentateur est ici entendu au sens large, i.e. le détenteur des données utiles à l’évaluation</a:t>
            </a:r>
          </a:p>
        </p:txBody>
      </p:sp>
    </p:spTree>
    <p:extLst>
      <p:ext uri="{BB962C8B-B14F-4D97-AF65-F5344CB8AC3E}">
        <p14:creationId xmlns:p14="http://schemas.microsoft.com/office/powerpoint/2010/main" val="238192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47B0B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8;p8"/>
          <p:cNvSpPr>
            <a:spLocks noGrp="1"/>
          </p:cNvSpPr>
          <p:nvPr>
            <p:ph type="body" idx="1"/>
          </p:nvPr>
        </p:nvSpPr>
        <p:spPr bwMode="auto">
          <a:xfrm>
            <a:off x="1216911" y="2276872"/>
            <a:ext cx="6999428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pPr>
            <a:r>
              <a:rPr lang="fr-FR" dirty="0"/>
              <a:t>Les étapes de la mise à disposition des données</a:t>
            </a:r>
            <a:endParaRPr dirty="0"/>
          </a:p>
        </p:txBody>
      </p:sp>
      <p:pic>
        <p:nvPicPr>
          <p:cNvPr id="5" name="Google Shape;419;p8" descr="Article 51 : la Cnam et le Ministère des Solidarités et de la ..."/>
          <p:cNvPicPr/>
          <p:nvPr/>
        </p:nvPicPr>
        <p:blipFill>
          <a:blip r:embed="rId3">
            <a:alphaModFix/>
          </a:blip>
          <a:srcRect l="32026" t="17445" r="29912" b="24730"/>
          <a:stretch/>
        </p:blipFill>
        <p:spPr bwMode="auto">
          <a:xfrm>
            <a:off x="100848" y="56313"/>
            <a:ext cx="1116063" cy="113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8642</TotalTime>
  <Words>4047</Words>
  <Application>Microsoft Office PowerPoint</Application>
  <DocSecurity>0</DocSecurity>
  <PresentationFormat>Affichage à l'écran (4:3)</PresentationFormat>
  <Paragraphs>522</Paragraphs>
  <Slides>43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2" baseType="lpstr">
      <vt:lpstr>Helvetica Neue</vt:lpstr>
      <vt:lpstr>Arial</vt:lpstr>
      <vt:lpstr>Yanone Kaffeesatz</vt:lpstr>
      <vt:lpstr>Calibri</vt:lpstr>
      <vt:lpstr>Wingdings</vt:lpstr>
      <vt:lpstr>Elephant</vt:lpstr>
      <vt:lpstr>Times New Roman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Dreistadt (via Doodle)</dc:creator>
  <cp:lastModifiedBy>CHAPON, Michel (DGOS/DIRECTION/DIR)</cp:lastModifiedBy>
  <cp:revision>1033</cp:revision>
  <cp:lastPrinted>2022-05-02T14:40:58Z</cp:lastPrinted>
  <dcterms:modified xsi:type="dcterms:W3CDTF">2022-09-16T08:17:37Z</dcterms:modified>
  <dc:identifier/>
  <dc:language/>
  <cp:version/>
</cp:coreProperties>
</file>