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434" r:id="rId2"/>
    <p:sldId id="460" r:id="rId3"/>
    <p:sldId id="461" r:id="rId4"/>
    <p:sldId id="356" r:id="rId5"/>
    <p:sldId id="462" r:id="rId6"/>
    <p:sldId id="425" r:id="rId7"/>
    <p:sldId id="426" r:id="rId8"/>
    <p:sldId id="427" r:id="rId9"/>
    <p:sldId id="478" r:id="rId10"/>
    <p:sldId id="465" r:id="rId11"/>
    <p:sldId id="466" r:id="rId12"/>
    <p:sldId id="472" r:id="rId13"/>
    <p:sldId id="473" r:id="rId14"/>
    <p:sldId id="474" r:id="rId15"/>
    <p:sldId id="475" r:id="rId16"/>
    <p:sldId id="476" r:id="rId17"/>
    <p:sldId id="477" r:id="rId18"/>
    <p:sldId id="479" r:id="rId19"/>
    <p:sldId id="429" r:id="rId20"/>
    <p:sldId id="430" r:id="rId21"/>
    <p:sldId id="468" r:id="rId22"/>
    <p:sldId id="469" r:id="rId23"/>
    <p:sldId id="470" r:id="rId2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WNSEND, Adeline (DSS)" initials="T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00" autoAdjust="0"/>
  </p:normalViewPr>
  <p:slideViewPr>
    <p:cSldViewPr>
      <p:cViewPr>
        <p:scale>
          <a:sx n="90" d="100"/>
          <a:sy n="90"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3D881F8-D5E0-4FB7-BC82-559DBE8655CA}" type="datetimeFigureOut">
              <a:rPr lang="fr-FR" smtClean="0"/>
              <a:t>15/07/2019</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2D93B7F-0679-4C52-B0D1-FA1CF9FF651F}" type="slidenum">
              <a:rPr lang="fr-FR" smtClean="0"/>
              <a:t>‹N°›</a:t>
            </a:fld>
            <a:endParaRPr lang="fr-FR"/>
          </a:p>
        </p:txBody>
      </p:sp>
    </p:spTree>
    <p:extLst>
      <p:ext uri="{BB962C8B-B14F-4D97-AF65-F5344CB8AC3E}">
        <p14:creationId xmlns:p14="http://schemas.microsoft.com/office/powerpoint/2010/main" val="1183384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D5946F-D4F9-4C3E-8E4F-0802B482D65B}" type="datetimeFigureOut">
              <a:rPr lang="fr-FR" smtClean="0"/>
              <a:t>15/07/2019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DD4346D-49ED-4883-9432-AAC82D17C960}" type="slidenum">
              <a:rPr lang="fr-FR" smtClean="0"/>
              <a:t>‹N°›</a:t>
            </a:fld>
            <a:endParaRPr lang="fr-FR"/>
          </a:p>
        </p:txBody>
      </p:sp>
    </p:spTree>
    <p:extLst>
      <p:ext uri="{BB962C8B-B14F-4D97-AF65-F5344CB8AC3E}">
        <p14:creationId xmlns:p14="http://schemas.microsoft.com/office/powerpoint/2010/main" val="400513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ta.cms.gov/Special-Programs-Initiatives-Medicare-Shared-Savin/2017-Shared-Savings-Program-SSP-Accountable-Care-O/gk7c-vej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39761A-E102-9E43-A2E2-86304E5A39C5}"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3453041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11</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12</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13</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14</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15</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16</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17</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1012532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19</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20</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DD4346D-49ED-4883-9432-AAC82D17C960}" type="slidenum">
              <a:rPr lang="fr-FR" smtClean="0"/>
              <a:t>2</a:t>
            </a:fld>
            <a:endParaRPr lang="fr-FR"/>
          </a:p>
        </p:txBody>
      </p:sp>
    </p:spTree>
    <p:extLst>
      <p:ext uri="{BB962C8B-B14F-4D97-AF65-F5344CB8AC3E}">
        <p14:creationId xmlns:p14="http://schemas.microsoft.com/office/powerpoint/2010/main" val="373581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21</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22</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23</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Lato" panose="020F0502020204030203" pitchFamily="34" charset="0"/>
              <a:ea typeface="Lato" panose="020F0502020204030203" pitchFamily="34" charset="0"/>
              <a:cs typeface="Lato" panose="020F050202020403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rgbClr val="000000"/>
              </a:solidFill>
              <a:latin typeface="Lato" panose="020F0502020204030203" pitchFamily="34" charset="0"/>
              <a:ea typeface="Lato" panose="020F0502020204030203" pitchFamily="34" charset="0"/>
              <a:cs typeface="Lato" panose="020F0502020204030203"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0DD4346D-49ED-4883-9432-AAC82D17C960}" type="slidenum">
              <a:rPr lang="fr-FR" smtClean="0"/>
              <a:t>3</a:t>
            </a:fld>
            <a:endParaRPr lang="fr-FR"/>
          </a:p>
        </p:txBody>
      </p:sp>
    </p:spTree>
    <p:extLst>
      <p:ext uri="{BB962C8B-B14F-4D97-AF65-F5344CB8AC3E}">
        <p14:creationId xmlns:p14="http://schemas.microsoft.com/office/powerpoint/2010/main" val="373581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4</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gn="just">
              <a:spcBef>
                <a:spcPct val="20000"/>
              </a:spcBef>
              <a:spcAft>
                <a:spcPts val="1200"/>
              </a:spcAft>
              <a:buSzPct val="100000"/>
              <a:buNone/>
              <a:defRPr/>
            </a:pP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5</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DD4346D-49ED-4883-9432-AAC82D17C960}" type="slidenum">
              <a:rPr lang="fr-FR" smtClean="0"/>
              <a:t>6</a:t>
            </a:fld>
            <a:endParaRPr lang="fr-FR"/>
          </a:p>
        </p:txBody>
      </p:sp>
    </p:spTree>
    <p:extLst>
      <p:ext uri="{BB962C8B-B14F-4D97-AF65-F5344CB8AC3E}">
        <p14:creationId xmlns:p14="http://schemas.microsoft.com/office/powerpoint/2010/main" val="180471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7</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Medicare : programme fédéral de sécurité</a:t>
            </a:r>
            <a:r>
              <a:rPr lang="fr-FR" baseline="0" dirty="0" smtClean="0"/>
              <a:t> sociale pour les plus de 65 ans et les </a:t>
            </a:r>
            <a:r>
              <a:rPr lang="fr-FR" baseline="0" smtClean="0"/>
              <a:t>personnes handicapées (55 000 000)</a:t>
            </a:r>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8</a:t>
            </a:fld>
            <a:endParaRPr lang="fr-FR"/>
          </a:p>
        </p:txBody>
      </p:sp>
    </p:spTree>
    <p:extLst>
      <p:ext uri="{BB962C8B-B14F-4D97-AF65-F5344CB8AC3E}">
        <p14:creationId xmlns:p14="http://schemas.microsoft.com/office/powerpoint/2010/main" val="101253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https://www.healthaffairs.org/do/10.1377/hblog20170628.060719/full/ </a:t>
            </a:r>
          </a:p>
          <a:p>
            <a:r>
              <a:rPr lang="fr-FR" dirty="0" smtClean="0"/>
              <a:t>10% de la population US</a:t>
            </a:r>
          </a:p>
          <a:p>
            <a:endParaRPr lang="fr-FR" dirty="0" smtClean="0"/>
          </a:p>
          <a:p>
            <a:r>
              <a:rPr lang="fr-FR" dirty="0" smtClean="0"/>
              <a:t>Montefiore ACO (</a:t>
            </a:r>
            <a:r>
              <a:rPr lang="fr-FR" dirty="0" err="1" smtClean="0"/>
              <a:t>bronx</a:t>
            </a:r>
            <a:r>
              <a:rPr lang="fr-FR" dirty="0" smtClean="0"/>
              <a:t> NY)</a:t>
            </a:r>
          </a:p>
          <a:p>
            <a:pPr marL="285750" indent="-285750">
              <a:buFont typeface="Arial" panose="020B0604020202020204" pitchFamily="34" charset="0"/>
              <a:buChar char="•"/>
            </a:pPr>
            <a:r>
              <a:rPr lang="fr-FR" dirty="0" smtClean="0"/>
              <a:t>Par exemple, </a:t>
            </a:r>
            <a:r>
              <a:rPr lang="en-US" sz="1200" dirty="0" smtClean="0"/>
              <a:t>3 400 </a:t>
            </a:r>
            <a:r>
              <a:rPr lang="en-US" sz="1200" dirty="0" err="1" smtClean="0"/>
              <a:t>offreurs</a:t>
            </a:r>
            <a:r>
              <a:rPr lang="en-US" sz="1200" dirty="0" smtClean="0"/>
              <a:t> de </a:t>
            </a:r>
            <a:r>
              <a:rPr lang="en-US" sz="1200" dirty="0" err="1" smtClean="0"/>
              <a:t>soins</a:t>
            </a:r>
            <a:r>
              <a:rPr lang="en-US" sz="1200" dirty="0" smtClean="0"/>
              <a:t> </a:t>
            </a:r>
            <a:r>
              <a:rPr lang="en-US" sz="1200" dirty="0" err="1" smtClean="0"/>
              <a:t>différents</a:t>
            </a:r>
            <a:r>
              <a:rPr lang="en-US" sz="1200" dirty="0" smtClean="0"/>
              <a:t> </a:t>
            </a:r>
            <a:r>
              <a:rPr lang="en-US" sz="1200" dirty="0" err="1" smtClean="0"/>
              <a:t>responsables</a:t>
            </a:r>
            <a:r>
              <a:rPr lang="en-US" sz="1200" dirty="0" smtClean="0"/>
              <a:t> </a:t>
            </a:r>
            <a:r>
              <a:rPr lang="en-US" sz="1200" dirty="0" err="1" smtClean="0"/>
              <a:t>collectivement</a:t>
            </a:r>
            <a:r>
              <a:rPr lang="en-US" sz="1200" dirty="0" smtClean="0"/>
              <a:t> pour 54 000 </a:t>
            </a:r>
            <a:r>
              <a:rPr lang="en-US" sz="1200" dirty="0" err="1" smtClean="0"/>
              <a:t>assurés</a:t>
            </a:r>
            <a:r>
              <a:rPr lang="en-US" sz="1200" dirty="0" smtClean="0"/>
              <a:t> Medicare</a:t>
            </a:r>
          </a:p>
          <a:p>
            <a:pPr marL="285750" indent="-285750">
              <a:buFont typeface="Arial" panose="020B0604020202020204" pitchFamily="34" charset="0"/>
              <a:buChar char="•"/>
            </a:pPr>
            <a:r>
              <a:rPr lang="en-US" sz="1200" dirty="0" smtClean="0"/>
              <a:t>11 </a:t>
            </a:r>
            <a:r>
              <a:rPr lang="en-US" sz="1200" dirty="0" err="1" smtClean="0"/>
              <a:t>hôpitaux</a:t>
            </a:r>
            <a:endParaRPr lang="en-US" sz="1200" dirty="0" smtClean="0"/>
          </a:p>
          <a:p>
            <a:pPr marL="285750" indent="-285750">
              <a:buFont typeface="Arial" panose="020B0604020202020204" pitchFamily="34" charset="0"/>
              <a:buChar char="•"/>
            </a:pPr>
            <a:r>
              <a:rPr lang="en-US" sz="1200" dirty="0" smtClean="0"/>
              <a:t>68 </a:t>
            </a:r>
            <a:r>
              <a:rPr lang="en-US" sz="1200" dirty="0" err="1" smtClean="0"/>
              <a:t>centres</a:t>
            </a:r>
            <a:r>
              <a:rPr lang="en-US" sz="1200" dirty="0" smtClean="0"/>
              <a:t> de </a:t>
            </a:r>
            <a:r>
              <a:rPr lang="en-US" sz="1200" dirty="0" err="1" smtClean="0"/>
              <a:t>soins</a:t>
            </a:r>
            <a:r>
              <a:rPr lang="en-US" sz="1200" dirty="0" smtClean="0"/>
              <a:t> </a:t>
            </a:r>
            <a:r>
              <a:rPr lang="en-US" sz="1200" dirty="0" err="1" smtClean="0"/>
              <a:t>primaires</a:t>
            </a:r>
            <a:r>
              <a:rPr lang="en-US" sz="1200" dirty="0" smtClean="0"/>
              <a:t>, </a:t>
            </a:r>
            <a:r>
              <a:rPr lang="en-US" sz="1200" dirty="0" err="1" smtClean="0"/>
              <a:t>centres</a:t>
            </a:r>
            <a:r>
              <a:rPr lang="en-US" sz="1200" dirty="0" smtClean="0"/>
              <a:t> de santé </a:t>
            </a:r>
            <a:r>
              <a:rPr lang="en-US" sz="1200" dirty="0" err="1" smtClean="0"/>
              <a:t>communautaires</a:t>
            </a:r>
            <a:r>
              <a:rPr lang="en-US" sz="1200" dirty="0" smtClean="0"/>
              <a:t> (drogue, santé </a:t>
            </a:r>
            <a:r>
              <a:rPr lang="en-US" sz="1200" dirty="0" err="1" smtClean="0"/>
              <a:t>sexuelle</a:t>
            </a:r>
            <a:r>
              <a:rPr lang="en-US" sz="1200" dirty="0" smtClean="0"/>
              <a:t>, </a:t>
            </a:r>
            <a:r>
              <a:rPr lang="en-US" sz="1200" dirty="0" err="1" smtClean="0"/>
              <a:t>mère</a:t>
            </a:r>
            <a:r>
              <a:rPr lang="en-US" sz="1200" dirty="0" smtClean="0"/>
              <a:t>-enfant)</a:t>
            </a:r>
          </a:p>
          <a:p>
            <a:pPr marL="285750" indent="-285750">
              <a:buFont typeface="Arial" panose="020B0604020202020204" pitchFamily="34" charset="0"/>
              <a:buChar char="•"/>
            </a:pPr>
            <a:r>
              <a:rPr lang="en-US" sz="1200" dirty="0" smtClean="0"/>
              <a:t>10 </a:t>
            </a:r>
            <a:r>
              <a:rPr lang="en-US" sz="1200" dirty="0" err="1" smtClean="0"/>
              <a:t>centres</a:t>
            </a:r>
            <a:r>
              <a:rPr lang="en-US" sz="1200" dirty="0" smtClean="0"/>
              <a:t> </a:t>
            </a:r>
            <a:r>
              <a:rPr lang="en-US" sz="1200" dirty="0" err="1" smtClean="0"/>
              <a:t>dentaires</a:t>
            </a:r>
            <a:endParaRPr lang="en-US" sz="1200" dirty="0" smtClean="0"/>
          </a:p>
          <a:p>
            <a:pPr marL="285750" indent="-285750">
              <a:buFont typeface="Arial" panose="020B0604020202020204" pitchFamily="34" charset="0"/>
              <a:buChar char="•"/>
            </a:pPr>
            <a:r>
              <a:rPr lang="en-US" sz="1200" dirty="0" smtClean="0"/>
              <a:t>5 </a:t>
            </a:r>
            <a:r>
              <a:rPr lang="en-US" sz="1200" dirty="0" err="1" smtClean="0"/>
              <a:t>centres</a:t>
            </a:r>
            <a:r>
              <a:rPr lang="en-US" sz="1200" dirty="0" smtClean="0"/>
              <a:t> </a:t>
            </a:r>
            <a:r>
              <a:rPr lang="en-US" sz="1200" dirty="0" err="1" smtClean="0"/>
              <a:t>d’imagerie</a:t>
            </a:r>
            <a:r>
              <a:rPr lang="en-US" sz="1200" dirty="0" smtClean="0"/>
              <a:t> </a:t>
            </a:r>
          </a:p>
          <a:p>
            <a:pPr marL="285750" indent="-285750">
              <a:buFont typeface="Arial" panose="020B0604020202020204" pitchFamily="34" charset="0"/>
              <a:buChar char="•"/>
            </a:pPr>
            <a:endParaRPr lang="fr-FR" sz="1200" dirty="0" smtClean="0"/>
          </a:p>
          <a:p>
            <a:pPr marL="457200" indent="-457200">
              <a:buFont typeface="Wingdings"/>
              <a:buChar char="à"/>
            </a:pPr>
            <a:r>
              <a:rPr lang="fr-FR" sz="1200" dirty="0" smtClean="0">
                <a:sym typeface="Wingdings" panose="05000000000000000000" pitchFamily="2" charset="2"/>
              </a:rPr>
              <a:t>Economies de 73 millions $ en 5 ans</a:t>
            </a:r>
          </a:p>
          <a:p>
            <a:pPr marL="457200" indent="-457200">
              <a:buFont typeface="Wingdings"/>
              <a:buChar char="à"/>
            </a:pPr>
            <a:r>
              <a:rPr lang="en-US" sz="1200" dirty="0" err="1" smtClean="0"/>
              <a:t>Taux</a:t>
            </a:r>
            <a:r>
              <a:rPr lang="en-US" sz="1200" dirty="0" smtClean="0"/>
              <a:t> </a:t>
            </a:r>
            <a:r>
              <a:rPr lang="en-US" sz="1200" dirty="0" err="1" smtClean="0"/>
              <a:t>d’atteinte</a:t>
            </a:r>
            <a:r>
              <a:rPr lang="en-US" sz="1200" dirty="0" smtClean="0"/>
              <a:t> </a:t>
            </a:r>
            <a:r>
              <a:rPr lang="en-US" sz="1200" dirty="0" err="1" smtClean="0"/>
              <a:t>d’objectifs</a:t>
            </a:r>
            <a:r>
              <a:rPr lang="en-US" sz="1200" dirty="0" smtClean="0"/>
              <a:t> </a:t>
            </a:r>
            <a:r>
              <a:rPr lang="en-US" sz="1200" dirty="0" err="1" smtClean="0"/>
              <a:t>qualité</a:t>
            </a:r>
            <a:r>
              <a:rPr lang="en-US" sz="1200" dirty="0" smtClean="0"/>
              <a:t> de 95%</a:t>
            </a:r>
          </a:p>
          <a:p>
            <a:pPr marL="0" indent="0">
              <a:buFont typeface="Wingdings"/>
              <a:buNone/>
            </a:pPr>
            <a:endParaRPr lang="en-US" sz="1200" dirty="0" smtClean="0"/>
          </a:p>
          <a:p>
            <a:pPr marL="0" indent="0">
              <a:buFont typeface="Wingdings"/>
              <a:buNone/>
            </a:pPr>
            <a:r>
              <a:rPr lang="en-US" sz="1200" dirty="0" smtClean="0"/>
              <a:t>Les</a:t>
            </a:r>
            <a:r>
              <a:rPr lang="en-US" sz="1200" baseline="0" dirty="0" smtClean="0"/>
              <a:t> </a:t>
            </a:r>
            <a:r>
              <a:rPr lang="en-US" sz="1200" baseline="0" dirty="0" err="1" smtClean="0"/>
              <a:t>aco</a:t>
            </a:r>
            <a:r>
              <a:rPr lang="en-US" sz="1200" baseline="0" dirty="0" smtClean="0"/>
              <a:t> </a:t>
            </a:r>
            <a:r>
              <a:rPr lang="en-US" sz="1200" baseline="0" dirty="0" err="1" smtClean="0"/>
              <a:t>génèrent</a:t>
            </a:r>
            <a:r>
              <a:rPr lang="en-US" sz="1200" baseline="0" dirty="0" smtClean="0"/>
              <a:t> des </a:t>
            </a:r>
            <a:r>
              <a:rPr lang="en-US" sz="1200" baseline="0" dirty="0" err="1" smtClean="0"/>
              <a:t>économies</a:t>
            </a: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dirty="0" smtClean="0">
                <a:effectLst/>
              </a:rPr>
              <a:t>About 60% of the 472 Medicare ACOs generated a total of $1.1 billion in savings in 2017, according to the </a:t>
            </a:r>
            <a:r>
              <a:rPr lang="en-US" sz="1200" kern="1200" dirty="0" smtClean="0">
                <a:solidFill>
                  <a:schemeClr val="tx1"/>
                </a:solidFill>
                <a:effectLst/>
                <a:latin typeface="+mn-lt"/>
                <a:ea typeface="+mn-ea"/>
                <a:cs typeface="+mn-cs"/>
                <a:hlinkClick r:id="rId3"/>
              </a:rPr>
              <a:t>CMS data set released Thursday</a:t>
            </a:r>
            <a:r>
              <a:rPr lang="en-US" dirty="0" smtClean="0">
                <a:effectLst/>
              </a:rPr>
              <a:t>. The CMS shared $780 million in savings with the ACOs, but the agency still scored a $313.7 million gain from the program. </a:t>
            </a:r>
            <a:endParaRPr lang="fr-FR" sz="1200" b="0" i="0" u="none" strike="noStrike" kern="1200" baseline="0" dirty="0" smtClean="0">
              <a:solidFill>
                <a:schemeClr val="tx1"/>
              </a:solidFill>
              <a:latin typeface="+mn-lt"/>
              <a:ea typeface="+mn-ea"/>
              <a:cs typeface="+mn-cs"/>
            </a:endParaRPr>
          </a:p>
          <a:p>
            <a:pPr marL="0" indent="0">
              <a:buFont typeface="Wingdings"/>
              <a:buNone/>
            </a:pPr>
            <a:endParaRPr lang="en-US" sz="1200" dirty="0" smtClean="0"/>
          </a:p>
          <a:p>
            <a:endParaRPr lang="fr-FR" dirty="0"/>
          </a:p>
        </p:txBody>
      </p:sp>
      <p:sp>
        <p:nvSpPr>
          <p:cNvPr id="4" name="Espace réservé du numéro de diapositive 3"/>
          <p:cNvSpPr>
            <a:spLocks noGrp="1"/>
          </p:cNvSpPr>
          <p:nvPr>
            <p:ph type="sldNum" sz="quarter" idx="10"/>
          </p:nvPr>
        </p:nvSpPr>
        <p:spPr/>
        <p:txBody>
          <a:bodyPr/>
          <a:lstStyle/>
          <a:p>
            <a:fld id="{9E100B5E-57B7-434F-9243-15882302E552}" type="slidenum">
              <a:rPr lang="fr-FR" smtClean="0"/>
              <a:t>9</a:t>
            </a:fld>
            <a:endParaRPr lang="fr-FR"/>
          </a:p>
        </p:txBody>
      </p:sp>
    </p:spTree>
    <p:extLst>
      <p:ext uri="{BB962C8B-B14F-4D97-AF65-F5344CB8AC3E}">
        <p14:creationId xmlns:p14="http://schemas.microsoft.com/office/powerpoint/2010/main" val="1012532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Freeform 24"/>
          <p:cNvSpPr>
            <a:spLocks noChangeAspect="1"/>
          </p:cNvSpPr>
          <p:nvPr userDrawn="1"/>
        </p:nvSpPr>
        <p:spPr bwMode="auto">
          <a:xfrm>
            <a:off x="8316417" y="6309321"/>
            <a:ext cx="287997" cy="287997"/>
          </a:xfrm>
          <a:custGeom>
            <a:avLst/>
            <a:gdLst>
              <a:gd name="T0" fmla="+- 0 9121 8130"/>
              <a:gd name="T1" fmla="*/ T0 w 2134"/>
              <a:gd name="T2" fmla="+- 0 6029 6026"/>
              <a:gd name="T3" fmla="*/ 6029 h 2134"/>
              <a:gd name="T4" fmla="+- 0 8973 8130"/>
              <a:gd name="T5" fmla="*/ T4 w 2134"/>
              <a:gd name="T6" fmla="+- 0 6049 6026"/>
              <a:gd name="T7" fmla="*/ 6049 h 2134"/>
              <a:gd name="T8" fmla="+- 0 8832 8130"/>
              <a:gd name="T9" fmla="*/ T8 w 2134"/>
              <a:gd name="T10" fmla="+- 0 6090 6026"/>
              <a:gd name="T11" fmla="*/ 6090 h 2134"/>
              <a:gd name="T12" fmla="+- 0 8700 8130"/>
              <a:gd name="T13" fmla="*/ T12 w 2134"/>
              <a:gd name="T14" fmla="+- 0 6148 6026"/>
              <a:gd name="T15" fmla="*/ 6148 h 2134"/>
              <a:gd name="T16" fmla="+- 0 8579 8130"/>
              <a:gd name="T17" fmla="*/ T16 w 2134"/>
              <a:gd name="T18" fmla="+- 0 6223 6026"/>
              <a:gd name="T19" fmla="*/ 6223 h 2134"/>
              <a:gd name="T20" fmla="+- 0 8468 8130"/>
              <a:gd name="T21" fmla="*/ T20 w 2134"/>
              <a:gd name="T22" fmla="+- 0 6313 6026"/>
              <a:gd name="T23" fmla="*/ 6313 h 2134"/>
              <a:gd name="T24" fmla="+- 0 8371 8130"/>
              <a:gd name="T25" fmla="*/ T24 w 2134"/>
              <a:gd name="T26" fmla="+- 0 6417 6026"/>
              <a:gd name="T27" fmla="*/ 6417 h 2134"/>
              <a:gd name="T28" fmla="+- 0 8288 8130"/>
              <a:gd name="T29" fmla="*/ T28 w 2134"/>
              <a:gd name="T30" fmla="+- 0 6533 6026"/>
              <a:gd name="T31" fmla="*/ 6533 h 2134"/>
              <a:gd name="T32" fmla="+- 0 8221 8130"/>
              <a:gd name="T33" fmla="*/ T32 w 2134"/>
              <a:gd name="T34" fmla="+- 0 6660 6026"/>
              <a:gd name="T35" fmla="*/ 6660 h 2134"/>
              <a:gd name="T36" fmla="+- 0 8172 8130"/>
              <a:gd name="T37" fmla="*/ T36 w 2134"/>
              <a:gd name="T38" fmla="+- 0 6797 6026"/>
              <a:gd name="T39" fmla="*/ 6797 h 2134"/>
              <a:gd name="T40" fmla="+- 0 8141 8130"/>
              <a:gd name="T41" fmla="*/ T40 w 2134"/>
              <a:gd name="T42" fmla="+- 0 6941 6026"/>
              <a:gd name="T43" fmla="*/ 6941 h 2134"/>
              <a:gd name="T44" fmla="+- 0 8130 8130"/>
              <a:gd name="T45" fmla="*/ T44 w 2134"/>
              <a:gd name="T46" fmla="+- 0 7092 6026"/>
              <a:gd name="T47" fmla="*/ 7092 h 2134"/>
              <a:gd name="T48" fmla="+- 0 9198 8130"/>
              <a:gd name="T49" fmla="*/ T48 w 2134"/>
              <a:gd name="T50" fmla="+- 0 8160 6026"/>
              <a:gd name="T51" fmla="*/ 8160 h 2134"/>
              <a:gd name="T52" fmla="+- 0 9349 8130"/>
              <a:gd name="T53" fmla="*/ T52 w 2134"/>
              <a:gd name="T54" fmla="+- 0 8149 6026"/>
              <a:gd name="T55" fmla="*/ 8149 h 2134"/>
              <a:gd name="T56" fmla="+- 0 9493 8130"/>
              <a:gd name="T57" fmla="*/ T56 w 2134"/>
              <a:gd name="T58" fmla="+- 0 8118 6026"/>
              <a:gd name="T59" fmla="*/ 8118 h 2134"/>
              <a:gd name="T60" fmla="+- 0 9629 8130"/>
              <a:gd name="T61" fmla="*/ T60 w 2134"/>
              <a:gd name="T62" fmla="+- 0 8068 6026"/>
              <a:gd name="T63" fmla="*/ 8068 h 2134"/>
              <a:gd name="T64" fmla="+- 0 9756 8130"/>
              <a:gd name="T65" fmla="*/ T64 w 2134"/>
              <a:gd name="T66" fmla="+- 0 8001 6026"/>
              <a:gd name="T67" fmla="*/ 8001 h 2134"/>
              <a:gd name="T68" fmla="+- 0 9873 8130"/>
              <a:gd name="T69" fmla="*/ T68 w 2134"/>
              <a:gd name="T70" fmla="+- 0 7919 6026"/>
              <a:gd name="T71" fmla="*/ 7919 h 2134"/>
              <a:gd name="T72" fmla="+- 0 9976 8130"/>
              <a:gd name="T73" fmla="*/ T72 w 2134"/>
              <a:gd name="T74" fmla="+- 0 7821 6026"/>
              <a:gd name="T75" fmla="*/ 7821 h 2134"/>
              <a:gd name="T76" fmla="+- 0 10066 8130"/>
              <a:gd name="T77" fmla="*/ T76 w 2134"/>
              <a:gd name="T78" fmla="+- 0 7711 6026"/>
              <a:gd name="T79" fmla="*/ 7711 h 2134"/>
              <a:gd name="T80" fmla="+- 0 10141 8130"/>
              <a:gd name="T81" fmla="*/ T80 w 2134"/>
              <a:gd name="T82" fmla="+- 0 7589 6026"/>
              <a:gd name="T83" fmla="*/ 7589 h 2134"/>
              <a:gd name="T84" fmla="+- 0 10200 8130"/>
              <a:gd name="T85" fmla="*/ T84 w 2134"/>
              <a:gd name="T86" fmla="+- 0 7457 6026"/>
              <a:gd name="T87" fmla="*/ 7457 h 2134"/>
              <a:gd name="T88" fmla="+- 0 10240 8130"/>
              <a:gd name="T89" fmla="*/ T88 w 2134"/>
              <a:gd name="T90" fmla="+- 0 7317 6026"/>
              <a:gd name="T91" fmla="*/ 7317 h 2134"/>
              <a:gd name="T92" fmla="+- 0 10261 8130"/>
              <a:gd name="T93" fmla="*/ T92 w 2134"/>
              <a:gd name="T94" fmla="+- 0 7169 6026"/>
              <a:gd name="T95" fmla="*/ 7169 h 2134"/>
              <a:gd name="T96" fmla="+- 0 10261 8130"/>
              <a:gd name="T97" fmla="*/ T96 w 2134"/>
              <a:gd name="T98" fmla="+- 0 7017 6026"/>
              <a:gd name="T99" fmla="*/ 7017 h 2134"/>
              <a:gd name="T100" fmla="+- 0 10240 8130"/>
              <a:gd name="T101" fmla="*/ T100 w 2134"/>
              <a:gd name="T102" fmla="+- 0 6869 6026"/>
              <a:gd name="T103" fmla="*/ 6869 h 2134"/>
              <a:gd name="T104" fmla="+- 0 10200 8130"/>
              <a:gd name="T105" fmla="*/ T104 w 2134"/>
              <a:gd name="T106" fmla="+- 0 6728 6026"/>
              <a:gd name="T107" fmla="*/ 6728 h 2134"/>
              <a:gd name="T108" fmla="+- 0 10141 8130"/>
              <a:gd name="T109" fmla="*/ T108 w 2134"/>
              <a:gd name="T110" fmla="+- 0 6596 6026"/>
              <a:gd name="T111" fmla="*/ 6596 h 2134"/>
              <a:gd name="T112" fmla="+- 0 10066 8130"/>
              <a:gd name="T113" fmla="*/ T112 w 2134"/>
              <a:gd name="T114" fmla="+- 0 6474 6026"/>
              <a:gd name="T115" fmla="*/ 6474 h 2134"/>
              <a:gd name="T116" fmla="+- 0 9976 8130"/>
              <a:gd name="T117" fmla="*/ T116 w 2134"/>
              <a:gd name="T118" fmla="+- 0 6364 6026"/>
              <a:gd name="T119" fmla="*/ 6364 h 2134"/>
              <a:gd name="T120" fmla="+- 0 9872 8130"/>
              <a:gd name="T121" fmla="*/ T120 w 2134"/>
              <a:gd name="T122" fmla="+- 0 6267 6026"/>
              <a:gd name="T123" fmla="*/ 6267 h 2134"/>
              <a:gd name="T124" fmla="+- 0 9756 8130"/>
              <a:gd name="T125" fmla="*/ T124 w 2134"/>
              <a:gd name="T126" fmla="+- 0 6184 6026"/>
              <a:gd name="T127" fmla="*/ 6184 h 2134"/>
              <a:gd name="T128" fmla="+- 0 9629 8130"/>
              <a:gd name="T129" fmla="*/ T128 w 2134"/>
              <a:gd name="T130" fmla="+- 0 6117 6026"/>
              <a:gd name="T131" fmla="*/ 6117 h 2134"/>
              <a:gd name="T132" fmla="+- 0 9492 8130"/>
              <a:gd name="T133" fmla="*/ T132 w 2134"/>
              <a:gd name="T134" fmla="+- 0 6067 6026"/>
              <a:gd name="T135" fmla="*/ 6067 h 2134"/>
              <a:gd name="T136" fmla="+- 0 9348 8130"/>
              <a:gd name="T137" fmla="*/ T136 w 2134"/>
              <a:gd name="T138" fmla="+- 0 6036 6026"/>
              <a:gd name="T139" fmla="*/ 6036 h 2134"/>
              <a:gd name="T140" fmla="+- 0 9197 8130"/>
              <a:gd name="T141" fmla="*/ T140 w 2134"/>
              <a:gd name="T142" fmla="+- 0 6026 6026"/>
              <a:gd name="T143" fmla="*/ 6026 h 21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134" h="2134">
                <a:moveTo>
                  <a:pt x="1067" y="0"/>
                </a:moveTo>
                <a:lnTo>
                  <a:pt x="991" y="3"/>
                </a:lnTo>
                <a:lnTo>
                  <a:pt x="916" y="10"/>
                </a:lnTo>
                <a:lnTo>
                  <a:pt x="843" y="23"/>
                </a:lnTo>
                <a:lnTo>
                  <a:pt x="771" y="41"/>
                </a:lnTo>
                <a:lnTo>
                  <a:pt x="702" y="64"/>
                </a:lnTo>
                <a:lnTo>
                  <a:pt x="635" y="91"/>
                </a:lnTo>
                <a:lnTo>
                  <a:pt x="570" y="122"/>
                </a:lnTo>
                <a:lnTo>
                  <a:pt x="508" y="158"/>
                </a:lnTo>
                <a:lnTo>
                  <a:pt x="449" y="197"/>
                </a:lnTo>
                <a:lnTo>
                  <a:pt x="392" y="240"/>
                </a:lnTo>
                <a:lnTo>
                  <a:pt x="338" y="287"/>
                </a:lnTo>
                <a:lnTo>
                  <a:pt x="288" y="338"/>
                </a:lnTo>
                <a:lnTo>
                  <a:pt x="241" y="391"/>
                </a:lnTo>
                <a:lnTo>
                  <a:pt x="198" y="448"/>
                </a:lnTo>
                <a:lnTo>
                  <a:pt x="158" y="507"/>
                </a:lnTo>
                <a:lnTo>
                  <a:pt x="123" y="569"/>
                </a:lnTo>
                <a:lnTo>
                  <a:pt x="91" y="634"/>
                </a:lnTo>
                <a:lnTo>
                  <a:pt x="64" y="701"/>
                </a:lnTo>
                <a:lnTo>
                  <a:pt x="42" y="771"/>
                </a:lnTo>
                <a:lnTo>
                  <a:pt x="24" y="842"/>
                </a:lnTo>
                <a:lnTo>
                  <a:pt x="11" y="915"/>
                </a:lnTo>
                <a:lnTo>
                  <a:pt x="3" y="990"/>
                </a:lnTo>
                <a:lnTo>
                  <a:pt x="0" y="1066"/>
                </a:lnTo>
                <a:lnTo>
                  <a:pt x="0" y="2134"/>
                </a:lnTo>
                <a:lnTo>
                  <a:pt x="1068" y="2134"/>
                </a:lnTo>
                <a:lnTo>
                  <a:pt x="1144" y="2131"/>
                </a:lnTo>
                <a:lnTo>
                  <a:pt x="1219" y="2123"/>
                </a:lnTo>
                <a:lnTo>
                  <a:pt x="1292" y="2110"/>
                </a:lnTo>
                <a:lnTo>
                  <a:pt x="1363" y="2092"/>
                </a:lnTo>
                <a:lnTo>
                  <a:pt x="1432" y="2069"/>
                </a:lnTo>
                <a:lnTo>
                  <a:pt x="1499" y="2042"/>
                </a:lnTo>
                <a:lnTo>
                  <a:pt x="1564" y="2011"/>
                </a:lnTo>
                <a:lnTo>
                  <a:pt x="1626" y="1975"/>
                </a:lnTo>
                <a:lnTo>
                  <a:pt x="1686" y="1936"/>
                </a:lnTo>
                <a:lnTo>
                  <a:pt x="1743" y="1893"/>
                </a:lnTo>
                <a:lnTo>
                  <a:pt x="1796" y="1846"/>
                </a:lnTo>
                <a:lnTo>
                  <a:pt x="1846" y="1795"/>
                </a:lnTo>
                <a:lnTo>
                  <a:pt x="1893" y="1742"/>
                </a:lnTo>
                <a:lnTo>
                  <a:pt x="1936" y="1685"/>
                </a:lnTo>
                <a:lnTo>
                  <a:pt x="1976" y="1625"/>
                </a:lnTo>
                <a:lnTo>
                  <a:pt x="2011" y="1563"/>
                </a:lnTo>
                <a:lnTo>
                  <a:pt x="2043" y="1498"/>
                </a:lnTo>
                <a:lnTo>
                  <a:pt x="2070" y="1431"/>
                </a:lnTo>
                <a:lnTo>
                  <a:pt x="2092" y="1362"/>
                </a:lnTo>
                <a:lnTo>
                  <a:pt x="2110" y="1291"/>
                </a:lnTo>
                <a:lnTo>
                  <a:pt x="2123" y="1218"/>
                </a:lnTo>
                <a:lnTo>
                  <a:pt x="2131" y="1143"/>
                </a:lnTo>
                <a:lnTo>
                  <a:pt x="2134" y="1067"/>
                </a:lnTo>
                <a:lnTo>
                  <a:pt x="2131" y="991"/>
                </a:lnTo>
                <a:lnTo>
                  <a:pt x="2123" y="916"/>
                </a:lnTo>
                <a:lnTo>
                  <a:pt x="2110" y="843"/>
                </a:lnTo>
                <a:lnTo>
                  <a:pt x="2092" y="771"/>
                </a:lnTo>
                <a:lnTo>
                  <a:pt x="2070" y="702"/>
                </a:lnTo>
                <a:lnTo>
                  <a:pt x="2043" y="635"/>
                </a:lnTo>
                <a:lnTo>
                  <a:pt x="2011" y="570"/>
                </a:lnTo>
                <a:lnTo>
                  <a:pt x="1976" y="508"/>
                </a:lnTo>
                <a:lnTo>
                  <a:pt x="1936" y="448"/>
                </a:lnTo>
                <a:lnTo>
                  <a:pt x="1893" y="392"/>
                </a:lnTo>
                <a:lnTo>
                  <a:pt x="1846" y="338"/>
                </a:lnTo>
                <a:lnTo>
                  <a:pt x="1796" y="288"/>
                </a:lnTo>
                <a:lnTo>
                  <a:pt x="1742" y="241"/>
                </a:lnTo>
                <a:lnTo>
                  <a:pt x="1685" y="197"/>
                </a:lnTo>
                <a:lnTo>
                  <a:pt x="1626" y="158"/>
                </a:lnTo>
                <a:lnTo>
                  <a:pt x="1563" y="122"/>
                </a:lnTo>
                <a:lnTo>
                  <a:pt x="1499" y="91"/>
                </a:lnTo>
                <a:lnTo>
                  <a:pt x="1432" y="64"/>
                </a:lnTo>
                <a:lnTo>
                  <a:pt x="1362" y="41"/>
                </a:lnTo>
                <a:lnTo>
                  <a:pt x="1291" y="23"/>
                </a:lnTo>
                <a:lnTo>
                  <a:pt x="1218" y="10"/>
                </a:lnTo>
                <a:lnTo>
                  <a:pt x="1143" y="3"/>
                </a:lnTo>
                <a:lnTo>
                  <a:pt x="1067" y="0"/>
                </a:lnTo>
                <a:close/>
              </a:path>
            </a:pathLst>
          </a:custGeom>
          <a:solidFill>
            <a:srgbClr val="34AD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solidFill>
                <a:srgbClr val="FFFFFF"/>
              </a:solidFill>
            </a:endParaRPr>
          </a:p>
        </p:txBody>
      </p:sp>
      <p:sp>
        <p:nvSpPr>
          <p:cNvPr id="2" name="Titre 1"/>
          <p:cNvSpPr>
            <a:spLocks noGrp="1"/>
          </p:cNvSpPr>
          <p:nvPr>
            <p:ph type="ctrTitle"/>
          </p:nvPr>
        </p:nvSpPr>
        <p:spPr>
          <a:xfrm>
            <a:off x="12348864" y="2852936"/>
            <a:ext cx="2736304" cy="1470025"/>
          </a:xfrm>
        </p:spPr>
        <p:txBody>
          <a:bodyPr/>
          <a:lstStyle>
            <a:lvl1pPr algn="ctr">
              <a:defRPr lang="fr-FR" sz="4400" b="1" kern="1200" dirty="0" smtClean="0">
                <a:solidFill>
                  <a:srgbClr val="266B92"/>
                </a:solidFill>
                <a:latin typeface="Century Gothic"/>
                <a:ea typeface="+mj-ea"/>
                <a:cs typeface="Century Gothic"/>
              </a:defRPr>
            </a:lvl1pPr>
          </a:lstStyle>
          <a:p>
            <a:endParaRPr lang="fr-FR" dirty="0"/>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lang="fr-FR" sz="3200" b="1" kern="1200" dirty="0">
                <a:solidFill>
                  <a:srgbClr val="FF6600"/>
                </a:solidFill>
                <a:latin typeface="Century Gothic" panose="020B0502020202020204" pitchFamily="34"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a:xfrm>
            <a:off x="9756576" y="4797425"/>
            <a:ext cx="2133600" cy="365125"/>
          </a:xfrm>
        </p:spPr>
        <p:txBody>
          <a:bodyPr/>
          <a:lstStyle/>
          <a:p>
            <a:endParaRPr lang="fr-FR" dirty="0">
              <a:solidFill>
                <a:srgbClr val="00537E">
                  <a:tint val="75000"/>
                </a:srgbClr>
              </a:solidFill>
            </a:endParaRPr>
          </a:p>
        </p:txBody>
      </p:sp>
      <p:sp>
        <p:nvSpPr>
          <p:cNvPr id="5" name="Espace réservé du pied de page 4"/>
          <p:cNvSpPr>
            <a:spLocks noGrp="1"/>
          </p:cNvSpPr>
          <p:nvPr>
            <p:ph type="ftr" sz="quarter" idx="11"/>
          </p:nvPr>
        </p:nvSpPr>
        <p:spPr>
          <a:xfrm>
            <a:off x="9396536" y="5805264"/>
            <a:ext cx="2895600" cy="365125"/>
          </a:xfrm>
        </p:spPr>
        <p:txBody>
          <a:bodyPr/>
          <a:lstStyle/>
          <a:p>
            <a:endParaRPr lang="fr-FR" dirty="0">
              <a:solidFill>
                <a:srgbClr val="00537E">
                  <a:tint val="75000"/>
                </a:srgbClr>
              </a:solidFill>
            </a:endParaRPr>
          </a:p>
        </p:txBody>
      </p:sp>
      <p:sp>
        <p:nvSpPr>
          <p:cNvPr id="6" name="Espace réservé du numéro de diapositive 5"/>
          <p:cNvSpPr>
            <a:spLocks noGrp="1"/>
          </p:cNvSpPr>
          <p:nvPr>
            <p:ph type="sldNum" sz="quarter" idx="12"/>
          </p:nvPr>
        </p:nvSpPr>
        <p:spPr/>
        <p:txBody>
          <a:bodyPr/>
          <a:lstStyle/>
          <a:p>
            <a:fld id="{18709B9F-3910-46AF-9B0B-C44BFA752BA1}" type="slidenum">
              <a:rPr lang="fr-FR" smtClean="0">
                <a:solidFill>
                  <a:srgbClr val="00537E">
                    <a:tint val="75000"/>
                  </a:srgbClr>
                </a:solidFill>
              </a:rPr>
              <a:pPr/>
              <a:t>‹N°›</a:t>
            </a:fld>
            <a:endParaRPr lang="fr-FR" dirty="0" smtClean="0">
              <a:solidFill>
                <a:srgbClr val="00537E">
                  <a:tint val="75000"/>
                </a:srgbClr>
              </a:solidFill>
            </a:endParaRPr>
          </a:p>
          <a:p>
            <a:endParaRPr lang="fr-FR" dirty="0">
              <a:solidFill>
                <a:srgbClr val="00537E">
                  <a:tint val="75000"/>
                </a:srgbClr>
              </a:solidFill>
            </a:endParaRPr>
          </a:p>
        </p:txBody>
      </p:sp>
      <p:sp>
        <p:nvSpPr>
          <p:cNvPr id="7" name="Titre 1"/>
          <p:cNvSpPr txBox="1">
            <a:spLocks/>
          </p:cNvSpPr>
          <p:nvPr userDrawn="1"/>
        </p:nvSpPr>
        <p:spPr>
          <a:xfrm>
            <a:off x="9756576" y="1700808"/>
            <a:ext cx="252023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fr-FR" b="1" dirty="0">
              <a:solidFill>
                <a:srgbClr val="266B92"/>
              </a:solidFill>
              <a:latin typeface="Century Gothic"/>
              <a:cs typeface="Century Gothic"/>
            </a:endParaRPr>
          </a:p>
        </p:txBody>
      </p:sp>
      <p:sp>
        <p:nvSpPr>
          <p:cNvPr id="10" name="Titre 1"/>
          <p:cNvSpPr txBox="1">
            <a:spLocks/>
          </p:cNvSpPr>
          <p:nvPr userDrawn="1"/>
        </p:nvSpPr>
        <p:spPr>
          <a:xfrm>
            <a:off x="457200" y="19888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fr-FR" sz="4400" b="1" kern="1200" dirty="0" smtClean="0">
                <a:solidFill>
                  <a:srgbClr val="266B92"/>
                </a:solidFill>
                <a:latin typeface="Century Gothic"/>
                <a:ea typeface="+mj-ea"/>
                <a:cs typeface="Century Gothic"/>
              </a:defRPr>
            </a:lvl1pPr>
          </a:lstStyle>
          <a:p>
            <a:r>
              <a:rPr/>
              <a:t>Modifiez le style du titre</a:t>
            </a:r>
          </a:p>
        </p:txBody>
      </p:sp>
      <p:cxnSp>
        <p:nvCxnSpPr>
          <p:cNvPr id="11" name="Line 6"/>
          <p:cNvCxnSpPr>
            <a:cxnSpLocks noChangeShapeType="1"/>
          </p:cNvCxnSpPr>
          <p:nvPr userDrawn="1"/>
        </p:nvCxnSpPr>
        <p:spPr bwMode="auto">
          <a:xfrm>
            <a:off x="2771800" y="3427701"/>
            <a:ext cx="5567670" cy="0"/>
          </a:xfrm>
          <a:prstGeom prst="line">
            <a:avLst/>
          </a:prstGeom>
          <a:noFill/>
          <a:ln w="27000">
            <a:solidFill>
              <a:srgbClr val="37ADB9"/>
            </a:solidFill>
            <a:prstDash val="solid"/>
            <a:round/>
            <a:headEnd/>
            <a:tailEnd/>
          </a:ln>
          <a:extLst>
            <a:ext uri="{909E8E84-426E-40DD-AFC4-6F175D3DCCD1}">
              <a14:hiddenFill xmlns:a14="http://schemas.microsoft.com/office/drawing/2010/main">
                <a:noFill/>
              </a14:hiddenFill>
            </a:ext>
          </a:extLst>
        </p:spPr>
      </p:cxnSp>
      <p:pic>
        <p:nvPicPr>
          <p:cNvPr id="13" name="Picture 2" descr="C:\Users\corentine.neppel\AppData\Local\Microsoft\Windows\Temporary Internet Files\Content.Outlook\JAAU8YCP\2018-03-16_logo-expe_art51-orange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394" y="38612"/>
            <a:ext cx="551456" cy="5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3331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0" name="Image 9" descr="p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9965" y="6394818"/>
            <a:ext cx="287997" cy="287997"/>
          </a:xfrm>
          <a:prstGeom prst="rect">
            <a:avLst/>
          </a:prstGeom>
        </p:spPr>
      </p:pic>
      <p:sp>
        <p:nvSpPr>
          <p:cNvPr id="2" name="Titre 1"/>
          <p:cNvSpPr>
            <a:spLocks noGrp="1"/>
          </p:cNvSpPr>
          <p:nvPr>
            <p:ph type="title"/>
          </p:nvPr>
        </p:nvSpPr>
        <p:spPr>
          <a:xfrm>
            <a:off x="683568" y="116632"/>
            <a:ext cx="8229600" cy="792088"/>
          </a:xfrm>
        </p:spPr>
        <p:txBody>
          <a:bodyPr>
            <a:normAutofit/>
          </a:bodyPr>
          <a:lstStyle>
            <a:lvl1pPr algn="r" defTabSz="914400" rtl="0" eaLnBrk="1" latinLnBrk="0" hangingPunct="1">
              <a:spcBef>
                <a:spcPct val="0"/>
              </a:spcBef>
              <a:buNone/>
              <a:defRPr lang="fr-FR" sz="2800" b="1" kern="1200" dirty="0">
                <a:solidFill>
                  <a:srgbClr val="266B92"/>
                </a:solidFill>
                <a:latin typeface="Century Gothic"/>
                <a:ea typeface="+mj-ea"/>
                <a:cs typeface="Century Gothic"/>
              </a:defRPr>
            </a:lvl1pPr>
          </a:lstStyle>
          <a:p>
            <a:r>
              <a:rPr lang="fr-FR" dirty="0" smtClean="0"/>
              <a:t>Modifiez le style du titre</a:t>
            </a:r>
            <a:endParaRPr lang="fr-FR" dirty="0"/>
          </a:p>
        </p:txBody>
      </p:sp>
      <p:sp>
        <p:nvSpPr>
          <p:cNvPr id="3" name="Espace réservé du contenu 2"/>
          <p:cNvSpPr>
            <a:spLocks noGrp="1"/>
          </p:cNvSpPr>
          <p:nvPr>
            <p:ph idx="1" hasCustomPrompt="1"/>
          </p:nvPr>
        </p:nvSpPr>
        <p:spPr/>
        <p:txBody>
          <a:bodyPr/>
          <a:lstStyle>
            <a:lvl1pPr marL="285750" indent="-285750">
              <a:buFontTx/>
              <a:buBlip>
                <a:blip r:embed="rId3"/>
              </a:buBlip>
              <a:defRPr lang="fr-FR" sz="1600" b="1" kern="1200" dirty="0" smtClean="0">
                <a:solidFill>
                  <a:srgbClr val="266B92"/>
                </a:solidFill>
                <a:latin typeface="Century Gothic"/>
                <a:ea typeface="+mj-ea"/>
                <a:cs typeface="Century Gothic"/>
              </a:defRPr>
            </a:lvl1pPr>
            <a:lvl2pPr marL="742950" indent="-285750">
              <a:buSzPct val="100000"/>
              <a:buFontTx/>
              <a:buBlip>
                <a:blip r:embed="rId4"/>
              </a:buBlip>
              <a:defRPr lang="fr-FR" sz="1400" b="1" kern="1200" dirty="0" smtClean="0">
                <a:solidFill>
                  <a:srgbClr val="266B92"/>
                </a:solidFill>
                <a:latin typeface="Century Gothic"/>
                <a:ea typeface="+mj-ea"/>
                <a:cs typeface="Century Gothic"/>
              </a:defRPr>
            </a:lvl2pPr>
            <a:lvl3pPr marL="1143000" indent="-228600">
              <a:buFont typeface="Courier New"/>
              <a:buChar char="o"/>
              <a:defRPr lang="fr-FR" sz="1400" b="0" kern="1200" dirty="0" smtClean="0">
                <a:solidFill>
                  <a:srgbClr val="266B92"/>
                </a:solidFill>
                <a:latin typeface="Century Gothic"/>
                <a:ea typeface="+mj-ea"/>
                <a:cs typeface="Century Gothic"/>
              </a:defRPr>
            </a:lvl3pPr>
            <a:lvl4pPr>
              <a:defRPr lang="fr-FR" sz="1200" b="0" kern="1200" dirty="0" smtClean="0">
                <a:solidFill>
                  <a:srgbClr val="266B92"/>
                </a:solidFill>
                <a:latin typeface="Century Gothic"/>
                <a:ea typeface="+mj-ea"/>
                <a:cs typeface="Century Gothic"/>
              </a:defRPr>
            </a:lvl4pPr>
          </a:lstStyle>
          <a:p>
            <a:pPr lvl="0"/>
            <a:r>
              <a:rPr lang="fr-FR" dirty="0" smtClean="0"/>
              <a:t>Modifiez les styles du texte du masque</a:t>
            </a:r>
          </a:p>
          <a:p>
            <a:pPr lvl="0"/>
            <a:endParaRPr lang="fr-FR" dirty="0" smtClean="0"/>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e la date 3"/>
          <p:cNvSpPr>
            <a:spLocks noGrp="1"/>
          </p:cNvSpPr>
          <p:nvPr>
            <p:ph type="dt" sz="half" idx="10"/>
          </p:nvPr>
        </p:nvSpPr>
        <p:spPr/>
        <p:txBody>
          <a:bodyPr/>
          <a:lstStyle/>
          <a:p>
            <a:endParaRPr lang="fr-FR">
              <a:solidFill>
                <a:srgbClr val="00537E">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00537E">
                  <a:tint val="75000"/>
                </a:srgbClr>
              </a:solidFill>
            </a:endParaRPr>
          </a:p>
        </p:txBody>
      </p:sp>
      <p:sp>
        <p:nvSpPr>
          <p:cNvPr id="6" name="Espace réservé du numéro de diapositive 5"/>
          <p:cNvSpPr>
            <a:spLocks noGrp="1"/>
          </p:cNvSpPr>
          <p:nvPr>
            <p:ph type="sldNum" sz="quarter" idx="12"/>
          </p:nvPr>
        </p:nvSpPr>
        <p:spPr/>
        <p:txBody>
          <a:bodyPr/>
          <a:lstStyle>
            <a:lvl1pPr>
              <a:defRPr>
                <a:solidFill>
                  <a:srgbClr val="EAEAEA"/>
                </a:solidFill>
              </a:defRPr>
            </a:lvl1pPr>
          </a:lstStyle>
          <a:p>
            <a:fld id="{18709B9F-3910-46AF-9B0B-C44BFA752BA1}" type="slidenum">
              <a:rPr lang="fr-FR" smtClean="0"/>
              <a:pPr/>
              <a:t>‹N°›</a:t>
            </a:fld>
            <a:endParaRPr lang="fr-FR" dirty="0"/>
          </a:p>
        </p:txBody>
      </p:sp>
      <p:cxnSp>
        <p:nvCxnSpPr>
          <p:cNvPr id="7" name="Line 6"/>
          <p:cNvCxnSpPr>
            <a:cxnSpLocks noChangeShapeType="1"/>
          </p:cNvCxnSpPr>
          <p:nvPr userDrawn="1"/>
        </p:nvCxnSpPr>
        <p:spPr bwMode="auto">
          <a:xfrm>
            <a:off x="3252753" y="1002215"/>
            <a:ext cx="5567670" cy="0"/>
          </a:xfrm>
          <a:prstGeom prst="line">
            <a:avLst/>
          </a:prstGeom>
          <a:noFill/>
          <a:ln w="27000">
            <a:solidFill>
              <a:srgbClr val="37ADB9"/>
            </a:solidFill>
            <a:prstDash val="solid"/>
            <a:round/>
            <a:headEnd/>
            <a:tailEnd/>
          </a:ln>
          <a:extLst>
            <a:ext uri="{909E8E84-426E-40DD-AFC4-6F175D3DCCD1}">
              <a14:hiddenFill xmlns:a14="http://schemas.microsoft.com/office/drawing/2010/main">
                <a:noFill/>
              </a14:hiddenFill>
            </a:ext>
          </a:extLst>
        </p:spPr>
      </p:cxnSp>
      <p:pic>
        <p:nvPicPr>
          <p:cNvPr id="12" name="Picture 2" descr="C:\Users\corentine.neppel\AppData\Local\Microsoft\Windows\Temporary Internet Files\Content.Outlook\JAAU8YCP\2018-03-16_logo-expe_art51-orange (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441" y="109086"/>
            <a:ext cx="551456" cy="5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8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648072"/>
          </a:xfrm>
        </p:spPr>
        <p:txBody>
          <a:bodyPr/>
          <a:lstStyle>
            <a:lvl1pPr algn="r">
              <a:defRPr lang="fr-FR" sz="2800" b="1" kern="1200" dirty="0" smtClean="0">
                <a:solidFill>
                  <a:srgbClr val="266B92"/>
                </a:solidFill>
                <a:latin typeface="Century Gothic"/>
                <a:ea typeface="+mj-ea"/>
                <a:cs typeface="Century Gothic"/>
              </a:defRPr>
            </a:lvl1pPr>
          </a:lstStyle>
          <a:p>
            <a:r>
              <a:rPr lang="fr-FR" dirty="0" smtClean="0"/>
              <a:t>Modifiez le style du titre</a:t>
            </a:r>
            <a:endParaRPr lang="fr-FR" dirty="0"/>
          </a:p>
        </p:txBody>
      </p:sp>
      <p:sp>
        <p:nvSpPr>
          <p:cNvPr id="3" name="Espace réservé du contenu 2"/>
          <p:cNvSpPr>
            <a:spLocks noGrp="1"/>
          </p:cNvSpPr>
          <p:nvPr>
            <p:ph sz="half" idx="1" hasCustomPrompt="1"/>
          </p:nvPr>
        </p:nvSpPr>
        <p:spPr>
          <a:xfrm>
            <a:off x="457200" y="1600200"/>
            <a:ext cx="4038600" cy="4525963"/>
          </a:xfrm>
        </p:spPr>
        <p:txBody>
          <a:bodyPr/>
          <a:lstStyle>
            <a:lvl1pPr marL="342900" indent="-342900">
              <a:buSzPct val="100000"/>
              <a:buFontTx/>
              <a:buBlip>
                <a:blip r:embed="rId2"/>
              </a:buBlip>
              <a:defRPr lang="fr-FR" sz="1600" b="1" kern="1200" smtClean="0">
                <a:solidFill>
                  <a:srgbClr val="266B92"/>
                </a:solidFill>
                <a:latin typeface="Century Gothic"/>
                <a:ea typeface="+mj-ea"/>
                <a:cs typeface="Century Gothic"/>
              </a:defRPr>
            </a:lvl1pPr>
            <a:lvl2pPr marL="742950" indent="-285750">
              <a:buSzPct val="100000"/>
              <a:buFontTx/>
              <a:buBlip>
                <a:blip r:embed="rId3"/>
              </a:buBlip>
              <a:defRPr lang="fr-FR" sz="1400" b="1" kern="1200" dirty="0" smtClean="0">
                <a:solidFill>
                  <a:srgbClr val="266B92"/>
                </a:solidFill>
                <a:latin typeface="Century Gothic"/>
                <a:ea typeface="+mj-ea"/>
                <a:cs typeface="Century Gothic"/>
              </a:defRPr>
            </a:lvl2pPr>
            <a:lvl3pPr marL="1143000" indent="-228600">
              <a:buFont typeface="Courier New"/>
              <a:buChar char="o"/>
              <a:defRPr lang="fr-FR" sz="1400" b="0" kern="1200" dirty="0" smtClean="0">
                <a:solidFill>
                  <a:srgbClr val="266B92"/>
                </a:solidFill>
                <a:latin typeface="Century Gothic"/>
                <a:ea typeface="+mj-ea"/>
                <a:cs typeface="Century Gothic"/>
              </a:defRPr>
            </a:lvl3pPr>
            <a:lvl4pPr>
              <a:defRPr lang="fr-FR" sz="1200" b="0" kern="1200" dirty="0" smtClean="0">
                <a:solidFill>
                  <a:srgbClr val="266B92"/>
                </a:solidFill>
                <a:latin typeface="Century Gothic"/>
                <a:ea typeface="+mj-ea"/>
                <a:cs typeface="Century Gothic"/>
              </a:defRPr>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u contenu 3"/>
          <p:cNvSpPr>
            <a:spLocks noGrp="1"/>
          </p:cNvSpPr>
          <p:nvPr>
            <p:ph sz="half" idx="2" hasCustomPrompt="1"/>
          </p:nvPr>
        </p:nvSpPr>
        <p:spPr>
          <a:xfrm>
            <a:off x="4648200" y="1600200"/>
            <a:ext cx="4038600" cy="4525963"/>
          </a:xfrm>
        </p:spPr>
        <p:txBody>
          <a:bodyPr/>
          <a:lstStyle>
            <a:lvl1pPr marL="342900" indent="-342900">
              <a:buSzPct val="100000"/>
              <a:buFontTx/>
              <a:buBlip>
                <a:blip r:embed="rId2"/>
              </a:buBlip>
              <a:defRPr lang="fr-FR" sz="1600" b="1" kern="1200" dirty="0" smtClean="0">
                <a:solidFill>
                  <a:srgbClr val="266B92"/>
                </a:solidFill>
                <a:latin typeface="Century Gothic"/>
                <a:ea typeface="+mj-ea"/>
                <a:cs typeface="Century Gothic"/>
              </a:defRPr>
            </a:lvl1pPr>
            <a:lvl2pPr marL="742950" indent="-285750">
              <a:buSzPct val="100000"/>
              <a:buFontTx/>
              <a:buBlip>
                <a:blip r:embed="rId3"/>
              </a:buBlip>
              <a:defRPr lang="fr-FR" sz="1400" b="1" kern="1200" dirty="0" smtClean="0">
                <a:solidFill>
                  <a:srgbClr val="266B92"/>
                </a:solidFill>
                <a:latin typeface="Century Gothic"/>
                <a:ea typeface="+mj-ea"/>
                <a:cs typeface="Century Gothic"/>
              </a:defRPr>
            </a:lvl2pPr>
            <a:lvl3pPr marL="1143000" indent="-228600">
              <a:buFont typeface="Courier New"/>
              <a:buChar char="o"/>
              <a:defRPr lang="fr-FR" sz="1400" b="0" kern="1200" dirty="0" smtClean="0">
                <a:solidFill>
                  <a:srgbClr val="266B92"/>
                </a:solidFill>
                <a:latin typeface="Century Gothic"/>
                <a:ea typeface="+mj-ea"/>
                <a:cs typeface="Century Gothic"/>
              </a:defRPr>
            </a:lvl3pPr>
            <a:lvl4pPr>
              <a:defRPr lang="fr-FR" sz="1200" b="0" kern="1200" dirty="0" smtClean="0">
                <a:solidFill>
                  <a:srgbClr val="266B92"/>
                </a:solidFill>
                <a:latin typeface="Century Gothic"/>
                <a:ea typeface="+mj-ea"/>
                <a:cs typeface="Century Gothic"/>
              </a:defRPr>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e la date 4"/>
          <p:cNvSpPr>
            <a:spLocks noGrp="1"/>
          </p:cNvSpPr>
          <p:nvPr>
            <p:ph type="dt" sz="half" idx="10"/>
          </p:nvPr>
        </p:nvSpPr>
        <p:spPr/>
        <p:txBody>
          <a:bodyPr/>
          <a:lstStyle/>
          <a:p>
            <a:endParaRPr lang="fr-FR">
              <a:solidFill>
                <a:srgbClr val="00537E">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00537E">
                  <a:tint val="75000"/>
                </a:srgbClr>
              </a:solidFill>
            </a:endParaRPr>
          </a:p>
        </p:txBody>
      </p:sp>
      <p:sp>
        <p:nvSpPr>
          <p:cNvPr id="7" name="Espace réservé du numéro de diapositive 6"/>
          <p:cNvSpPr>
            <a:spLocks noGrp="1"/>
          </p:cNvSpPr>
          <p:nvPr>
            <p:ph type="sldNum" sz="quarter" idx="12"/>
          </p:nvPr>
        </p:nvSpPr>
        <p:spPr/>
        <p:txBody>
          <a:bodyPr/>
          <a:lstStyle/>
          <a:p>
            <a:fld id="{18709B9F-3910-46AF-9B0B-C44BFA752BA1}" type="slidenum">
              <a:rPr lang="fr-FR" smtClean="0">
                <a:solidFill>
                  <a:srgbClr val="00537E">
                    <a:tint val="75000"/>
                  </a:srgbClr>
                </a:solidFill>
              </a:rPr>
              <a:pPr/>
              <a:t>‹N°›</a:t>
            </a:fld>
            <a:endParaRPr lang="fr-FR">
              <a:solidFill>
                <a:srgbClr val="00537E">
                  <a:tint val="75000"/>
                </a:srgbClr>
              </a:solidFill>
            </a:endParaRPr>
          </a:p>
        </p:txBody>
      </p:sp>
      <p:cxnSp>
        <p:nvCxnSpPr>
          <p:cNvPr id="8" name="Line 6"/>
          <p:cNvCxnSpPr>
            <a:cxnSpLocks noChangeShapeType="1"/>
          </p:cNvCxnSpPr>
          <p:nvPr userDrawn="1"/>
        </p:nvCxnSpPr>
        <p:spPr bwMode="auto">
          <a:xfrm>
            <a:off x="3252753" y="1002215"/>
            <a:ext cx="5567670" cy="0"/>
          </a:xfrm>
          <a:prstGeom prst="line">
            <a:avLst/>
          </a:prstGeom>
          <a:noFill/>
          <a:ln w="27000">
            <a:solidFill>
              <a:srgbClr val="37ADB9"/>
            </a:solidFill>
            <a:prstDash val="solid"/>
            <a:round/>
            <a:headEnd/>
            <a:tailEnd/>
          </a:ln>
          <a:extLst>
            <a:ext uri="{909E8E84-426E-40DD-AFC4-6F175D3DCCD1}">
              <a14:hiddenFill xmlns:a14="http://schemas.microsoft.com/office/drawing/2010/main">
                <a:noFill/>
              </a14:hiddenFill>
            </a:ext>
          </a:extLst>
        </p:spPr>
      </p:cxnSp>
      <p:pic>
        <p:nvPicPr>
          <p:cNvPr id="11" name="Picture 2" descr="C:\Users\corentine.neppel\AppData\Local\Microsoft\Windows\Temporary Internet Files\Content.Outlook\JAAU8YCP\2018-03-16_logo-expe_art51-orange (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600" y="116631"/>
            <a:ext cx="551456" cy="5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4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988840"/>
            <a:ext cx="8229600" cy="1143000"/>
          </a:xfrm>
        </p:spPr>
        <p:txBody>
          <a:bodyPr>
            <a:normAutofit/>
          </a:bodyPr>
          <a:lstStyle>
            <a:lvl1pPr>
              <a:defRPr lang="fr-FR" sz="4400" b="1" kern="1200" dirty="0" smtClean="0">
                <a:solidFill>
                  <a:srgbClr val="266B92"/>
                </a:solidFill>
                <a:latin typeface="Century Gothic"/>
                <a:ea typeface="+mj-ea"/>
                <a:cs typeface="Century Gothic"/>
              </a:defRPr>
            </a:lvl1p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endParaRPr lang="fr-FR">
              <a:solidFill>
                <a:srgbClr val="00537E">
                  <a:tint val="75000"/>
                </a:srgbClr>
              </a:solidFill>
            </a:endParaRPr>
          </a:p>
        </p:txBody>
      </p:sp>
      <p:sp>
        <p:nvSpPr>
          <p:cNvPr id="4" name="Espace réservé du pied de page 3"/>
          <p:cNvSpPr>
            <a:spLocks noGrp="1"/>
          </p:cNvSpPr>
          <p:nvPr>
            <p:ph type="ftr" sz="quarter" idx="11"/>
          </p:nvPr>
        </p:nvSpPr>
        <p:spPr/>
        <p:txBody>
          <a:bodyPr/>
          <a:lstStyle/>
          <a:p>
            <a:endParaRPr lang="fr-FR">
              <a:solidFill>
                <a:srgbClr val="00537E">
                  <a:tint val="75000"/>
                </a:srgbClr>
              </a:solidFill>
            </a:endParaRPr>
          </a:p>
        </p:txBody>
      </p:sp>
      <p:sp>
        <p:nvSpPr>
          <p:cNvPr id="5" name="Espace réservé du numéro de diapositive 4"/>
          <p:cNvSpPr>
            <a:spLocks noGrp="1"/>
          </p:cNvSpPr>
          <p:nvPr>
            <p:ph type="sldNum" sz="quarter" idx="12"/>
          </p:nvPr>
        </p:nvSpPr>
        <p:spPr/>
        <p:txBody>
          <a:bodyPr/>
          <a:lstStyle/>
          <a:p>
            <a:fld id="{18709B9F-3910-46AF-9B0B-C44BFA752BA1}" type="slidenum">
              <a:rPr lang="fr-FR" smtClean="0">
                <a:solidFill>
                  <a:srgbClr val="00537E">
                    <a:tint val="75000"/>
                  </a:srgbClr>
                </a:solidFill>
              </a:rPr>
              <a:pPr/>
              <a:t>‹N°›</a:t>
            </a:fld>
            <a:endParaRPr lang="fr-FR">
              <a:solidFill>
                <a:srgbClr val="00537E">
                  <a:tint val="75000"/>
                </a:srgbClr>
              </a:solidFill>
            </a:endParaRPr>
          </a:p>
        </p:txBody>
      </p:sp>
      <p:cxnSp>
        <p:nvCxnSpPr>
          <p:cNvPr id="6" name="Line 6"/>
          <p:cNvCxnSpPr>
            <a:cxnSpLocks noChangeShapeType="1"/>
          </p:cNvCxnSpPr>
          <p:nvPr userDrawn="1"/>
        </p:nvCxnSpPr>
        <p:spPr bwMode="auto">
          <a:xfrm>
            <a:off x="2771800" y="3427701"/>
            <a:ext cx="5567670" cy="0"/>
          </a:xfrm>
          <a:prstGeom prst="line">
            <a:avLst/>
          </a:prstGeom>
          <a:noFill/>
          <a:ln w="27000">
            <a:solidFill>
              <a:srgbClr val="37ADB9"/>
            </a:solidFill>
            <a:prstDash val="solid"/>
            <a:round/>
            <a:headEnd/>
            <a:tailEnd/>
          </a:ln>
          <a:extLst>
            <a:ext uri="{909E8E84-426E-40DD-AFC4-6F175D3DCCD1}">
              <a14:hiddenFill xmlns:a14="http://schemas.microsoft.com/office/drawing/2010/main">
                <a:noFill/>
              </a14:hiddenFill>
            </a:ext>
          </a:extLst>
        </p:spPr>
      </p:cxnSp>
      <p:pic>
        <p:nvPicPr>
          <p:cNvPr id="8" name="Picture 2" descr="C:\Users\corentine.neppel\AppData\Local\Microsoft\Windows\Temporary Internet Files\Content.Outlook\JAAU8YCP\2018-03-16_logo-expe_art51-orange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551456" cy="5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878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srgbClr val="00537E">
                  <a:tint val="75000"/>
                </a:srgbClr>
              </a:solidFill>
            </a:endParaRPr>
          </a:p>
        </p:txBody>
      </p:sp>
      <p:sp>
        <p:nvSpPr>
          <p:cNvPr id="3" name="Espace réservé du pied de page 2"/>
          <p:cNvSpPr>
            <a:spLocks noGrp="1"/>
          </p:cNvSpPr>
          <p:nvPr>
            <p:ph type="ftr" sz="quarter" idx="11"/>
          </p:nvPr>
        </p:nvSpPr>
        <p:spPr/>
        <p:txBody>
          <a:bodyPr/>
          <a:lstStyle/>
          <a:p>
            <a:endParaRPr lang="fr-FR">
              <a:solidFill>
                <a:srgbClr val="00537E">
                  <a:tint val="75000"/>
                </a:srgbClr>
              </a:solidFill>
            </a:endParaRPr>
          </a:p>
        </p:txBody>
      </p:sp>
      <p:sp>
        <p:nvSpPr>
          <p:cNvPr id="4" name="Espace réservé du numéro de diapositive 3"/>
          <p:cNvSpPr>
            <a:spLocks noGrp="1"/>
          </p:cNvSpPr>
          <p:nvPr>
            <p:ph type="sldNum" sz="quarter" idx="12"/>
          </p:nvPr>
        </p:nvSpPr>
        <p:spPr/>
        <p:txBody>
          <a:bodyPr/>
          <a:lstStyle/>
          <a:p>
            <a:fld id="{18709B9F-3910-46AF-9B0B-C44BFA752BA1}" type="slidenum">
              <a:rPr lang="fr-FR" smtClean="0">
                <a:solidFill>
                  <a:srgbClr val="00537E">
                    <a:tint val="75000"/>
                  </a:srgbClr>
                </a:solidFill>
              </a:rPr>
              <a:pPr/>
              <a:t>‹N°›</a:t>
            </a:fld>
            <a:endParaRPr lang="fr-FR">
              <a:solidFill>
                <a:srgbClr val="00537E">
                  <a:tint val="75000"/>
                </a:srgbClr>
              </a:solidFill>
            </a:endParaRPr>
          </a:p>
        </p:txBody>
      </p:sp>
      <p:pic>
        <p:nvPicPr>
          <p:cNvPr id="6" name="Picture 2" descr="C:\Users\corentine.neppel\AppData\Local\Microsoft\Windows\Temporary Internet Files\Content.Outlook\JAAU8YCP\2018-03-16_logo-expe_art51-orange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625" y="50849"/>
            <a:ext cx="551456" cy="5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54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solidFill>
                <a:srgbClr val="00537E">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00537E">
                  <a:tint val="75000"/>
                </a:srgbClr>
              </a:solidFill>
            </a:endParaRPr>
          </a:p>
        </p:txBody>
      </p:sp>
      <p:sp>
        <p:nvSpPr>
          <p:cNvPr id="7" name="Espace réservé du numéro de diapositive 6"/>
          <p:cNvSpPr>
            <a:spLocks noGrp="1"/>
          </p:cNvSpPr>
          <p:nvPr>
            <p:ph type="sldNum" sz="quarter" idx="12"/>
          </p:nvPr>
        </p:nvSpPr>
        <p:spPr/>
        <p:txBody>
          <a:bodyPr/>
          <a:lstStyle/>
          <a:p>
            <a:fld id="{18709B9F-3910-46AF-9B0B-C44BFA752BA1}" type="slidenum">
              <a:rPr lang="fr-FR" smtClean="0">
                <a:solidFill>
                  <a:srgbClr val="00537E">
                    <a:tint val="75000"/>
                  </a:srgbClr>
                </a:solidFill>
              </a:rPr>
              <a:pPr/>
              <a:t>‹N°›</a:t>
            </a:fld>
            <a:endParaRPr lang="fr-FR">
              <a:solidFill>
                <a:srgbClr val="00537E">
                  <a:tint val="75000"/>
                </a:srgbClr>
              </a:solidFill>
            </a:endParaRPr>
          </a:p>
        </p:txBody>
      </p:sp>
      <p:pic>
        <p:nvPicPr>
          <p:cNvPr id="9" name="Picture 2" descr="C:\Users\corentine.neppel\AppData\Local\Microsoft\Windows\Temporary Internet Files\Content.Outlook\JAAU8YCP\2018-03-16_logo-expe_art51-orange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143" y="55324"/>
            <a:ext cx="551456" cy="5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89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solidFill>
                <a:srgbClr val="00537E">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00537E">
                  <a:tint val="75000"/>
                </a:srgbClr>
              </a:solidFill>
            </a:endParaRPr>
          </a:p>
        </p:txBody>
      </p:sp>
      <p:sp>
        <p:nvSpPr>
          <p:cNvPr id="7" name="Espace réservé du numéro de diapositive 6"/>
          <p:cNvSpPr>
            <a:spLocks noGrp="1"/>
          </p:cNvSpPr>
          <p:nvPr>
            <p:ph type="sldNum" sz="quarter" idx="12"/>
          </p:nvPr>
        </p:nvSpPr>
        <p:spPr/>
        <p:txBody>
          <a:bodyPr/>
          <a:lstStyle/>
          <a:p>
            <a:fld id="{18709B9F-3910-46AF-9B0B-C44BFA752BA1}" type="slidenum">
              <a:rPr lang="fr-FR" smtClean="0">
                <a:solidFill>
                  <a:srgbClr val="00537E">
                    <a:tint val="75000"/>
                  </a:srgbClr>
                </a:solidFill>
              </a:rPr>
              <a:pPr/>
              <a:t>‹N°›</a:t>
            </a:fld>
            <a:endParaRPr lang="fr-FR">
              <a:solidFill>
                <a:srgbClr val="00537E">
                  <a:tint val="75000"/>
                </a:srgbClr>
              </a:solidFill>
            </a:endParaRPr>
          </a:p>
        </p:txBody>
      </p:sp>
      <p:pic>
        <p:nvPicPr>
          <p:cNvPr id="9" name="Picture 2" descr="C:\Users\corentine.neppel\AppData\Local\Microsoft\Windows\Temporary Internet Files\Content.Outlook\JAAU8YCP\2018-03-16_logo-expe_art51-orange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98" y="64910"/>
            <a:ext cx="551456" cy="5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55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srgbClr val="00537E">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00537E">
                  <a:tint val="75000"/>
                </a:srgbClr>
              </a:solidFill>
            </a:endParaRPr>
          </a:p>
        </p:txBody>
      </p:sp>
      <p:sp>
        <p:nvSpPr>
          <p:cNvPr id="6" name="Espace réservé du numéro de diapositive 5"/>
          <p:cNvSpPr>
            <a:spLocks noGrp="1"/>
          </p:cNvSpPr>
          <p:nvPr>
            <p:ph type="sldNum" sz="quarter" idx="12"/>
          </p:nvPr>
        </p:nvSpPr>
        <p:spPr/>
        <p:txBody>
          <a:bodyPr/>
          <a:lstStyle/>
          <a:p>
            <a:fld id="{18709B9F-3910-46AF-9B0B-C44BFA752BA1}" type="slidenum">
              <a:rPr lang="fr-FR" smtClean="0">
                <a:solidFill>
                  <a:srgbClr val="00537E">
                    <a:tint val="75000"/>
                  </a:srgbClr>
                </a:solidFill>
              </a:rPr>
              <a:pPr/>
              <a:t>‹N°›</a:t>
            </a:fld>
            <a:endParaRPr lang="fr-FR">
              <a:solidFill>
                <a:srgbClr val="00537E">
                  <a:tint val="75000"/>
                </a:srgbClr>
              </a:solidFill>
            </a:endParaRPr>
          </a:p>
        </p:txBody>
      </p:sp>
      <p:pic>
        <p:nvPicPr>
          <p:cNvPr id="8" name="Picture 2" descr="C:\Users\corentine.neppel\AppData\Local\Microsoft\Windows\Temporary Internet Files\Content.Outlook\JAAU8YCP\2018-03-16_logo-expe_art51-orange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52" y="51795"/>
            <a:ext cx="551456" cy="5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1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srgbClr val="00537E">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00537E">
                  <a:tint val="75000"/>
                </a:srgbClr>
              </a:solidFill>
            </a:endParaRPr>
          </a:p>
        </p:txBody>
      </p:sp>
      <p:sp>
        <p:nvSpPr>
          <p:cNvPr id="6" name="Espace réservé du numéro de diapositive 5"/>
          <p:cNvSpPr>
            <a:spLocks noGrp="1"/>
          </p:cNvSpPr>
          <p:nvPr>
            <p:ph type="sldNum" sz="quarter" idx="12"/>
          </p:nvPr>
        </p:nvSpPr>
        <p:spPr/>
        <p:txBody>
          <a:bodyPr/>
          <a:lstStyle/>
          <a:p>
            <a:fld id="{18709B9F-3910-46AF-9B0B-C44BFA752BA1}" type="slidenum">
              <a:rPr lang="fr-FR" smtClean="0">
                <a:solidFill>
                  <a:srgbClr val="00537E">
                    <a:tint val="75000"/>
                  </a:srgbClr>
                </a:solidFill>
              </a:rPr>
              <a:pPr/>
              <a:t>‹N°›</a:t>
            </a:fld>
            <a:endParaRPr lang="fr-FR">
              <a:solidFill>
                <a:srgbClr val="00537E">
                  <a:tint val="75000"/>
                </a:srgbClr>
              </a:solidFill>
            </a:endParaRPr>
          </a:p>
        </p:txBody>
      </p:sp>
      <p:pic>
        <p:nvPicPr>
          <p:cNvPr id="8" name="Picture 2" descr="C:\Users\corentine.neppel\AppData\Local\Microsoft\Windows\Temporary Internet Files\Content.Outlook\JAAU8YCP\2018-03-16_logo-expe_art51-orange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51456" cy="5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67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332656"/>
            <a:ext cx="8229600" cy="1143000"/>
          </a:xfrm>
          <a:prstGeom prst="rect">
            <a:avLst/>
          </a:prstGeom>
        </p:spPr>
        <p:txBody>
          <a:bodyPr vert="horz" lIns="91440" tIns="45720" rIns="91440" bIns="45720" rtlCol="0" anchor="ctr">
            <a:normAutofit/>
          </a:bodyPr>
          <a:lstStyle/>
          <a:p>
            <a:r>
              <a:rPr lang="fr-FR" dirty="0" smtClean="0"/>
              <a:t>Modifiez le style du </a:t>
            </a:r>
            <a:r>
              <a:rPr lang="fr-FR" dirty="0" err="1" smtClean="0"/>
              <a:t>titr</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srgbClr val="00537E">
                  <a:tint val="75000"/>
                </a:srgb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srgbClr val="00537E">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09B9F-3910-46AF-9B0B-C44BFA752BA1}" type="slidenum">
              <a:rPr lang="fr-FR" smtClean="0">
                <a:solidFill>
                  <a:srgbClr val="00537E">
                    <a:tint val="75000"/>
                  </a:srgbClr>
                </a:solidFill>
              </a:rPr>
              <a:pPr/>
              <a:t>‹N°›</a:t>
            </a:fld>
            <a:endParaRPr lang="fr-FR">
              <a:solidFill>
                <a:srgbClr val="00537E">
                  <a:tint val="75000"/>
                </a:srgbClr>
              </a:solidFill>
            </a:endParaRPr>
          </a:p>
        </p:txBody>
      </p:sp>
    </p:spTree>
    <p:extLst>
      <p:ext uri="{BB962C8B-B14F-4D97-AF65-F5344CB8AC3E}">
        <p14:creationId xmlns:p14="http://schemas.microsoft.com/office/powerpoint/2010/main" val="81345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rs.sante.fr/system/files/2017-11/2017-11-6_MSSP%20ACO%20VDEF.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Medicare/Medicare-Fee-for-Service-Payment/AC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acocahps.cms.gov/globalassets/aco---epi-2-new-site/pdfs-for-aco/survey-instruments/2018-aco-survey/english/2018-cahps-for-acos-mail-survey---june-2018.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integreo.be/fr"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tegreo.be/fr/projets-pilotes/cadre-financie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r 8"/>
          <p:cNvGrpSpPr/>
          <p:nvPr/>
        </p:nvGrpSpPr>
        <p:grpSpPr>
          <a:xfrm>
            <a:off x="231916" y="188640"/>
            <a:ext cx="5544616" cy="5206077"/>
            <a:chOff x="231916" y="188640"/>
            <a:chExt cx="5544616" cy="5206077"/>
          </a:xfrm>
        </p:grpSpPr>
        <p:sp>
          <p:nvSpPr>
            <p:cNvPr id="3" name="Freeform 44"/>
            <p:cNvSpPr>
              <a:spLocks/>
            </p:cNvSpPr>
            <p:nvPr/>
          </p:nvSpPr>
          <p:spPr bwMode="auto">
            <a:xfrm>
              <a:off x="2624580" y="188640"/>
              <a:ext cx="3151952" cy="2988815"/>
            </a:xfrm>
            <a:custGeom>
              <a:avLst/>
              <a:gdLst>
                <a:gd name="T0" fmla="+- 0 4089 2525"/>
                <a:gd name="T1" fmla="*/ T0 w 1565"/>
                <a:gd name="T2" fmla="+- 0 -549 -1331"/>
                <a:gd name="T3" fmla="*/ -549 h 1565"/>
                <a:gd name="T4" fmla="+- 0 4086 2525"/>
                <a:gd name="T5" fmla="*/ T4 w 1565"/>
                <a:gd name="T6" fmla="+- 0 -624 -1331"/>
                <a:gd name="T7" fmla="*/ -624 h 1565"/>
                <a:gd name="T8" fmla="+- 0 4075 2525"/>
                <a:gd name="T9" fmla="*/ T8 w 1565"/>
                <a:gd name="T10" fmla="+- 0 -697 -1331"/>
                <a:gd name="T11" fmla="*/ -697 h 1565"/>
                <a:gd name="T12" fmla="+- 0 4058 2525"/>
                <a:gd name="T13" fmla="*/ T12 w 1565"/>
                <a:gd name="T14" fmla="+- 0 -768 -1331"/>
                <a:gd name="T15" fmla="*/ -768 h 1565"/>
                <a:gd name="T16" fmla="+- 0 4035 2525"/>
                <a:gd name="T17" fmla="*/ T16 w 1565"/>
                <a:gd name="T18" fmla="+- 0 -837 -1331"/>
                <a:gd name="T19" fmla="*/ -837 h 1565"/>
                <a:gd name="T20" fmla="+- 0 4005 2525"/>
                <a:gd name="T21" fmla="*/ T20 w 1565"/>
                <a:gd name="T22" fmla="+- 0 -902 -1331"/>
                <a:gd name="T23" fmla="*/ -902 h 1565"/>
                <a:gd name="T24" fmla="+- 0 3970 2525"/>
                <a:gd name="T25" fmla="*/ T24 w 1565"/>
                <a:gd name="T26" fmla="+- 0 -964 -1331"/>
                <a:gd name="T27" fmla="*/ -964 h 1565"/>
                <a:gd name="T28" fmla="+- 0 3930 2525"/>
                <a:gd name="T29" fmla="*/ T28 w 1565"/>
                <a:gd name="T30" fmla="+- 0 -1022 -1331"/>
                <a:gd name="T31" fmla="*/ -1022 h 1565"/>
                <a:gd name="T32" fmla="+- 0 3885 2525"/>
                <a:gd name="T33" fmla="*/ T32 w 1565"/>
                <a:gd name="T34" fmla="+- 0 -1076 -1331"/>
                <a:gd name="T35" fmla="*/ -1076 h 1565"/>
                <a:gd name="T36" fmla="+- 0 3835 2525"/>
                <a:gd name="T37" fmla="*/ T36 w 1565"/>
                <a:gd name="T38" fmla="+- 0 -1126 -1331"/>
                <a:gd name="T39" fmla="*/ -1126 h 1565"/>
                <a:gd name="T40" fmla="+- 0 3780 2525"/>
                <a:gd name="T41" fmla="*/ T40 w 1565"/>
                <a:gd name="T42" fmla="+- 0 -1172 -1331"/>
                <a:gd name="T43" fmla="*/ -1172 h 1565"/>
                <a:gd name="T44" fmla="+- 0 3722 2525"/>
                <a:gd name="T45" fmla="*/ T44 w 1565"/>
                <a:gd name="T46" fmla="+- 0 -1212 -1331"/>
                <a:gd name="T47" fmla="*/ -1212 h 1565"/>
                <a:gd name="T48" fmla="+- 0 3660 2525"/>
                <a:gd name="T49" fmla="*/ T48 w 1565"/>
                <a:gd name="T50" fmla="+- 0 -1247 -1331"/>
                <a:gd name="T51" fmla="*/ -1247 h 1565"/>
                <a:gd name="T52" fmla="+- 0 3595 2525"/>
                <a:gd name="T53" fmla="*/ T52 w 1565"/>
                <a:gd name="T54" fmla="+- 0 -1276 -1331"/>
                <a:gd name="T55" fmla="*/ -1276 h 1565"/>
                <a:gd name="T56" fmla="+- 0 3527 2525"/>
                <a:gd name="T57" fmla="*/ T56 w 1565"/>
                <a:gd name="T58" fmla="+- 0 -1300 -1331"/>
                <a:gd name="T59" fmla="*/ -1300 h 1565"/>
                <a:gd name="T60" fmla="+- 0 3456 2525"/>
                <a:gd name="T61" fmla="*/ T60 w 1565"/>
                <a:gd name="T62" fmla="+- 0 -1317 -1331"/>
                <a:gd name="T63" fmla="*/ -1317 h 1565"/>
                <a:gd name="T64" fmla="+- 0 3382 2525"/>
                <a:gd name="T65" fmla="*/ T64 w 1565"/>
                <a:gd name="T66" fmla="+- 0 -1327 -1331"/>
                <a:gd name="T67" fmla="*/ -1327 h 1565"/>
                <a:gd name="T68" fmla="+- 0 3307 2525"/>
                <a:gd name="T69" fmla="*/ T68 w 1565"/>
                <a:gd name="T70" fmla="+- 0 -1331 -1331"/>
                <a:gd name="T71" fmla="*/ -1331 h 1565"/>
                <a:gd name="T72" fmla="+- 0 3232 2525"/>
                <a:gd name="T73" fmla="*/ T72 w 1565"/>
                <a:gd name="T74" fmla="+- 0 -1327 -1331"/>
                <a:gd name="T75" fmla="*/ -1327 h 1565"/>
                <a:gd name="T76" fmla="+- 0 3158 2525"/>
                <a:gd name="T77" fmla="*/ T76 w 1565"/>
                <a:gd name="T78" fmla="+- 0 -1317 -1331"/>
                <a:gd name="T79" fmla="*/ -1317 h 1565"/>
                <a:gd name="T80" fmla="+- 0 3088 2525"/>
                <a:gd name="T81" fmla="*/ T80 w 1565"/>
                <a:gd name="T82" fmla="+- 0 -1300 -1331"/>
                <a:gd name="T83" fmla="*/ -1300 h 1565"/>
                <a:gd name="T84" fmla="+- 0 3019 2525"/>
                <a:gd name="T85" fmla="*/ T84 w 1565"/>
                <a:gd name="T86" fmla="+- 0 -1276 -1331"/>
                <a:gd name="T87" fmla="*/ -1276 h 1565"/>
                <a:gd name="T88" fmla="+- 0 2954 2525"/>
                <a:gd name="T89" fmla="*/ T88 w 1565"/>
                <a:gd name="T90" fmla="+- 0 -1247 -1331"/>
                <a:gd name="T91" fmla="*/ -1247 h 1565"/>
                <a:gd name="T92" fmla="+- 0 2892 2525"/>
                <a:gd name="T93" fmla="*/ T92 w 1565"/>
                <a:gd name="T94" fmla="+- 0 -1212 -1331"/>
                <a:gd name="T95" fmla="*/ -1212 h 1565"/>
                <a:gd name="T96" fmla="+- 0 2834 2525"/>
                <a:gd name="T97" fmla="*/ T96 w 1565"/>
                <a:gd name="T98" fmla="+- 0 -1172 -1331"/>
                <a:gd name="T99" fmla="*/ -1172 h 1565"/>
                <a:gd name="T100" fmla="+- 0 2780 2525"/>
                <a:gd name="T101" fmla="*/ T100 w 1565"/>
                <a:gd name="T102" fmla="+- 0 -1127 -1331"/>
                <a:gd name="T103" fmla="*/ -1127 h 1565"/>
                <a:gd name="T104" fmla="+- 0 2730 2525"/>
                <a:gd name="T105" fmla="*/ T104 w 1565"/>
                <a:gd name="T106" fmla="+- 0 -1077 -1331"/>
                <a:gd name="T107" fmla="*/ -1077 h 1565"/>
                <a:gd name="T108" fmla="+- 0 2684 2525"/>
                <a:gd name="T109" fmla="*/ T108 w 1565"/>
                <a:gd name="T110" fmla="+- 0 -1022 -1331"/>
                <a:gd name="T111" fmla="*/ -1022 h 1565"/>
                <a:gd name="T112" fmla="+- 0 2644 2525"/>
                <a:gd name="T113" fmla="*/ T112 w 1565"/>
                <a:gd name="T114" fmla="+- 0 -964 -1331"/>
                <a:gd name="T115" fmla="*/ -964 h 1565"/>
                <a:gd name="T116" fmla="+- 0 2609 2525"/>
                <a:gd name="T117" fmla="*/ T116 w 1565"/>
                <a:gd name="T118" fmla="+- 0 -902 -1331"/>
                <a:gd name="T119" fmla="*/ -902 h 1565"/>
                <a:gd name="T120" fmla="+- 0 2580 2525"/>
                <a:gd name="T121" fmla="*/ T120 w 1565"/>
                <a:gd name="T122" fmla="+- 0 -837 -1331"/>
                <a:gd name="T123" fmla="*/ -837 h 1565"/>
                <a:gd name="T124" fmla="+- 0 2556 2525"/>
                <a:gd name="T125" fmla="*/ T124 w 1565"/>
                <a:gd name="T126" fmla="+- 0 -769 -1331"/>
                <a:gd name="T127" fmla="*/ -769 h 1565"/>
                <a:gd name="T128" fmla="+- 0 2539 2525"/>
                <a:gd name="T129" fmla="*/ T128 w 1565"/>
                <a:gd name="T130" fmla="+- 0 -698 -1331"/>
                <a:gd name="T131" fmla="*/ -698 h 1565"/>
                <a:gd name="T132" fmla="+- 0 2528 2525"/>
                <a:gd name="T133" fmla="*/ T132 w 1565"/>
                <a:gd name="T134" fmla="+- 0 -625 -1331"/>
                <a:gd name="T135" fmla="*/ -625 h 1565"/>
                <a:gd name="T136" fmla="+- 0 2525 2525"/>
                <a:gd name="T137" fmla="*/ T136 w 1565"/>
                <a:gd name="T138" fmla="+- 0 -550 -1331"/>
                <a:gd name="T139" fmla="*/ -550 h 1565"/>
                <a:gd name="T140" fmla="+- 0 2525 2525"/>
                <a:gd name="T141" fmla="*/ T140 w 1565"/>
                <a:gd name="T142" fmla="+- 0 234 -1331"/>
                <a:gd name="T143" fmla="*/ 234 h 1565"/>
                <a:gd name="T144" fmla="+- 0 3308 2525"/>
                <a:gd name="T145" fmla="*/ T144 w 1565"/>
                <a:gd name="T146" fmla="+- 0 234 -1331"/>
                <a:gd name="T147" fmla="*/ 234 h 1565"/>
                <a:gd name="T148" fmla="+- 0 3383 2525"/>
                <a:gd name="T149" fmla="*/ T148 w 1565"/>
                <a:gd name="T150" fmla="+- 0 230 -1331"/>
                <a:gd name="T151" fmla="*/ 230 h 1565"/>
                <a:gd name="T152" fmla="+- 0 3456 2525"/>
                <a:gd name="T153" fmla="*/ T152 w 1565"/>
                <a:gd name="T154" fmla="+- 0 219 -1331"/>
                <a:gd name="T155" fmla="*/ 219 h 1565"/>
                <a:gd name="T156" fmla="+- 0 3527 2525"/>
                <a:gd name="T157" fmla="*/ T156 w 1565"/>
                <a:gd name="T158" fmla="+- 0 202 -1331"/>
                <a:gd name="T159" fmla="*/ 202 h 1565"/>
                <a:gd name="T160" fmla="+- 0 3596 2525"/>
                <a:gd name="T161" fmla="*/ T160 w 1565"/>
                <a:gd name="T162" fmla="+- 0 179 -1331"/>
                <a:gd name="T163" fmla="*/ 179 h 1565"/>
                <a:gd name="T164" fmla="+- 0 3661 2525"/>
                <a:gd name="T165" fmla="*/ T164 w 1565"/>
                <a:gd name="T166" fmla="+- 0 149 -1331"/>
                <a:gd name="T167" fmla="*/ 149 h 1565"/>
                <a:gd name="T168" fmla="+- 0 3723 2525"/>
                <a:gd name="T169" fmla="*/ T168 w 1565"/>
                <a:gd name="T170" fmla="+- 0 114 -1331"/>
                <a:gd name="T171" fmla="*/ 114 h 1565"/>
                <a:gd name="T172" fmla="+- 0 3781 2525"/>
                <a:gd name="T173" fmla="*/ T172 w 1565"/>
                <a:gd name="T174" fmla="+- 0 74 -1331"/>
                <a:gd name="T175" fmla="*/ 74 h 1565"/>
                <a:gd name="T176" fmla="+- 0 3835 2525"/>
                <a:gd name="T177" fmla="*/ T176 w 1565"/>
                <a:gd name="T178" fmla="+- 0 29 -1331"/>
                <a:gd name="T179" fmla="*/ 29 h 1565"/>
                <a:gd name="T180" fmla="+- 0 3885 2525"/>
                <a:gd name="T181" fmla="*/ T180 w 1565"/>
                <a:gd name="T182" fmla="+- 0 -21 -1331"/>
                <a:gd name="T183" fmla="*/ -21 h 1565"/>
                <a:gd name="T184" fmla="+- 0 3930 2525"/>
                <a:gd name="T185" fmla="*/ T184 w 1565"/>
                <a:gd name="T186" fmla="+- 0 -76 -1331"/>
                <a:gd name="T187" fmla="*/ -76 h 1565"/>
                <a:gd name="T188" fmla="+- 0 3970 2525"/>
                <a:gd name="T189" fmla="*/ T188 w 1565"/>
                <a:gd name="T190" fmla="+- 0 -134 -1331"/>
                <a:gd name="T191" fmla="*/ -134 h 1565"/>
                <a:gd name="T192" fmla="+- 0 4005 2525"/>
                <a:gd name="T193" fmla="*/ T192 w 1565"/>
                <a:gd name="T194" fmla="+- 0 -196 -1331"/>
                <a:gd name="T195" fmla="*/ -196 h 1565"/>
                <a:gd name="T196" fmla="+- 0 4035 2525"/>
                <a:gd name="T197" fmla="*/ T196 w 1565"/>
                <a:gd name="T198" fmla="+- 0 -261 -1331"/>
                <a:gd name="T199" fmla="*/ -261 h 1565"/>
                <a:gd name="T200" fmla="+- 0 4058 2525"/>
                <a:gd name="T201" fmla="*/ T200 w 1565"/>
                <a:gd name="T202" fmla="+- 0 -329 -1331"/>
                <a:gd name="T203" fmla="*/ -329 h 1565"/>
                <a:gd name="T204" fmla="+- 0 4075 2525"/>
                <a:gd name="T205" fmla="*/ T204 w 1565"/>
                <a:gd name="T206" fmla="+- 0 -400 -1331"/>
                <a:gd name="T207" fmla="*/ -400 h 1565"/>
                <a:gd name="T208" fmla="+- 0 4086 2525"/>
                <a:gd name="T209" fmla="*/ T208 w 1565"/>
                <a:gd name="T210" fmla="+- 0 -473 -1331"/>
                <a:gd name="T211" fmla="*/ -473 h 1565"/>
                <a:gd name="T212" fmla="+- 0 4089 2525"/>
                <a:gd name="T213" fmla="*/ T212 w 1565"/>
                <a:gd name="T214" fmla="+- 0 -549 -1331"/>
                <a:gd name="T215" fmla="*/ -549 h 15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565" h="1565">
                  <a:moveTo>
                    <a:pt x="1564" y="782"/>
                  </a:moveTo>
                  <a:lnTo>
                    <a:pt x="1561" y="707"/>
                  </a:lnTo>
                  <a:lnTo>
                    <a:pt x="1550" y="634"/>
                  </a:lnTo>
                  <a:lnTo>
                    <a:pt x="1533" y="563"/>
                  </a:lnTo>
                  <a:lnTo>
                    <a:pt x="1510" y="494"/>
                  </a:lnTo>
                  <a:lnTo>
                    <a:pt x="1480" y="429"/>
                  </a:lnTo>
                  <a:lnTo>
                    <a:pt x="1445" y="367"/>
                  </a:lnTo>
                  <a:lnTo>
                    <a:pt x="1405" y="309"/>
                  </a:lnTo>
                  <a:lnTo>
                    <a:pt x="1360" y="255"/>
                  </a:lnTo>
                  <a:lnTo>
                    <a:pt x="1310" y="205"/>
                  </a:lnTo>
                  <a:lnTo>
                    <a:pt x="1255" y="159"/>
                  </a:lnTo>
                  <a:lnTo>
                    <a:pt x="1197" y="119"/>
                  </a:lnTo>
                  <a:lnTo>
                    <a:pt x="1135" y="84"/>
                  </a:lnTo>
                  <a:lnTo>
                    <a:pt x="1070" y="55"/>
                  </a:lnTo>
                  <a:lnTo>
                    <a:pt x="1002" y="31"/>
                  </a:lnTo>
                  <a:lnTo>
                    <a:pt x="931" y="14"/>
                  </a:lnTo>
                  <a:lnTo>
                    <a:pt x="857" y="4"/>
                  </a:lnTo>
                  <a:lnTo>
                    <a:pt x="782" y="0"/>
                  </a:lnTo>
                  <a:lnTo>
                    <a:pt x="707" y="4"/>
                  </a:lnTo>
                  <a:lnTo>
                    <a:pt x="633" y="14"/>
                  </a:lnTo>
                  <a:lnTo>
                    <a:pt x="563" y="31"/>
                  </a:lnTo>
                  <a:lnTo>
                    <a:pt x="494" y="55"/>
                  </a:lnTo>
                  <a:lnTo>
                    <a:pt x="429" y="84"/>
                  </a:lnTo>
                  <a:lnTo>
                    <a:pt x="367" y="119"/>
                  </a:lnTo>
                  <a:lnTo>
                    <a:pt x="309" y="159"/>
                  </a:lnTo>
                  <a:lnTo>
                    <a:pt x="255" y="204"/>
                  </a:lnTo>
                  <a:lnTo>
                    <a:pt x="205" y="254"/>
                  </a:lnTo>
                  <a:lnTo>
                    <a:pt x="159" y="309"/>
                  </a:lnTo>
                  <a:lnTo>
                    <a:pt x="119" y="367"/>
                  </a:lnTo>
                  <a:lnTo>
                    <a:pt x="84" y="429"/>
                  </a:lnTo>
                  <a:lnTo>
                    <a:pt x="55" y="494"/>
                  </a:lnTo>
                  <a:lnTo>
                    <a:pt x="31" y="562"/>
                  </a:lnTo>
                  <a:lnTo>
                    <a:pt x="14" y="633"/>
                  </a:lnTo>
                  <a:lnTo>
                    <a:pt x="3" y="706"/>
                  </a:lnTo>
                  <a:lnTo>
                    <a:pt x="0" y="781"/>
                  </a:lnTo>
                  <a:lnTo>
                    <a:pt x="0" y="1565"/>
                  </a:lnTo>
                  <a:lnTo>
                    <a:pt x="783" y="1565"/>
                  </a:lnTo>
                  <a:lnTo>
                    <a:pt x="858" y="1561"/>
                  </a:lnTo>
                  <a:lnTo>
                    <a:pt x="931" y="1550"/>
                  </a:lnTo>
                  <a:lnTo>
                    <a:pt x="1002" y="1533"/>
                  </a:lnTo>
                  <a:lnTo>
                    <a:pt x="1071" y="1510"/>
                  </a:lnTo>
                  <a:lnTo>
                    <a:pt x="1136" y="1480"/>
                  </a:lnTo>
                  <a:lnTo>
                    <a:pt x="1198" y="1445"/>
                  </a:lnTo>
                  <a:lnTo>
                    <a:pt x="1256" y="1405"/>
                  </a:lnTo>
                  <a:lnTo>
                    <a:pt x="1310" y="1360"/>
                  </a:lnTo>
                  <a:lnTo>
                    <a:pt x="1360" y="1310"/>
                  </a:lnTo>
                  <a:lnTo>
                    <a:pt x="1405" y="1255"/>
                  </a:lnTo>
                  <a:lnTo>
                    <a:pt x="1445" y="1197"/>
                  </a:lnTo>
                  <a:lnTo>
                    <a:pt x="1480" y="1135"/>
                  </a:lnTo>
                  <a:lnTo>
                    <a:pt x="1510" y="1070"/>
                  </a:lnTo>
                  <a:lnTo>
                    <a:pt x="1533" y="1002"/>
                  </a:lnTo>
                  <a:lnTo>
                    <a:pt x="1550" y="931"/>
                  </a:lnTo>
                  <a:lnTo>
                    <a:pt x="1561" y="858"/>
                  </a:lnTo>
                  <a:lnTo>
                    <a:pt x="1564" y="782"/>
                  </a:lnTo>
                  <a:close/>
                </a:path>
              </a:pathLst>
            </a:custGeom>
            <a:solidFill>
              <a:srgbClr val="266B92"/>
            </a:solidFill>
            <a:ln w="12700">
              <a:solidFill>
                <a:srgbClr val="266B92"/>
              </a:solidFill>
              <a:prstDash val="solid"/>
              <a:round/>
              <a:headEnd/>
              <a:tailEnd/>
            </a:ln>
            <a:extLst/>
          </p:spPr>
          <p:txBody>
            <a:bodyPr rot="0" vert="horz" wrap="square" lIns="91440" tIns="45720" rIns="91440" bIns="45720" anchor="t" anchorCtr="0" upright="1">
              <a:noAutofit/>
            </a:bodyPr>
            <a:lstStyle/>
            <a:p>
              <a:endParaRPr lang="fr-FR" dirty="0">
                <a:solidFill>
                  <a:srgbClr val="00537E"/>
                </a:solidFill>
              </a:endParaRPr>
            </a:p>
          </p:txBody>
        </p:sp>
        <p:sp>
          <p:nvSpPr>
            <p:cNvPr id="4" name="Freeform 43"/>
            <p:cNvSpPr>
              <a:spLocks/>
            </p:cNvSpPr>
            <p:nvPr/>
          </p:nvSpPr>
          <p:spPr bwMode="auto">
            <a:xfrm>
              <a:off x="668960" y="1477746"/>
              <a:ext cx="1794498" cy="1701619"/>
            </a:xfrm>
            <a:custGeom>
              <a:avLst/>
              <a:gdLst>
                <a:gd name="T0" fmla="+- 0 1553 1553"/>
                <a:gd name="T1" fmla="*/ T0 w 891"/>
                <a:gd name="T2" fmla="+- 0 -212 -657"/>
                <a:gd name="T3" fmla="*/ -212 h 891"/>
                <a:gd name="T4" fmla="+- 0 1559 1553"/>
                <a:gd name="T5" fmla="*/ T4 w 891"/>
                <a:gd name="T6" fmla="+- 0 -284 -657"/>
                <a:gd name="T7" fmla="*/ -284 h 891"/>
                <a:gd name="T8" fmla="+- 0 1576 1553"/>
                <a:gd name="T9" fmla="*/ T8 w 891"/>
                <a:gd name="T10" fmla="+- 0 -352 -657"/>
                <a:gd name="T11" fmla="*/ -352 h 891"/>
                <a:gd name="T12" fmla="+- 0 1603 1553"/>
                <a:gd name="T13" fmla="*/ T12 w 891"/>
                <a:gd name="T14" fmla="+- 0 -416 -657"/>
                <a:gd name="T15" fmla="*/ -416 h 891"/>
                <a:gd name="T16" fmla="+- 0 1639 1553"/>
                <a:gd name="T17" fmla="*/ T16 w 891"/>
                <a:gd name="T18" fmla="+- 0 -475 -657"/>
                <a:gd name="T19" fmla="*/ -475 h 891"/>
                <a:gd name="T20" fmla="+- 0 1684 1553"/>
                <a:gd name="T21" fmla="*/ T20 w 891"/>
                <a:gd name="T22" fmla="+- 0 -526 -657"/>
                <a:gd name="T23" fmla="*/ -526 h 891"/>
                <a:gd name="T24" fmla="+- 0 1735 1553"/>
                <a:gd name="T25" fmla="*/ T24 w 891"/>
                <a:gd name="T26" fmla="+- 0 -571 -657"/>
                <a:gd name="T27" fmla="*/ -571 h 891"/>
                <a:gd name="T28" fmla="+- 0 1794 1553"/>
                <a:gd name="T29" fmla="*/ T28 w 891"/>
                <a:gd name="T30" fmla="+- 0 -607 -657"/>
                <a:gd name="T31" fmla="*/ -607 h 891"/>
                <a:gd name="T32" fmla="+- 0 1858 1553"/>
                <a:gd name="T33" fmla="*/ T32 w 891"/>
                <a:gd name="T34" fmla="+- 0 -634 -657"/>
                <a:gd name="T35" fmla="*/ -634 h 891"/>
                <a:gd name="T36" fmla="+- 0 1926 1553"/>
                <a:gd name="T37" fmla="*/ T36 w 891"/>
                <a:gd name="T38" fmla="+- 0 -651 -657"/>
                <a:gd name="T39" fmla="*/ -651 h 891"/>
                <a:gd name="T40" fmla="+- 0 1998 1553"/>
                <a:gd name="T41" fmla="*/ T40 w 891"/>
                <a:gd name="T42" fmla="+- 0 -657 -657"/>
                <a:gd name="T43" fmla="*/ -657 h 891"/>
                <a:gd name="T44" fmla="+- 0 2071 1553"/>
                <a:gd name="T45" fmla="*/ T44 w 891"/>
                <a:gd name="T46" fmla="+- 0 -651 -657"/>
                <a:gd name="T47" fmla="*/ -651 h 891"/>
                <a:gd name="T48" fmla="+- 0 2139 1553"/>
                <a:gd name="T49" fmla="*/ T48 w 891"/>
                <a:gd name="T50" fmla="+- 0 -634 -657"/>
                <a:gd name="T51" fmla="*/ -634 h 891"/>
                <a:gd name="T52" fmla="+- 0 2203 1553"/>
                <a:gd name="T53" fmla="*/ T52 w 891"/>
                <a:gd name="T54" fmla="+- 0 -607 -657"/>
                <a:gd name="T55" fmla="*/ -607 h 891"/>
                <a:gd name="T56" fmla="+- 0 2261 1553"/>
                <a:gd name="T57" fmla="*/ T56 w 891"/>
                <a:gd name="T58" fmla="+- 0 -571 -657"/>
                <a:gd name="T59" fmla="*/ -571 h 891"/>
                <a:gd name="T60" fmla="+- 0 2313 1553"/>
                <a:gd name="T61" fmla="*/ T60 w 891"/>
                <a:gd name="T62" fmla="+- 0 -527 -657"/>
                <a:gd name="T63" fmla="*/ -527 h 891"/>
                <a:gd name="T64" fmla="+- 0 2358 1553"/>
                <a:gd name="T65" fmla="*/ T64 w 891"/>
                <a:gd name="T66" fmla="+- 0 -475 -657"/>
                <a:gd name="T67" fmla="*/ -475 h 891"/>
                <a:gd name="T68" fmla="+- 0 2394 1553"/>
                <a:gd name="T69" fmla="*/ T68 w 891"/>
                <a:gd name="T70" fmla="+- 0 -417 -657"/>
                <a:gd name="T71" fmla="*/ -417 h 891"/>
                <a:gd name="T72" fmla="+- 0 2421 1553"/>
                <a:gd name="T73" fmla="*/ T72 w 891"/>
                <a:gd name="T74" fmla="+- 0 -353 -657"/>
                <a:gd name="T75" fmla="*/ -353 h 891"/>
                <a:gd name="T76" fmla="+- 0 2438 1553"/>
                <a:gd name="T77" fmla="*/ T76 w 891"/>
                <a:gd name="T78" fmla="+- 0 -284 -657"/>
                <a:gd name="T79" fmla="*/ -284 h 891"/>
                <a:gd name="T80" fmla="+- 0 2444 1553"/>
                <a:gd name="T81" fmla="*/ T80 w 891"/>
                <a:gd name="T82" fmla="+- 0 -212 -657"/>
                <a:gd name="T83" fmla="*/ -212 h 891"/>
                <a:gd name="T84" fmla="+- 0 2444 1553"/>
                <a:gd name="T85" fmla="*/ T84 w 891"/>
                <a:gd name="T86" fmla="+- 0 234 -657"/>
                <a:gd name="T87" fmla="*/ 234 h 891"/>
                <a:gd name="T88" fmla="+- 0 1998 1553"/>
                <a:gd name="T89" fmla="*/ T88 w 891"/>
                <a:gd name="T90" fmla="+- 0 234 -657"/>
                <a:gd name="T91" fmla="*/ 234 h 891"/>
                <a:gd name="T92" fmla="+- 0 1926 1553"/>
                <a:gd name="T93" fmla="*/ T92 w 891"/>
                <a:gd name="T94" fmla="+- 0 228 -657"/>
                <a:gd name="T95" fmla="*/ 228 h 891"/>
                <a:gd name="T96" fmla="+- 0 1857 1553"/>
                <a:gd name="T97" fmla="*/ T96 w 891"/>
                <a:gd name="T98" fmla="+- 0 211 -657"/>
                <a:gd name="T99" fmla="*/ 211 h 891"/>
                <a:gd name="T100" fmla="+- 0 1794 1553"/>
                <a:gd name="T101" fmla="*/ T100 w 891"/>
                <a:gd name="T102" fmla="+- 0 184 -657"/>
                <a:gd name="T103" fmla="*/ 184 h 891"/>
                <a:gd name="T104" fmla="+- 0 1735 1553"/>
                <a:gd name="T105" fmla="*/ T104 w 891"/>
                <a:gd name="T106" fmla="+- 0 148 -657"/>
                <a:gd name="T107" fmla="*/ 148 h 891"/>
                <a:gd name="T108" fmla="+- 0 1683 1553"/>
                <a:gd name="T109" fmla="*/ T108 w 891"/>
                <a:gd name="T110" fmla="+- 0 103 -657"/>
                <a:gd name="T111" fmla="*/ 103 h 891"/>
                <a:gd name="T112" fmla="+- 0 1639 1553"/>
                <a:gd name="T113" fmla="*/ T112 w 891"/>
                <a:gd name="T114" fmla="+- 0 51 -657"/>
                <a:gd name="T115" fmla="*/ 51 h 891"/>
                <a:gd name="T116" fmla="+- 0 1603 1553"/>
                <a:gd name="T117" fmla="*/ T116 w 891"/>
                <a:gd name="T118" fmla="+- 0 -7 -657"/>
                <a:gd name="T119" fmla="*/ -7 h 891"/>
                <a:gd name="T120" fmla="+- 0 1576 1553"/>
                <a:gd name="T121" fmla="*/ T120 w 891"/>
                <a:gd name="T122" fmla="+- 0 -71 -657"/>
                <a:gd name="T123" fmla="*/ -71 h 891"/>
                <a:gd name="T124" fmla="+- 0 1559 1553"/>
                <a:gd name="T125" fmla="*/ T124 w 891"/>
                <a:gd name="T126" fmla="+- 0 -139 -657"/>
                <a:gd name="T127" fmla="*/ -139 h 891"/>
                <a:gd name="T128" fmla="+- 0 1553 1553"/>
                <a:gd name="T129" fmla="*/ T128 w 891"/>
                <a:gd name="T130" fmla="+- 0 -212 -657"/>
                <a:gd name="T131" fmla="*/ -212 h 8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91" h="891">
                  <a:moveTo>
                    <a:pt x="0" y="445"/>
                  </a:moveTo>
                  <a:lnTo>
                    <a:pt x="6" y="373"/>
                  </a:lnTo>
                  <a:lnTo>
                    <a:pt x="23" y="305"/>
                  </a:lnTo>
                  <a:lnTo>
                    <a:pt x="50" y="241"/>
                  </a:lnTo>
                  <a:lnTo>
                    <a:pt x="86" y="182"/>
                  </a:lnTo>
                  <a:lnTo>
                    <a:pt x="131" y="131"/>
                  </a:lnTo>
                  <a:lnTo>
                    <a:pt x="182" y="86"/>
                  </a:lnTo>
                  <a:lnTo>
                    <a:pt x="241" y="50"/>
                  </a:lnTo>
                  <a:lnTo>
                    <a:pt x="305" y="23"/>
                  </a:lnTo>
                  <a:lnTo>
                    <a:pt x="373" y="6"/>
                  </a:lnTo>
                  <a:lnTo>
                    <a:pt x="445" y="0"/>
                  </a:lnTo>
                  <a:lnTo>
                    <a:pt x="518" y="6"/>
                  </a:lnTo>
                  <a:lnTo>
                    <a:pt x="586" y="23"/>
                  </a:lnTo>
                  <a:lnTo>
                    <a:pt x="650" y="50"/>
                  </a:lnTo>
                  <a:lnTo>
                    <a:pt x="708" y="86"/>
                  </a:lnTo>
                  <a:lnTo>
                    <a:pt x="760" y="130"/>
                  </a:lnTo>
                  <a:lnTo>
                    <a:pt x="805" y="182"/>
                  </a:lnTo>
                  <a:lnTo>
                    <a:pt x="841" y="240"/>
                  </a:lnTo>
                  <a:lnTo>
                    <a:pt x="868" y="304"/>
                  </a:lnTo>
                  <a:lnTo>
                    <a:pt x="885" y="373"/>
                  </a:lnTo>
                  <a:lnTo>
                    <a:pt x="891" y="445"/>
                  </a:lnTo>
                  <a:lnTo>
                    <a:pt x="891" y="891"/>
                  </a:lnTo>
                  <a:lnTo>
                    <a:pt x="445" y="891"/>
                  </a:lnTo>
                  <a:lnTo>
                    <a:pt x="373" y="885"/>
                  </a:lnTo>
                  <a:lnTo>
                    <a:pt x="304" y="868"/>
                  </a:lnTo>
                  <a:lnTo>
                    <a:pt x="241" y="841"/>
                  </a:lnTo>
                  <a:lnTo>
                    <a:pt x="182" y="805"/>
                  </a:lnTo>
                  <a:lnTo>
                    <a:pt x="130" y="760"/>
                  </a:lnTo>
                  <a:lnTo>
                    <a:pt x="86" y="708"/>
                  </a:lnTo>
                  <a:lnTo>
                    <a:pt x="50" y="650"/>
                  </a:lnTo>
                  <a:lnTo>
                    <a:pt x="23" y="586"/>
                  </a:lnTo>
                  <a:lnTo>
                    <a:pt x="6" y="518"/>
                  </a:lnTo>
                  <a:lnTo>
                    <a:pt x="0" y="445"/>
                  </a:lnTo>
                  <a:close/>
                </a:path>
              </a:pathLst>
            </a:custGeom>
            <a:solidFill>
              <a:srgbClr val="37ADB9"/>
            </a:solidFill>
            <a:ln w="12700">
              <a:solidFill>
                <a:srgbClr val="37ADB9"/>
              </a:solidFill>
              <a:prstDash val="solid"/>
              <a:round/>
              <a:headEnd/>
              <a:tailEnd/>
            </a:ln>
            <a:extLst/>
          </p:spPr>
          <p:txBody>
            <a:bodyPr rot="0" vert="horz" wrap="square" lIns="91440" tIns="45720" rIns="91440" bIns="45720" anchor="t" anchorCtr="0" upright="1">
              <a:noAutofit/>
            </a:bodyPr>
            <a:lstStyle/>
            <a:p>
              <a:endParaRPr lang="fr-FR" dirty="0">
                <a:solidFill>
                  <a:srgbClr val="00537E"/>
                </a:solidFill>
              </a:endParaRPr>
            </a:p>
          </p:txBody>
        </p:sp>
        <p:sp>
          <p:nvSpPr>
            <p:cNvPr id="5" name="Freeform 42"/>
            <p:cNvSpPr>
              <a:spLocks/>
            </p:cNvSpPr>
            <p:nvPr/>
          </p:nvSpPr>
          <p:spPr bwMode="auto">
            <a:xfrm>
              <a:off x="231916" y="3278674"/>
              <a:ext cx="2231542" cy="2116043"/>
            </a:xfrm>
            <a:custGeom>
              <a:avLst/>
              <a:gdLst>
                <a:gd name="T0" fmla="+- 0 1337 1337"/>
                <a:gd name="T1" fmla="*/ T0 w 1108"/>
                <a:gd name="T2" fmla="+- 0 840 287"/>
                <a:gd name="T3" fmla="*/ 840 h 1108"/>
                <a:gd name="T4" fmla="+- 0 1342 1337"/>
                <a:gd name="T5" fmla="*/ T4 w 1108"/>
                <a:gd name="T6" fmla="+- 0 915 287"/>
                <a:gd name="T7" fmla="*/ 915 h 1108"/>
                <a:gd name="T8" fmla="+- 0 1356 1337"/>
                <a:gd name="T9" fmla="*/ T8 w 1108"/>
                <a:gd name="T10" fmla="+- 0 987 287"/>
                <a:gd name="T11" fmla="*/ 987 h 1108"/>
                <a:gd name="T12" fmla="+- 0 1380 1337"/>
                <a:gd name="T13" fmla="*/ T12 w 1108"/>
                <a:gd name="T14" fmla="+- 0 1056 287"/>
                <a:gd name="T15" fmla="*/ 1056 h 1108"/>
                <a:gd name="T16" fmla="+- 0 1412 1337"/>
                <a:gd name="T17" fmla="*/ T16 w 1108"/>
                <a:gd name="T18" fmla="+- 0 1120 287"/>
                <a:gd name="T19" fmla="*/ 1120 h 1108"/>
                <a:gd name="T20" fmla="+- 0 1452 1337"/>
                <a:gd name="T21" fmla="*/ T20 w 1108"/>
                <a:gd name="T22" fmla="+- 0 1178 287"/>
                <a:gd name="T23" fmla="*/ 1178 h 1108"/>
                <a:gd name="T24" fmla="+- 0 1499 1337"/>
                <a:gd name="T25" fmla="*/ T24 w 1108"/>
                <a:gd name="T26" fmla="+- 0 1232 287"/>
                <a:gd name="T27" fmla="*/ 1232 h 1108"/>
                <a:gd name="T28" fmla="+- 0 1552 1337"/>
                <a:gd name="T29" fmla="*/ T28 w 1108"/>
                <a:gd name="T30" fmla="+- 0 1278 287"/>
                <a:gd name="T31" fmla="*/ 1278 h 1108"/>
                <a:gd name="T32" fmla="+- 0 1611 1337"/>
                <a:gd name="T33" fmla="*/ T32 w 1108"/>
                <a:gd name="T34" fmla="+- 0 1318 287"/>
                <a:gd name="T35" fmla="*/ 1318 h 1108"/>
                <a:gd name="T36" fmla="+- 0 1675 1337"/>
                <a:gd name="T37" fmla="*/ T36 w 1108"/>
                <a:gd name="T38" fmla="+- 0 1350 287"/>
                <a:gd name="T39" fmla="*/ 1350 h 1108"/>
                <a:gd name="T40" fmla="+- 0 1743 1337"/>
                <a:gd name="T41" fmla="*/ T40 w 1108"/>
                <a:gd name="T42" fmla="+- 0 1374 287"/>
                <a:gd name="T43" fmla="*/ 1374 h 1108"/>
                <a:gd name="T44" fmla="+- 0 1815 1337"/>
                <a:gd name="T45" fmla="*/ T44 w 1108"/>
                <a:gd name="T46" fmla="+- 0 1389 287"/>
                <a:gd name="T47" fmla="*/ 1389 h 1108"/>
                <a:gd name="T48" fmla="+- 0 1890 1337"/>
                <a:gd name="T49" fmla="*/ T48 w 1108"/>
                <a:gd name="T50" fmla="+- 0 1394 287"/>
                <a:gd name="T51" fmla="*/ 1394 h 1108"/>
                <a:gd name="T52" fmla="+- 0 1965 1337"/>
                <a:gd name="T53" fmla="*/ T52 w 1108"/>
                <a:gd name="T54" fmla="+- 0 1389 287"/>
                <a:gd name="T55" fmla="*/ 1389 h 1108"/>
                <a:gd name="T56" fmla="+- 0 2037 1337"/>
                <a:gd name="T57" fmla="*/ T56 w 1108"/>
                <a:gd name="T58" fmla="+- 0 1374 287"/>
                <a:gd name="T59" fmla="*/ 1374 h 1108"/>
                <a:gd name="T60" fmla="+- 0 2105 1337"/>
                <a:gd name="T61" fmla="*/ T60 w 1108"/>
                <a:gd name="T62" fmla="+- 0 1350 287"/>
                <a:gd name="T63" fmla="*/ 1350 h 1108"/>
                <a:gd name="T64" fmla="+- 0 2169 1337"/>
                <a:gd name="T65" fmla="*/ T64 w 1108"/>
                <a:gd name="T66" fmla="+- 0 1318 287"/>
                <a:gd name="T67" fmla="*/ 1318 h 1108"/>
                <a:gd name="T68" fmla="+- 0 2228 1337"/>
                <a:gd name="T69" fmla="*/ T68 w 1108"/>
                <a:gd name="T70" fmla="+- 0 1279 287"/>
                <a:gd name="T71" fmla="*/ 1279 h 1108"/>
                <a:gd name="T72" fmla="+- 0 2281 1337"/>
                <a:gd name="T73" fmla="*/ T72 w 1108"/>
                <a:gd name="T74" fmla="+- 0 1232 287"/>
                <a:gd name="T75" fmla="*/ 1232 h 1108"/>
                <a:gd name="T76" fmla="+- 0 2328 1337"/>
                <a:gd name="T77" fmla="*/ T76 w 1108"/>
                <a:gd name="T78" fmla="+- 0 1179 287"/>
                <a:gd name="T79" fmla="*/ 1179 h 1108"/>
                <a:gd name="T80" fmla="+- 0 2368 1337"/>
                <a:gd name="T81" fmla="*/ T80 w 1108"/>
                <a:gd name="T82" fmla="+- 0 1120 287"/>
                <a:gd name="T83" fmla="*/ 1120 h 1108"/>
                <a:gd name="T84" fmla="+- 0 2400 1337"/>
                <a:gd name="T85" fmla="*/ T84 w 1108"/>
                <a:gd name="T86" fmla="+- 0 1056 287"/>
                <a:gd name="T87" fmla="*/ 1056 h 1108"/>
                <a:gd name="T88" fmla="+- 0 2424 1337"/>
                <a:gd name="T89" fmla="*/ T88 w 1108"/>
                <a:gd name="T90" fmla="+- 0 988 287"/>
                <a:gd name="T91" fmla="*/ 988 h 1108"/>
                <a:gd name="T92" fmla="+- 0 2439 1337"/>
                <a:gd name="T93" fmla="*/ T92 w 1108"/>
                <a:gd name="T94" fmla="+- 0 916 287"/>
                <a:gd name="T95" fmla="*/ 916 h 1108"/>
                <a:gd name="T96" fmla="+- 0 2444 1337"/>
                <a:gd name="T97" fmla="*/ T96 w 1108"/>
                <a:gd name="T98" fmla="+- 0 841 287"/>
                <a:gd name="T99" fmla="*/ 841 h 1108"/>
                <a:gd name="T100" fmla="+- 0 2444 1337"/>
                <a:gd name="T101" fmla="*/ T100 w 1108"/>
                <a:gd name="T102" fmla="+- 0 287 287"/>
                <a:gd name="T103" fmla="*/ 287 h 1108"/>
                <a:gd name="T104" fmla="+- 0 1889 1337"/>
                <a:gd name="T105" fmla="*/ T104 w 1108"/>
                <a:gd name="T106" fmla="+- 0 287 287"/>
                <a:gd name="T107" fmla="*/ 287 h 1108"/>
                <a:gd name="T108" fmla="+- 0 1814 1337"/>
                <a:gd name="T109" fmla="*/ T108 w 1108"/>
                <a:gd name="T110" fmla="+- 0 292 287"/>
                <a:gd name="T111" fmla="*/ 292 h 1108"/>
                <a:gd name="T112" fmla="+- 0 1742 1337"/>
                <a:gd name="T113" fmla="*/ T112 w 1108"/>
                <a:gd name="T114" fmla="+- 0 307 287"/>
                <a:gd name="T115" fmla="*/ 307 h 1108"/>
                <a:gd name="T116" fmla="+- 0 1674 1337"/>
                <a:gd name="T117" fmla="*/ T116 w 1108"/>
                <a:gd name="T118" fmla="+- 0 330 287"/>
                <a:gd name="T119" fmla="*/ 330 h 1108"/>
                <a:gd name="T120" fmla="+- 0 1610 1337"/>
                <a:gd name="T121" fmla="*/ T120 w 1108"/>
                <a:gd name="T122" fmla="+- 0 362 287"/>
                <a:gd name="T123" fmla="*/ 362 h 1108"/>
                <a:gd name="T124" fmla="+- 0 1552 1337"/>
                <a:gd name="T125" fmla="*/ T124 w 1108"/>
                <a:gd name="T126" fmla="+- 0 402 287"/>
                <a:gd name="T127" fmla="*/ 402 h 1108"/>
                <a:gd name="T128" fmla="+- 0 1498 1337"/>
                <a:gd name="T129" fmla="*/ T128 w 1108"/>
                <a:gd name="T130" fmla="+- 0 449 287"/>
                <a:gd name="T131" fmla="*/ 449 h 1108"/>
                <a:gd name="T132" fmla="+- 0 1452 1337"/>
                <a:gd name="T133" fmla="*/ T132 w 1108"/>
                <a:gd name="T134" fmla="+- 0 502 287"/>
                <a:gd name="T135" fmla="*/ 502 h 1108"/>
                <a:gd name="T136" fmla="+- 0 1412 1337"/>
                <a:gd name="T137" fmla="*/ T136 w 1108"/>
                <a:gd name="T138" fmla="+- 0 561 287"/>
                <a:gd name="T139" fmla="*/ 561 h 1108"/>
                <a:gd name="T140" fmla="+- 0 1380 1337"/>
                <a:gd name="T141" fmla="*/ T140 w 1108"/>
                <a:gd name="T142" fmla="+- 0 625 287"/>
                <a:gd name="T143" fmla="*/ 625 h 1108"/>
                <a:gd name="T144" fmla="+- 0 1356 1337"/>
                <a:gd name="T145" fmla="*/ T144 w 1108"/>
                <a:gd name="T146" fmla="+- 0 693 287"/>
                <a:gd name="T147" fmla="*/ 693 h 1108"/>
                <a:gd name="T148" fmla="+- 0 1342 1337"/>
                <a:gd name="T149" fmla="*/ T148 w 1108"/>
                <a:gd name="T150" fmla="+- 0 765 287"/>
                <a:gd name="T151" fmla="*/ 765 h 1108"/>
                <a:gd name="T152" fmla="+- 0 1337 1337"/>
                <a:gd name="T153" fmla="*/ T152 w 1108"/>
                <a:gd name="T154" fmla="+- 0 840 287"/>
                <a:gd name="T155" fmla="*/ 840 h 1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108" h="1108">
                  <a:moveTo>
                    <a:pt x="0" y="553"/>
                  </a:moveTo>
                  <a:lnTo>
                    <a:pt x="5" y="628"/>
                  </a:lnTo>
                  <a:lnTo>
                    <a:pt x="19" y="700"/>
                  </a:lnTo>
                  <a:lnTo>
                    <a:pt x="43" y="769"/>
                  </a:lnTo>
                  <a:lnTo>
                    <a:pt x="75" y="833"/>
                  </a:lnTo>
                  <a:lnTo>
                    <a:pt x="115" y="891"/>
                  </a:lnTo>
                  <a:lnTo>
                    <a:pt x="162" y="945"/>
                  </a:lnTo>
                  <a:lnTo>
                    <a:pt x="215" y="991"/>
                  </a:lnTo>
                  <a:lnTo>
                    <a:pt x="274" y="1031"/>
                  </a:lnTo>
                  <a:lnTo>
                    <a:pt x="338" y="1063"/>
                  </a:lnTo>
                  <a:lnTo>
                    <a:pt x="406" y="1087"/>
                  </a:lnTo>
                  <a:lnTo>
                    <a:pt x="478" y="1102"/>
                  </a:lnTo>
                  <a:lnTo>
                    <a:pt x="553" y="1107"/>
                  </a:lnTo>
                  <a:lnTo>
                    <a:pt x="628" y="1102"/>
                  </a:lnTo>
                  <a:lnTo>
                    <a:pt x="700" y="1087"/>
                  </a:lnTo>
                  <a:lnTo>
                    <a:pt x="768" y="1063"/>
                  </a:lnTo>
                  <a:lnTo>
                    <a:pt x="832" y="1031"/>
                  </a:lnTo>
                  <a:lnTo>
                    <a:pt x="891" y="992"/>
                  </a:lnTo>
                  <a:lnTo>
                    <a:pt x="944" y="945"/>
                  </a:lnTo>
                  <a:lnTo>
                    <a:pt x="991" y="892"/>
                  </a:lnTo>
                  <a:lnTo>
                    <a:pt x="1031" y="833"/>
                  </a:lnTo>
                  <a:lnTo>
                    <a:pt x="1063" y="769"/>
                  </a:lnTo>
                  <a:lnTo>
                    <a:pt x="1087" y="701"/>
                  </a:lnTo>
                  <a:lnTo>
                    <a:pt x="1102" y="629"/>
                  </a:lnTo>
                  <a:lnTo>
                    <a:pt x="1107" y="554"/>
                  </a:lnTo>
                  <a:lnTo>
                    <a:pt x="1107" y="0"/>
                  </a:lnTo>
                  <a:lnTo>
                    <a:pt x="552" y="0"/>
                  </a:lnTo>
                  <a:lnTo>
                    <a:pt x="477" y="5"/>
                  </a:lnTo>
                  <a:lnTo>
                    <a:pt x="405" y="20"/>
                  </a:lnTo>
                  <a:lnTo>
                    <a:pt x="337" y="43"/>
                  </a:lnTo>
                  <a:lnTo>
                    <a:pt x="273" y="75"/>
                  </a:lnTo>
                  <a:lnTo>
                    <a:pt x="215" y="115"/>
                  </a:lnTo>
                  <a:lnTo>
                    <a:pt x="161" y="162"/>
                  </a:lnTo>
                  <a:lnTo>
                    <a:pt x="115" y="215"/>
                  </a:lnTo>
                  <a:lnTo>
                    <a:pt x="75" y="274"/>
                  </a:lnTo>
                  <a:lnTo>
                    <a:pt x="43" y="338"/>
                  </a:lnTo>
                  <a:lnTo>
                    <a:pt x="19" y="406"/>
                  </a:lnTo>
                  <a:lnTo>
                    <a:pt x="5" y="478"/>
                  </a:lnTo>
                  <a:lnTo>
                    <a:pt x="0" y="553"/>
                  </a:lnTo>
                  <a:close/>
                </a:path>
              </a:pathLst>
            </a:custGeom>
            <a:solidFill>
              <a:srgbClr val="3591A7"/>
            </a:solidFill>
            <a:ln w="12700">
              <a:solidFill>
                <a:srgbClr val="3591A7"/>
              </a:solidFill>
              <a:prstDash val="solid"/>
              <a:round/>
              <a:headEnd/>
              <a:tailEnd/>
            </a:ln>
            <a:extLst/>
          </p:spPr>
          <p:txBody>
            <a:bodyPr rot="0" vert="horz" wrap="square" lIns="91440" tIns="45720" rIns="91440" bIns="45720" anchor="t" anchorCtr="0" upright="1">
              <a:noAutofit/>
            </a:bodyPr>
            <a:lstStyle/>
            <a:p>
              <a:endParaRPr lang="fr-FR" dirty="0">
                <a:solidFill>
                  <a:srgbClr val="00537E"/>
                </a:solidFill>
              </a:endParaRPr>
            </a:p>
          </p:txBody>
        </p:sp>
      </p:grpSp>
      <p:pic>
        <p:nvPicPr>
          <p:cNvPr id="6" name="image5.png"/>
          <p:cNvPicPr/>
          <p:nvPr/>
        </p:nvPicPr>
        <p:blipFill>
          <a:blip r:embed="rId3" cstate="print"/>
          <a:stretch>
            <a:fillRect/>
          </a:stretch>
        </p:blipFill>
        <p:spPr>
          <a:xfrm>
            <a:off x="180975" y="5951087"/>
            <a:ext cx="667574" cy="797548"/>
          </a:xfrm>
          <a:prstGeom prst="rect">
            <a:avLst/>
          </a:prstGeom>
        </p:spPr>
      </p:pic>
      <p:sp>
        <p:nvSpPr>
          <p:cNvPr id="7" name="Titre 1"/>
          <p:cNvSpPr txBox="1">
            <a:spLocks/>
          </p:cNvSpPr>
          <p:nvPr/>
        </p:nvSpPr>
        <p:spPr>
          <a:xfrm>
            <a:off x="2475739" y="3183111"/>
            <a:ext cx="6480720"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smtClean="0">
                <a:solidFill>
                  <a:srgbClr val="F79646">
                    <a:lumMod val="75000"/>
                  </a:srgbClr>
                </a:solidFill>
                <a:latin typeface="Century Gothic" panose="020B0502020202020204" pitchFamily="34" charset="0"/>
              </a:rPr>
              <a:t>Soins intégrés </a:t>
            </a:r>
          </a:p>
          <a:p>
            <a:pPr algn="l"/>
            <a:r>
              <a:rPr lang="fr-FR" sz="3400" b="1" i="1" dirty="0" smtClean="0">
                <a:solidFill>
                  <a:srgbClr val="F79646">
                    <a:lumMod val="75000"/>
                  </a:srgbClr>
                </a:solidFill>
                <a:latin typeface="Century Gothic" panose="020B0502020202020204" pitchFamily="34" charset="0"/>
              </a:rPr>
              <a:t>Expériences internationales </a:t>
            </a:r>
          </a:p>
          <a:p>
            <a:pPr algn="l"/>
            <a:endParaRPr lang="fr-FR" sz="3200" b="1" dirty="0">
              <a:solidFill>
                <a:srgbClr val="F79646">
                  <a:lumMod val="75000"/>
                </a:srgbClr>
              </a:solidFill>
              <a:latin typeface="Century Gothic" panose="020B0502020202020204" pitchFamily="34" charset="0"/>
            </a:endParaRPr>
          </a:p>
          <a:p>
            <a:pPr algn="l"/>
            <a:r>
              <a:rPr lang="fr-FR" sz="2800" b="1" dirty="0" smtClean="0">
                <a:solidFill>
                  <a:srgbClr val="FF6600"/>
                </a:solidFill>
                <a:latin typeface="Century Gothic" panose="020B0502020202020204" pitchFamily="34" charset="0"/>
              </a:rPr>
              <a:t>David Bernstein </a:t>
            </a:r>
          </a:p>
          <a:p>
            <a:pPr algn="l"/>
            <a:r>
              <a:rPr lang="fr-FR" sz="2800" b="1" dirty="0" smtClean="0">
                <a:solidFill>
                  <a:srgbClr val="FF6600"/>
                </a:solidFill>
                <a:latin typeface="Century Gothic" panose="020B0502020202020204" pitchFamily="34" charset="0"/>
              </a:rPr>
              <a:t>Bureau « économie de la santé »</a:t>
            </a:r>
          </a:p>
          <a:p>
            <a:pPr algn="l"/>
            <a:r>
              <a:rPr lang="fr-FR" sz="2800" b="1" dirty="0" smtClean="0">
                <a:solidFill>
                  <a:srgbClr val="FF6600"/>
                </a:solidFill>
                <a:latin typeface="Century Gothic" panose="020B0502020202020204" pitchFamily="34" charset="0"/>
              </a:rPr>
              <a:t>Direction de la Sécurité Sociale</a:t>
            </a:r>
            <a:endParaRPr lang="fr-FR" sz="2800" b="1" dirty="0">
              <a:solidFill>
                <a:srgbClr val="FF6600"/>
              </a:solidFill>
              <a:latin typeface="Century Gothic" panose="020B0502020202020204" pitchFamily="34" charset="0"/>
            </a:endParaRPr>
          </a:p>
        </p:txBody>
      </p:sp>
      <p:pic>
        <p:nvPicPr>
          <p:cNvPr id="2" name="Image 1"/>
          <p:cNvPicPr>
            <a:picLocks noChangeAspect="1"/>
          </p:cNvPicPr>
          <p:nvPr/>
        </p:nvPicPr>
        <p:blipFill>
          <a:blip r:embed="rId4"/>
          <a:stretch>
            <a:fillRect/>
          </a:stretch>
        </p:blipFill>
        <p:spPr>
          <a:xfrm>
            <a:off x="899592" y="6057296"/>
            <a:ext cx="1512168" cy="691339"/>
          </a:xfrm>
          <a:prstGeom prst="rect">
            <a:avLst/>
          </a:prstGeom>
        </p:spPr>
      </p:pic>
      <p:pic>
        <p:nvPicPr>
          <p:cNvPr id="8" name="Image 7"/>
          <p:cNvPicPr>
            <a:picLocks noChangeAspect="1"/>
          </p:cNvPicPr>
          <p:nvPr/>
        </p:nvPicPr>
        <p:blipFill>
          <a:blip r:embed="rId5"/>
          <a:stretch>
            <a:fillRect/>
          </a:stretch>
        </p:blipFill>
        <p:spPr>
          <a:xfrm>
            <a:off x="2555776" y="6217167"/>
            <a:ext cx="1045344" cy="608356"/>
          </a:xfrm>
          <a:prstGeom prst="rect">
            <a:avLst/>
          </a:prstGeom>
        </p:spPr>
      </p:pic>
      <p:cxnSp>
        <p:nvCxnSpPr>
          <p:cNvPr id="16" name="Line 6"/>
          <p:cNvCxnSpPr>
            <a:cxnSpLocks noChangeShapeType="1"/>
          </p:cNvCxnSpPr>
          <p:nvPr/>
        </p:nvCxnSpPr>
        <p:spPr bwMode="auto">
          <a:xfrm>
            <a:off x="2627784" y="4581128"/>
            <a:ext cx="3806288" cy="0"/>
          </a:xfrm>
          <a:prstGeom prst="line">
            <a:avLst/>
          </a:prstGeom>
          <a:noFill/>
          <a:ln w="34925">
            <a:solidFill>
              <a:schemeClr val="accent6">
                <a:lumMod val="75000"/>
              </a:schemeClr>
            </a:solidFill>
            <a:prstDash val="solid"/>
            <a:round/>
            <a:headEnd/>
            <a:tailEnd/>
          </a:ln>
          <a:extLst>
            <a:ext uri="{909E8E84-426E-40DD-AFC4-6F175D3DCCD1}">
              <a14:hiddenFill xmlns:a14="http://schemas.microsoft.com/office/drawing/2010/main">
                <a:noFill/>
              </a14:hiddenFill>
            </a:ext>
          </a:extLst>
        </p:spPr>
      </p:cxnSp>
      <p:sp>
        <p:nvSpPr>
          <p:cNvPr id="11" name="Forme libre 10"/>
          <p:cNvSpPr/>
          <p:nvPr/>
        </p:nvSpPr>
        <p:spPr>
          <a:xfrm>
            <a:off x="4153728" y="5222890"/>
            <a:ext cx="4810760" cy="1590486"/>
          </a:xfrm>
          <a:custGeom>
            <a:avLst/>
            <a:gdLst>
              <a:gd name="connsiteX0" fmla="*/ 0 w 6360160"/>
              <a:gd name="connsiteY0" fmla="*/ 0 h 1798767"/>
              <a:gd name="connsiteX1" fmla="*/ 1767840 w 6360160"/>
              <a:gd name="connsiteY1" fmla="*/ 1686560 h 1798767"/>
              <a:gd name="connsiteX2" fmla="*/ 6360160 w 6360160"/>
              <a:gd name="connsiteY2" fmla="*/ 1645920 h 1798767"/>
              <a:gd name="connsiteX3" fmla="*/ 6360160 w 6360160"/>
              <a:gd name="connsiteY3" fmla="*/ 1645920 h 1798767"/>
            </a:gdLst>
            <a:ahLst/>
            <a:cxnLst>
              <a:cxn ang="0">
                <a:pos x="connsiteX0" y="connsiteY0"/>
              </a:cxn>
              <a:cxn ang="0">
                <a:pos x="connsiteX1" y="connsiteY1"/>
              </a:cxn>
              <a:cxn ang="0">
                <a:pos x="connsiteX2" y="connsiteY2"/>
              </a:cxn>
              <a:cxn ang="0">
                <a:pos x="connsiteX3" y="connsiteY3"/>
              </a:cxn>
            </a:cxnLst>
            <a:rect l="l" t="t" r="r" b="b"/>
            <a:pathLst>
              <a:path w="6360160" h="1798767">
                <a:moveTo>
                  <a:pt x="0" y="0"/>
                </a:moveTo>
                <a:cubicBezTo>
                  <a:pt x="353906" y="706120"/>
                  <a:pt x="707813" y="1412240"/>
                  <a:pt x="1767840" y="1686560"/>
                </a:cubicBezTo>
                <a:cubicBezTo>
                  <a:pt x="2827867" y="1960880"/>
                  <a:pt x="6360160" y="1645920"/>
                  <a:pt x="6360160" y="1645920"/>
                </a:cubicBezTo>
                <a:lnTo>
                  <a:pt x="6360160" y="1645920"/>
                </a:lnTo>
              </a:path>
            </a:pathLst>
          </a:custGeom>
          <a:noFill/>
          <a:ln>
            <a:solidFill>
              <a:srgbClr val="3591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66B92"/>
              </a:solidFill>
            </a:endParaRPr>
          </a:p>
        </p:txBody>
      </p:sp>
    </p:spTree>
    <p:extLst>
      <p:ext uri="{BB962C8B-B14F-4D97-AF65-F5344CB8AC3E}">
        <p14:creationId xmlns:p14="http://schemas.microsoft.com/office/powerpoint/2010/main" val="36140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24544" y="276233"/>
            <a:ext cx="9336825"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b="1" dirty="0">
                <a:solidFill>
                  <a:srgbClr val="F79646">
                    <a:lumMod val="75000"/>
                  </a:srgbClr>
                </a:solidFill>
                <a:latin typeface="Century Gothic" panose="020B0502020202020204" pitchFamily="34" charset="0"/>
              </a:rPr>
              <a:t>Les domaines d’indicateurs </a:t>
            </a:r>
          </a:p>
          <a:p>
            <a:pPr algn="r"/>
            <a:r>
              <a:rPr lang="fr-FR" sz="2800" b="1" i="1" dirty="0">
                <a:solidFill>
                  <a:srgbClr val="F79646">
                    <a:lumMod val="75000"/>
                  </a:srgbClr>
                </a:solidFill>
                <a:latin typeface="Century Gothic" panose="020B0502020202020204" pitchFamily="34" charset="0"/>
              </a:rPr>
              <a:t>Medicare </a:t>
            </a:r>
            <a:r>
              <a:rPr lang="fr-FR" sz="2800" b="1" i="1" dirty="0" err="1">
                <a:solidFill>
                  <a:srgbClr val="F79646">
                    <a:lumMod val="75000"/>
                  </a:srgbClr>
                </a:solidFill>
                <a:latin typeface="Century Gothic" panose="020B0502020202020204" pitchFamily="34" charset="0"/>
              </a:rPr>
              <a:t>Shared</a:t>
            </a:r>
            <a:r>
              <a:rPr lang="fr-FR" sz="2800" b="1" i="1" dirty="0">
                <a:solidFill>
                  <a:srgbClr val="F79646">
                    <a:lumMod val="75000"/>
                  </a:srgbClr>
                </a:solidFill>
                <a:latin typeface="Century Gothic" panose="020B0502020202020204" pitchFamily="34" charset="0"/>
              </a:rPr>
              <a:t> </a:t>
            </a:r>
            <a:r>
              <a:rPr lang="fr-FR" sz="2800" b="1" i="1" dirty="0" err="1">
                <a:solidFill>
                  <a:srgbClr val="F79646">
                    <a:lumMod val="75000"/>
                  </a:srgbClr>
                </a:solidFill>
                <a:latin typeface="Century Gothic" panose="020B0502020202020204" pitchFamily="34" charset="0"/>
              </a:rPr>
              <a:t>Savings</a:t>
            </a:r>
            <a:r>
              <a:rPr lang="fr-FR" sz="2800" b="1" i="1" dirty="0">
                <a:solidFill>
                  <a:srgbClr val="F79646">
                    <a:lumMod val="75000"/>
                  </a:srgbClr>
                </a:solidFill>
                <a:latin typeface="Century Gothic" panose="020B0502020202020204" pitchFamily="34" charset="0"/>
              </a:rPr>
              <a:t> Program </a:t>
            </a:r>
          </a:p>
        </p:txBody>
      </p:sp>
      <p:sp>
        <p:nvSpPr>
          <p:cNvPr id="3" name="ZoneTexte 2"/>
          <p:cNvSpPr txBox="1"/>
          <p:nvPr/>
        </p:nvSpPr>
        <p:spPr>
          <a:xfrm>
            <a:off x="396094" y="5733256"/>
            <a:ext cx="8352928" cy="784830"/>
          </a:xfrm>
          <a:prstGeom prst="rect">
            <a:avLst/>
          </a:prstGeom>
          <a:noFill/>
        </p:spPr>
        <p:txBody>
          <a:bodyPr wrap="square" rtlCol="0">
            <a:spAutoFit/>
          </a:bodyPr>
          <a:lstStyle/>
          <a:p>
            <a:r>
              <a:rPr lang="fr-FR" sz="1500" dirty="0" smtClean="0"/>
              <a:t>Cf. Natacha Lemaire « Expériences étrangères de coordination des soins : les </a:t>
            </a:r>
            <a:r>
              <a:rPr lang="fr-FR" sz="1500" i="1" dirty="0" err="1" smtClean="0"/>
              <a:t>Accountable</a:t>
            </a:r>
            <a:r>
              <a:rPr lang="fr-FR" sz="1500" i="1" dirty="0" smtClean="0"/>
              <a:t> Care </a:t>
            </a:r>
            <a:r>
              <a:rPr lang="fr-FR" sz="1500" i="1" dirty="0" err="1" smtClean="0"/>
              <a:t>Organizations</a:t>
            </a:r>
            <a:r>
              <a:rPr lang="fr-FR" sz="1500" dirty="0" smtClean="0"/>
              <a:t> de Medicare aux Etats-Unis », page 13 </a:t>
            </a:r>
            <a:r>
              <a:rPr lang="fr-FR" sz="1500" dirty="0" smtClean="0">
                <a:hlinkClick r:id="rId2"/>
              </a:rPr>
              <a:t>https://www.ars.sante.fr/system/files/2017-11/2017-11-6_MSSP%20ACO%20VDEF.pdf</a:t>
            </a:r>
            <a:r>
              <a:rPr lang="fr-FR" sz="1500" dirty="0" smtClean="0"/>
              <a:t> </a:t>
            </a:r>
            <a:endParaRPr lang="fr-FR" sz="15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19" y="1124744"/>
            <a:ext cx="8892480" cy="471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87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solidFill>
                  <a:srgbClr val="F79646">
                    <a:lumMod val="75000"/>
                  </a:srgbClr>
                </a:solidFill>
                <a:latin typeface="Century Gothic" panose="020B0502020202020204" pitchFamily="34" charset="0"/>
                <a:cs typeface="+mj-cs"/>
              </a:rPr>
              <a:t>L’expérience du patient </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11</a:t>
            </a:fld>
            <a:endParaRPr lang="fr-FR" sz="1100" dirty="0">
              <a:solidFill>
                <a:schemeClr val="tx2"/>
              </a:solidFill>
            </a:endParaRPr>
          </a:p>
        </p:txBody>
      </p:sp>
      <p:sp>
        <p:nvSpPr>
          <p:cNvPr id="3" name="ZoneTexte 2"/>
          <p:cNvSpPr txBox="1"/>
          <p:nvPr/>
        </p:nvSpPr>
        <p:spPr>
          <a:xfrm>
            <a:off x="611560" y="1487100"/>
            <a:ext cx="8208912" cy="4678204"/>
          </a:xfrm>
          <a:prstGeom prst="rect">
            <a:avLst/>
          </a:prstGeom>
          <a:noFill/>
        </p:spPr>
        <p:txBody>
          <a:bodyPr wrap="square" rtlCol="0">
            <a:spAutoFit/>
          </a:bodyPr>
          <a:lstStyle/>
          <a:p>
            <a:pPr marL="285750" indent="-285750" algn="just">
              <a:buFont typeface="Arial" panose="020B0604020202020204" pitchFamily="34" charset="0"/>
              <a:buChar char="•"/>
            </a:pPr>
            <a:r>
              <a:rPr lang="fr-FR" sz="2000" i="1" dirty="0" smtClean="0"/>
              <a:t>Patient </a:t>
            </a:r>
            <a:r>
              <a:rPr lang="fr-FR" sz="2000" i="1" dirty="0" err="1" smtClean="0"/>
              <a:t>Reported</a:t>
            </a:r>
            <a:r>
              <a:rPr lang="fr-FR" sz="2000" i="1" dirty="0" smtClean="0"/>
              <a:t> </a:t>
            </a:r>
            <a:r>
              <a:rPr lang="fr-FR" sz="2000" i="1" dirty="0" err="1" smtClean="0"/>
              <a:t>Outcome</a:t>
            </a:r>
            <a:r>
              <a:rPr lang="fr-FR" sz="2000" i="1" dirty="0" smtClean="0"/>
              <a:t> </a:t>
            </a:r>
            <a:r>
              <a:rPr lang="fr-FR" sz="2000" i="1" dirty="0" err="1" smtClean="0"/>
              <a:t>Measures</a:t>
            </a:r>
            <a:r>
              <a:rPr lang="fr-FR" sz="2000" i="1" dirty="0" smtClean="0"/>
              <a:t> </a:t>
            </a:r>
            <a:r>
              <a:rPr lang="fr-FR" sz="2000" dirty="0" smtClean="0"/>
              <a:t>(état de santé déclaré) et </a:t>
            </a:r>
            <a:r>
              <a:rPr lang="fr-FR" sz="2000" i="1" dirty="0" smtClean="0"/>
              <a:t>Patient </a:t>
            </a:r>
            <a:r>
              <a:rPr lang="fr-FR" sz="2000" i="1" dirty="0" err="1"/>
              <a:t>R</a:t>
            </a:r>
            <a:r>
              <a:rPr lang="fr-FR" sz="2000" i="1" dirty="0" err="1" smtClean="0"/>
              <a:t>eported</a:t>
            </a:r>
            <a:r>
              <a:rPr lang="fr-FR" sz="2000" i="1" dirty="0" smtClean="0"/>
              <a:t> </a:t>
            </a:r>
            <a:r>
              <a:rPr lang="fr-FR" sz="2000" i="1" dirty="0" err="1"/>
              <a:t>E</a:t>
            </a:r>
            <a:r>
              <a:rPr lang="fr-FR" sz="2000" i="1" dirty="0" err="1" smtClean="0"/>
              <a:t>xperience</a:t>
            </a:r>
            <a:r>
              <a:rPr lang="fr-FR" sz="2000" i="1" dirty="0" smtClean="0"/>
              <a:t> </a:t>
            </a:r>
            <a:r>
              <a:rPr lang="fr-FR" sz="2000" i="1" dirty="0" err="1"/>
              <a:t>M</a:t>
            </a:r>
            <a:r>
              <a:rPr lang="fr-FR" sz="2000" i="1" dirty="0" err="1" smtClean="0"/>
              <a:t>easures</a:t>
            </a:r>
            <a:r>
              <a:rPr lang="fr-FR" sz="2000" i="1" dirty="0" smtClean="0"/>
              <a:t> </a:t>
            </a:r>
            <a:r>
              <a:rPr lang="fr-FR" sz="2000" dirty="0" smtClean="0"/>
              <a:t>(expérience et satisfaction patient)  </a:t>
            </a:r>
          </a:p>
          <a:p>
            <a:pPr algn="just"/>
            <a:endParaRPr lang="fr-FR" sz="2000" dirty="0" smtClean="0"/>
          </a:p>
          <a:p>
            <a:pPr marL="285750" indent="-285750" algn="just">
              <a:buFont typeface="Wingdings"/>
              <a:buChar char="à"/>
            </a:pPr>
            <a:r>
              <a:rPr lang="fr-FR" sz="2000" b="1" dirty="0" err="1" smtClean="0">
                <a:sym typeface="Wingdings" panose="05000000000000000000" pitchFamily="2" charset="2"/>
              </a:rPr>
              <a:t>Proms</a:t>
            </a:r>
            <a:r>
              <a:rPr lang="fr-FR" sz="2000" dirty="0" smtClean="0">
                <a:sym typeface="Wingdings" panose="05000000000000000000" pitchFamily="2" charset="2"/>
              </a:rPr>
              <a:t> : autour d’un épisode précis de soins, questionnaires validés (</a:t>
            </a:r>
            <a:r>
              <a:rPr lang="en-US" sz="2000" dirty="0">
                <a:sym typeface="Wingdings" panose="05000000000000000000" pitchFamily="2" charset="2"/>
              </a:rPr>
              <a:t>SF-36 Health Survey, SF-12 Health Survey, Profile, </a:t>
            </a:r>
            <a:r>
              <a:rPr lang="en-US" sz="2000" dirty="0" smtClean="0">
                <a:sym typeface="Wingdings" panose="05000000000000000000" pitchFamily="2" charset="2"/>
              </a:rPr>
              <a:t> </a:t>
            </a:r>
            <a:r>
              <a:rPr lang="en-US" sz="2000" dirty="0">
                <a:sym typeface="Wingdings" panose="05000000000000000000" pitchFamily="2" charset="2"/>
              </a:rPr>
              <a:t>Nottingham Health Profile, </a:t>
            </a:r>
            <a:r>
              <a:rPr lang="en-US" sz="2000" dirty="0" smtClean="0">
                <a:sym typeface="Wingdings" panose="05000000000000000000" pitchFamily="2" charset="2"/>
              </a:rPr>
              <a:t>Health </a:t>
            </a:r>
            <a:r>
              <a:rPr lang="en-US" sz="2000" dirty="0">
                <a:sym typeface="Wingdings" panose="05000000000000000000" pitchFamily="2" charset="2"/>
              </a:rPr>
              <a:t>Utilities Index, </a:t>
            </a:r>
            <a:r>
              <a:rPr lang="en-US" sz="2000" dirty="0" smtClean="0">
                <a:sym typeface="Wingdings" panose="05000000000000000000" pitchFamily="2" charset="2"/>
              </a:rPr>
              <a:t>Quality </a:t>
            </a:r>
            <a:r>
              <a:rPr lang="en-US" sz="2000" dirty="0">
                <a:sym typeface="Wingdings" panose="05000000000000000000" pitchFamily="2" charset="2"/>
              </a:rPr>
              <a:t>of Well-Being Scale, </a:t>
            </a:r>
            <a:r>
              <a:rPr lang="en-US" sz="2000" dirty="0" err="1" smtClean="0">
                <a:sym typeface="Wingdings" panose="05000000000000000000" pitchFamily="2" charset="2"/>
              </a:rPr>
              <a:t>EuroQol</a:t>
            </a:r>
            <a:r>
              <a:rPr lang="en-US" sz="2000" dirty="0" smtClean="0">
                <a:sym typeface="Wingdings" panose="05000000000000000000" pitchFamily="2" charset="2"/>
              </a:rPr>
              <a:t> EQ-5D</a:t>
            </a:r>
            <a:r>
              <a:rPr lang="fr-FR" sz="2000" dirty="0" smtClean="0">
                <a:sym typeface="Wingdings" panose="05000000000000000000" pitchFamily="2" charset="2"/>
              </a:rPr>
              <a:t>)</a:t>
            </a:r>
          </a:p>
          <a:p>
            <a:pPr marL="285750" indent="-285750" algn="just">
              <a:buFont typeface="Wingdings"/>
              <a:buChar char="à"/>
            </a:pPr>
            <a:endParaRPr lang="fr-FR" sz="2000" dirty="0" smtClean="0">
              <a:sym typeface="Wingdings" panose="05000000000000000000" pitchFamily="2" charset="2"/>
            </a:endParaRPr>
          </a:p>
          <a:p>
            <a:pPr marL="285750" indent="-285750" algn="just">
              <a:buFont typeface="Wingdings"/>
              <a:buChar char="à"/>
            </a:pPr>
            <a:r>
              <a:rPr lang="fr-FR" sz="2000" b="1" dirty="0" err="1" smtClean="0">
                <a:sym typeface="Wingdings" panose="05000000000000000000" pitchFamily="2" charset="2"/>
              </a:rPr>
              <a:t>Prems</a:t>
            </a:r>
            <a:r>
              <a:rPr lang="fr-FR" sz="2000" dirty="0" smtClean="0">
                <a:sym typeface="Wingdings" panose="05000000000000000000" pitchFamily="2" charset="2"/>
              </a:rPr>
              <a:t>: plus général, moins spécifique à un épisode précis, mesure notamment la qualité de la coordination et de la prise en charge dans son ensemble (accès aux soins, ruptures de parcours, qualité de l’information reçue…)</a:t>
            </a:r>
          </a:p>
          <a:p>
            <a:pPr algn="just"/>
            <a:endParaRPr lang="fr-FR" sz="2000" dirty="0">
              <a:sym typeface="Wingdings" panose="05000000000000000000" pitchFamily="2" charset="2"/>
            </a:endParaRPr>
          </a:p>
          <a:p>
            <a:pPr marL="285750" indent="-285750" algn="just">
              <a:buFont typeface="Arial" panose="020B0604020202020204" pitchFamily="34" charset="0"/>
              <a:buChar char="•"/>
            </a:pPr>
            <a:r>
              <a:rPr lang="fr-FR" sz="2000" dirty="0" smtClean="0">
                <a:sym typeface="Wingdings" panose="05000000000000000000" pitchFamily="2" charset="2"/>
              </a:rPr>
              <a:t>Utilisés désormais en routine par certains systèmes de santé, en particulier Etats-Unis et Angleterre  </a:t>
            </a:r>
            <a:endParaRPr lang="fr-FR" sz="2000" dirty="0" smtClean="0"/>
          </a:p>
          <a:p>
            <a:pPr marL="285750" indent="-285750">
              <a:buFont typeface="Arial" panose="020B0604020202020204" pitchFamily="34" charset="0"/>
              <a:buChar char="•"/>
            </a:pPr>
            <a:endParaRPr lang="fr-FR" sz="1600" dirty="0"/>
          </a:p>
        </p:txBody>
      </p:sp>
    </p:spTree>
    <p:extLst>
      <p:ext uri="{BB962C8B-B14F-4D97-AF65-F5344CB8AC3E}">
        <p14:creationId xmlns:p14="http://schemas.microsoft.com/office/powerpoint/2010/main" val="891741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79646">
                    <a:lumMod val="75000"/>
                  </a:srgbClr>
                </a:solidFill>
                <a:latin typeface="Century Gothic" panose="020B0502020202020204" pitchFamily="34" charset="0"/>
                <a:cs typeface="+mj-cs"/>
              </a:rPr>
              <a:t>Medicare </a:t>
            </a:r>
            <a:r>
              <a:rPr lang="fr-FR" dirty="0" err="1">
                <a:solidFill>
                  <a:srgbClr val="F79646">
                    <a:lumMod val="75000"/>
                  </a:srgbClr>
                </a:solidFill>
                <a:latin typeface="Century Gothic" panose="020B0502020202020204" pitchFamily="34" charset="0"/>
                <a:cs typeface="+mj-cs"/>
              </a:rPr>
              <a:t>Shared</a:t>
            </a:r>
            <a:r>
              <a:rPr lang="fr-FR" dirty="0">
                <a:solidFill>
                  <a:srgbClr val="F79646">
                    <a:lumMod val="75000"/>
                  </a:srgbClr>
                </a:solidFill>
                <a:latin typeface="Century Gothic" panose="020B0502020202020204" pitchFamily="34" charset="0"/>
                <a:cs typeface="+mj-cs"/>
              </a:rPr>
              <a:t> </a:t>
            </a:r>
            <a:r>
              <a:rPr lang="fr-FR" dirty="0" err="1">
                <a:solidFill>
                  <a:srgbClr val="F79646">
                    <a:lumMod val="75000"/>
                  </a:srgbClr>
                </a:solidFill>
                <a:latin typeface="Century Gothic" panose="020B0502020202020204" pitchFamily="34" charset="0"/>
                <a:cs typeface="+mj-cs"/>
              </a:rPr>
              <a:t>Savings</a:t>
            </a:r>
            <a:r>
              <a:rPr lang="fr-FR" dirty="0">
                <a:solidFill>
                  <a:srgbClr val="F79646">
                    <a:lumMod val="75000"/>
                  </a:srgbClr>
                </a:solidFill>
                <a:latin typeface="Century Gothic" panose="020B0502020202020204" pitchFamily="34" charset="0"/>
                <a:cs typeface="+mj-cs"/>
              </a:rPr>
              <a:t> Program ACO (USA)</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12</a:t>
            </a:fld>
            <a:endParaRPr lang="fr-FR" sz="1100" dirty="0">
              <a:solidFill>
                <a:schemeClr val="tx2"/>
              </a:solidFill>
            </a:endParaRPr>
          </a:p>
        </p:txBody>
      </p:sp>
      <p:sp>
        <p:nvSpPr>
          <p:cNvPr id="3" name="ZoneTexte 2"/>
          <p:cNvSpPr txBox="1"/>
          <p:nvPr/>
        </p:nvSpPr>
        <p:spPr>
          <a:xfrm>
            <a:off x="179512" y="1412776"/>
            <a:ext cx="8820472" cy="4524315"/>
          </a:xfrm>
          <a:prstGeom prst="rect">
            <a:avLst/>
          </a:prstGeom>
          <a:noFill/>
        </p:spPr>
        <p:txBody>
          <a:bodyPr wrap="square" rtlCol="0">
            <a:spAutoFit/>
          </a:bodyPr>
          <a:lstStyle/>
          <a:p>
            <a:pPr algn="just"/>
            <a:r>
              <a:rPr lang="en-US" sz="2400" dirty="0" smtClean="0"/>
              <a:t>“ ACOs </a:t>
            </a:r>
            <a:r>
              <a:rPr lang="en-US" sz="2400" dirty="0"/>
              <a:t>are groups of doctors, hospitals, and other health care providers, who come together voluntarily to give coordinated high-quality care to their Medicare patients</a:t>
            </a:r>
            <a:r>
              <a:rPr lang="en-US" sz="2400" dirty="0" smtClean="0"/>
              <a:t>.</a:t>
            </a:r>
          </a:p>
          <a:p>
            <a:pPr algn="just"/>
            <a:r>
              <a:rPr lang="en-US" sz="2400" dirty="0" smtClean="0"/>
              <a:t>The </a:t>
            </a:r>
            <a:r>
              <a:rPr lang="en-US" sz="2400" dirty="0"/>
              <a:t>goal of coordinated care is to ensure that patients get the right care at the right time, while avoiding unnecessary duplication of services and preventing medical errors</a:t>
            </a:r>
            <a:r>
              <a:rPr lang="en-US" sz="2400" dirty="0" smtClean="0"/>
              <a:t>.</a:t>
            </a:r>
          </a:p>
          <a:p>
            <a:pPr algn="just"/>
            <a:r>
              <a:rPr lang="en-US" sz="2400" dirty="0" smtClean="0"/>
              <a:t>When </a:t>
            </a:r>
            <a:r>
              <a:rPr lang="en-US" sz="2400" dirty="0"/>
              <a:t>an ACO succeeds both in delivering high-quality care and spending health care dollars more wisely, the ACO will </a:t>
            </a:r>
            <a:r>
              <a:rPr lang="en-US" sz="2400" b="1" dirty="0"/>
              <a:t>share in the savings it achieves for the Medicare </a:t>
            </a:r>
            <a:r>
              <a:rPr lang="en-US" sz="2400" b="1" dirty="0" smtClean="0"/>
              <a:t>program </a:t>
            </a:r>
            <a:r>
              <a:rPr lang="en-US" sz="2400" dirty="0" smtClean="0"/>
              <a:t>“</a:t>
            </a:r>
          </a:p>
          <a:p>
            <a:pPr algn="just"/>
            <a:endParaRPr lang="en-US" sz="2400" dirty="0"/>
          </a:p>
          <a:p>
            <a:pPr algn="just"/>
            <a:r>
              <a:rPr lang="fr-FR" sz="2400" dirty="0" smtClean="0">
                <a:hlinkClick r:id="rId3"/>
              </a:rPr>
              <a:t>https</a:t>
            </a:r>
            <a:r>
              <a:rPr lang="fr-FR" sz="2400" dirty="0">
                <a:hlinkClick r:id="rId3"/>
              </a:rPr>
              <a:t>://www.cms.gov/Medicare/Medicare-Fee-for-Service-Payment/ACO</a:t>
            </a:r>
            <a:r>
              <a:rPr lang="fr-FR" sz="2400" dirty="0" smtClean="0">
                <a:hlinkClick r:id="rId3"/>
              </a:rPr>
              <a:t>/</a:t>
            </a:r>
            <a:r>
              <a:rPr lang="fr-FR" sz="2400" dirty="0" smtClean="0"/>
              <a:t> </a:t>
            </a:r>
          </a:p>
        </p:txBody>
      </p:sp>
    </p:spTree>
    <p:extLst>
      <p:ext uri="{BB962C8B-B14F-4D97-AF65-F5344CB8AC3E}">
        <p14:creationId xmlns:p14="http://schemas.microsoft.com/office/powerpoint/2010/main" val="2250623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79646">
                    <a:lumMod val="75000"/>
                  </a:srgbClr>
                </a:solidFill>
                <a:latin typeface="Century Gothic" panose="020B0502020202020204" pitchFamily="34" charset="0"/>
                <a:cs typeface="+mj-cs"/>
              </a:rPr>
              <a:t>Medicare </a:t>
            </a:r>
            <a:r>
              <a:rPr lang="fr-FR" dirty="0" err="1">
                <a:solidFill>
                  <a:srgbClr val="F79646">
                    <a:lumMod val="75000"/>
                  </a:srgbClr>
                </a:solidFill>
                <a:latin typeface="Century Gothic" panose="020B0502020202020204" pitchFamily="34" charset="0"/>
                <a:cs typeface="+mj-cs"/>
              </a:rPr>
              <a:t>Shared</a:t>
            </a:r>
            <a:r>
              <a:rPr lang="fr-FR" dirty="0">
                <a:solidFill>
                  <a:srgbClr val="F79646">
                    <a:lumMod val="75000"/>
                  </a:srgbClr>
                </a:solidFill>
                <a:latin typeface="Century Gothic" panose="020B0502020202020204" pitchFamily="34" charset="0"/>
                <a:cs typeface="+mj-cs"/>
              </a:rPr>
              <a:t> </a:t>
            </a:r>
            <a:r>
              <a:rPr lang="fr-FR" dirty="0" err="1">
                <a:solidFill>
                  <a:srgbClr val="F79646">
                    <a:lumMod val="75000"/>
                  </a:srgbClr>
                </a:solidFill>
                <a:latin typeface="Century Gothic" panose="020B0502020202020204" pitchFamily="34" charset="0"/>
                <a:cs typeface="+mj-cs"/>
              </a:rPr>
              <a:t>Savings</a:t>
            </a:r>
            <a:r>
              <a:rPr lang="fr-FR" dirty="0">
                <a:solidFill>
                  <a:srgbClr val="F79646">
                    <a:lumMod val="75000"/>
                  </a:srgbClr>
                </a:solidFill>
                <a:latin typeface="Century Gothic" panose="020B0502020202020204" pitchFamily="34" charset="0"/>
                <a:cs typeface="+mj-cs"/>
              </a:rPr>
              <a:t> Program ACO (USA)</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13</a:t>
            </a:fld>
            <a:endParaRPr lang="fr-FR" sz="1100" dirty="0">
              <a:solidFill>
                <a:schemeClr val="tx2"/>
              </a:solidFill>
            </a:endParaRPr>
          </a:p>
        </p:txBody>
      </p:sp>
      <p:sp>
        <p:nvSpPr>
          <p:cNvPr id="3" name="ZoneTexte 2"/>
          <p:cNvSpPr txBox="1"/>
          <p:nvPr/>
        </p:nvSpPr>
        <p:spPr>
          <a:xfrm>
            <a:off x="0" y="1412776"/>
            <a:ext cx="8820472" cy="738664"/>
          </a:xfrm>
          <a:prstGeom prst="rect">
            <a:avLst/>
          </a:prstGeom>
          <a:noFill/>
        </p:spPr>
        <p:txBody>
          <a:bodyPr wrap="square" rtlCol="0">
            <a:spAutoFit/>
          </a:bodyPr>
          <a:lstStyle/>
          <a:p>
            <a:r>
              <a:rPr lang="fr-FR" sz="2400" dirty="0" smtClean="0"/>
              <a:t>- </a:t>
            </a:r>
          </a:p>
          <a:p>
            <a:pPr marL="285750" indent="-285750">
              <a:buFont typeface="Arial" panose="020B0604020202020204" pitchFamily="34" charset="0"/>
              <a:buChar char="•"/>
            </a:pP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0663"/>
            <a:ext cx="9143999"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79512" y="5524544"/>
            <a:ext cx="8784976" cy="646331"/>
          </a:xfrm>
          <a:prstGeom prst="rect">
            <a:avLst/>
          </a:prstGeom>
          <a:noFill/>
        </p:spPr>
        <p:txBody>
          <a:bodyPr wrap="square" rtlCol="0">
            <a:spAutoFit/>
          </a:bodyPr>
          <a:lstStyle/>
          <a:p>
            <a:r>
              <a:rPr lang="fr-FR" dirty="0" smtClean="0"/>
              <a:t>Les « benchmark </a:t>
            </a:r>
            <a:r>
              <a:rPr lang="fr-FR" dirty="0" err="1" smtClean="0"/>
              <a:t>years</a:t>
            </a:r>
            <a:r>
              <a:rPr lang="fr-FR" dirty="0" smtClean="0"/>
              <a:t> » sont les 3 années de référence à partir desquelles on calcule le « </a:t>
            </a:r>
            <a:r>
              <a:rPr lang="fr-FR" dirty="0" err="1" smtClean="0"/>
              <a:t>spending</a:t>
            </a:r>
            <a:r>
              <a:rPr lang="fr-FR" dirty="0" smtClean="0"/>
              <a:t> benchmark » (cible de dépenses pour les 3 années du contrat ACO- Medicare)</a:t>
            </a:r>
            <a:endParaRPr lang="fr-FR" dirty="0"/>
          </a:p>
        </p:txBody>
      </p:sp>
    </p:spTree>
    <p:extLst>
      <p:ext uri="{BB962C8B-B14F-4D97-AF65-F5344CB8AC3E}">
        <p14:creationId xmlns:p14="http://schemas.microsoft.com/office/powerpoint/2010/main" val="72552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79646">
                    <a:lumMod val="75000"/>
                  </a:srgbClr>
                </a:solidFill>
                <a:latin typeface="Century Gothic" panose="020B0502020202020204" pitchFamily="34" charset="0"/>
                <a:cs typeface="+mj-cs"/>
              </a:rPr>
              <a:t>Medicare </a:t>
            </a:r>
            <a:r>
              <a:rPr lang="fr-FR" dirty="0" err="1">
                <a:solidFill>
                  <a:srgbClr val="F79646">
                    <a:lumMod val="75000"/>
                  </a:srgbClr>
                </a:solidFill>
                <a:latin typeface="Century Gothic" panose="020B0502020202020204" pitchFamily="34" charset="0"/>
                <a:cs typeface="+mj-cs"/>
              </a:rPr>
              <a:t>Shared</a:t>
            </a:r>
            <a:r>
              <a:rPr lang="fr-FR" dirty="0">
                <a:solidFill>
                  <a:srgbClr val="F79646">
                    <a:lumMod val="75000"/>
                  </a:srgbClr>
                </a:solidFill>
                <a:latin typeface="Century Gothic" panose="020B0502020202020204" pitchFamily="34" charset="0"/>
                <a:cs typeface="+mj-cs"/>
              </a:rPr>
              <a:t> </a:t>
            </a:r>
            <a:r>
              <a:rPr lang="fr-FR" dirty="0" err="1">
                <a:solidFill>
                  <a:srgbClr val="F79646">
                    <a:lumMod val="75000"/>
                  </a:srgbClr>
                </a:solidFill>
                <a:latin typeface="Century Gothic" panose="020B0502020202020204" pitchFamily="34" charset="0"/>
                <a:cs typeface="+mj-cs"/>
              </a:rPr>
              <a:t>Savings</a:t>
            </a:r>
            <a:r>
              <a:rPr lang="fr-FR" dirty="0">
                <a:solidFill>
                  <a:srgbClr val="F79646">
                    <a:lumMod val="75000"/>
                  </a:srgbClr>
                </a:solidFill>
                <a:latin typeface="Century Gothic" panose="020B0502020202020204" pitchFamily="34" charset="0"/>
                <a:cs typeface="+mj-cs"/>
              </a:rPr>
              <a:t> Program ACO (USA)</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14</a:t>
            </a:fld>
            <a:endParaRPr lang="fr-FR" sz="1100" dirty="0">
              <a:solidFill>
                <a:schemeClr val="tx2"/>
              </a:solidFill>
            </a:endParaRPr>
          </a:p>
        </p:txBody>
      </p:sp>
      <p:sp>
        <p:nvSpPr>
          <p:cNvPr id="3" name="ZoneTexte 2"/>
          <p:cNvSpPr txBox="1"/>
          <p:nvPr/>
        </p:nvSpPr>
        <p:spPr>
          <a:xfrm>
            <a:off x="212363" y="1844824"/>
            <a:ext cx="8820472" cy="5170646"/>
          </a:xfrm>
          <a:prstGeom prst="rect">
            <a:avLst/>
          </a:prstGeom>
          <a:noFill/>
        </p:spPr>
        <p:txBody>
          <a:bodyPr wrap="square" rtlCol="0">
            <a:spAutoFit/>
          </a:bodyPr>
          <a:lstStyle/>
          <a:p>
            <a:pPr marL="342900" indent="-342900" algn="just">
              <a:buFontTx/>
              <a:buChar char="-"/>
            </a:pPr>
            <a:r>
              <a:rPr lang="fr-FR" sz="2400" dirty="0" smtClean="0"/>
              <a:t>Système très complexe, avec de nombreux ajustements, et des conciliations ex post pour prendre en compte les changements dans les patientèle, dans la conjoncture macroéconomique, et dans les règles…</a:t>
            </a:r>
          </a:p>
          <a:p>
            <a:pPr marL="342900" indent="-342900" algn="just">
              <a:buFontTx/>
              <a:buChar char="-"/>
            </a:pPr>
            <a:r>
              <a:rPr lang="fr-FR" sz="2400" dirty="0" smtClean="0"/>
              <a:t>L’indicateur clé est </a:t>
            </a:r>
            <a:r>
              <a:rPr lang="fr-FR" sz="2400" b="1" dirty="0" smtClean="0"/>
              <a:t>la dépense  moyenne par tête</a:t>
            </a:r>
          </a:p>
          <a:p>
            <a:pPr marL="342900" indent="-342900" algn="just">
              <a:buFontTx/>
              <a:buChar char="-"/>
            </a:pPr>
            <a:r>
              <a:rPr lang="fr-FR" sz="2400" dirty="0" smtClean="0"/>
              <a:t>En fait, l’indicateur est calculé séparément pour 4 sous-catégories: personnes dialysées, personnes handicapées, personnes âgées,  personnes âgées précaires financièrement (bénéficiaire de Medicaid)</a:t>
            </a:r>
          </a:p>
          <a:p>
            <a:pPr marL="342900" indent="-342900" algn="just">
              <a:buFontTx/>
              <a:buChar char="-"/>
            </a:pPr>
            <a:r>
              <a:rPr lang="fr-FR" sz="2400" dirty="0" smtClean="0"/>
              <a:t>Plafonnement au niveau du 99</a:t>
            </a:r>
            <a:r>
              <a:rPr lang="fr-FR" sz="2400" baseline="30000" dirty="0" smtClean="0"/>
              <a:t>ème</a:t>
            </a:r>
            <a:r>
              <a:rPr lang="fr-FR" sz="2400" dirty="0" smtClean="0"/>
              <a:t> percentile national dans le calcul des dépenses observées pour exclure les </a:t>
            </a:r>
            <a:r>
              <a:rPr lang="fr-FR" sz="2400" dirty="0" err="1" smtClean="0"/>
              <a:t>outliers</a:t>
            </a:r>
            <a:endParaRPr lang="fr-FR" sz="2400" dirty="0" smtClean="0"/>
          </a:p>
          <a:p>
            <a:pPr marL="342900" indent="-342900" algn="just">
              <a:buFontTx/>
              <a:buChar char="-"/>
            </a:pPr>
            <a:r>
              <a:rPr lang="fr-FR" sz="2400" dirty="0" smtClean="0"/>
              <a:t>Pour prendre en compte les personnes incluses moins d’un an, l’unité est le « </a:t>
            </a:r>
            <a:r>
              <a:rPr lang="fr-FR" sz="2400" dirty="0" err="1" smtClean="0"/>
              <a:t>person-years</a:t>
            </a:r>
            <a:r>
              <a:rPr lang="fr-FR" sz="2400" dirty="0" smtClean="0"/>
              <a:t> »</a:t>
            </a:r>
          </a:p>
          <a:p>
            <a:pPr marL="285750" indent="-285750">
              <a:buFont typeface="Arial" panose="020B0604020202020204" pitchFamily="34" charset="0"/>
              <a:buChar char="•"/>
            </a:pPr>
            <a:endParaRPr lang="fr-FR" dirty="0"/>
          </a:p>
        </p:txBody>
      </p:sp>
      <p:sp>
        <p:nvSpPr>
          <p:cNvPr id="6" name="ZoneTexte 5"/>
          <p:cNvSpPr txBox="1"/>
          <p:nvPr/>
        </p:nvSpPr>
        <p:spPr>
          <a:xfrm>
            <a:off x="428174" y="1196752"/>
            <a:ext cx="8568952" cy="461665"/>
          </a:xfrm>
          <a:prstGeom prst="rect">
            <a:avLst/>
          </a:prstGeom>
          <a:noFill/>
        </p:spPr>
        <p:txBody>
          <a:bodyPr wrap="square" rtlCol="0">
            <a:spAutoFit/>
          </a:bodyPr>
          <a:lstStyle/>
          <a:p>
            <a:r>
              <a:rPr lang="fr-FR" sz="2400" b="1" dirty="0" smtClean="0"/>
              <a:t>Le calcul des dépenses observées</a:t>
            </a:r>
            <a:endParaRPr lang="fr-FR" sz="2400" b="1" dirty="0"/>
          </a:p>
        </p:txBody>
      </p:sp>
    </p:spTree>
    <p:extLst>
      <p:ext uri="{BB962C8B-B14F-4D97-AF65-F5344CB8AC3E}">
        <p14:creationId xmlns:p14="http://schemas.microsoft.com/office/powerpoint/2010/main" val="1154177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79646">
                    <a:lumMod val="75000"/>
                  </a:srgbClr>
                </a:solidFill>
                <a:latin typeface="Century Gothic" panose="020B0502020202020204" pitchFamily="34" charset="0"/>
                <a:cs typeface="+mj-cs"/>
              </a:rPr>
              <a:t>Medicare </a:t>
            </a:r>
            <a:r>
              <a:rPr lang="fr-FR" dirty="0" err="1">
                <a:solidFill>
                  <a:srgbClr val="F79646">
                    <a:lumMod val="75000"/>
                  </a:srgbClr>
                </a:solidFill>
                <a:latin typeface="Century Gothic" panose="020B0502020202020204" pitchFamily="34" charset="0"/>
                <a:cs typeface="+mj-cs"/>
              </a:rPr>
              <a:t>Shared</a:t>
            </a:r>
            <a:r>
              <a:rPr lang="fr-FR" dirty="0">
                <a:solidFill>
                  <a:srgbClr val="F79646">
                    <a:lumMod val="75000"/>
                  </a:srgbClr>
                </a:solidFill>
                <a:latin typeface="Century Gothic" panose="020B0502020202020204" pitchFamily="34" charset="0"/>
                <a:cs typeface="+mj-cs"/>
              </a:rPr>
              <a:t> </a:t>
            </a:r>
            <a:r>
              <a:rPr lang="fr-FR" dirty="0" err="1">
                <a:solidFill>
                  <a:srgbClr val="F79646">
                    <a:lumMod val="75000"/>
                  </a:srgbClr>
                </a:solidFill>
                <a:latin typeface="Century Gothic" panose="020B0502020202020204" pitchFamily="34" charset="0"/>
                <a:cs typeface="+mj-cs"/>
              </a:rPr>
              <a:t>Savings</a:t>
            </a:r>
            <a:r>
              <a:rPr lang="fr-FR" dirty="0">
                <a:solidFill>
                  <a:srgbClr val="F79646">
                    <a:lumMod val="75000"/>
                  </a:srgbClr>
                </a:solidFill>
                <a:latin typeface="Century Gothic" panose="020B0502020202020204" pitchFamily="34" charset="0"/>
                <a:cs typeface="+mj-cs"/>
              </a:rPr>
              <a:t> Program ACO (USA)</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15</a:t>
            </a:fld>
            <a:endParaRPr lang="fr-FR" sz="1100" dirty="0">
              <a:solidFill>
                <a:schemeClr val="tx2"/>
              </a:solidFill>
            </a:endParaRPr>
          </a:p>
        </p:txBody>
      </p:sp>
      <p:sp>
        <p:nvSpPr>
          <p:cNvPr id="3" name="ZoneTexte 2"/>
          <p:cNvSpPr txBox="1"/>
          <p:nvPr/>
        </p:nvSpPr>
        <p:spPr>
          <a:xfrm>
            <a:off x="153408" y="1480130"/>
            <a:ext cx="8820472" cy="5909310"/>
          </a:xfrm>
          <a:prstGeom prst="rect">
            <a:avLst/>
          </a:prstGeom>
          <a:noFill/>
        </p:spPr>
        <p:txBody>
          <a:bodyPr wrap="square" rtlCol="0">
            <a:spAutoFit/>
          </a:bodyPr>
          <a:lstStyle/>
          <a:p>
            <a:pPr marL="342900" indent="-342900">
              <a:buAutoNum type="arabicPeriod"/>
            </a:pPr>
            <a:r>
              <a:rPr lang="fr-FR" dirty="0" smtClean="0"/>
              <a:t>Pour chaque catégorie, on chiffre la dépense moyenne par tête brute pour chacune des 3 années  historiques (BY1, BY2 et BY3)</a:t>
            </a:r>
          </a:p>
          <a:p>
            <a:endParaRPr lang="fr-FR" dirty="0" smtClean="0"/>
          </a:p>
          <a:p>
            <a:pPr marL="342900" indent="-342900">
              <a:buAutoNum type="arabicPeriod" startAt="2"/>
            </a:pPr>
            <a:r>
              <a:rPr lang="fr-FR" dirty="0" smtClean="0"/>
              <a:t>Pour prendre en compte les changements de profil de patientèle intervenus entre BY1 et BY3, on ajuste la dépense moyenne par tête brute des années BY1 et BY2 sur le profil de patientèle observé en BY3 en utilisant les ajusteurs </a:t>
            </a:r>
            <a:r>
              <a:rPr lang="fr-FR" dirty="0" err="1" smtClean="0"/>
              <a:t>Hierarchical</a:t>
            </a:r>
            <a:r>
              <a:rPr lang="fr-FR" dirty="0" smtClean="0"/>
              <a:t> Condition </a:t>
            </a:r>
            <a:r>
              <a:rPr lang="fr-FR" dirty="0" err="1" smtClean="0"/>
              <a:t>Categories</a:t>
            </a:r>
            <a:r>
              <a:rPr lang="fr-FR" dirty="0" smtClean="0"/>
              <a:t> </a:t>
            </a:r>
          </a:p>
          <a:p>
            <a:endParaRPr lang="fr-FR" dirty="0" smtClean="0"/>
          </a:p>
          <a:p>
            <a:pPr marL="285750" indent="-285750">
              <a:buFont typeface="Wingdings"/>
              <a:buChar char="à"/>
            </a:pPr>
            <a:r>
              <a:rPr lang="fr-FR" dirty="0" smtClean="0">
                <a:sym typeface="Wingdings" panose="05000000000000000000" pitchFamily="2" charset="2"/>
              </a:rPr>
              <a:t>N</a:t>
            </a:r>
            <a:r>
              <a:rPr lang="fr-FR" dirty="0" smtClean="0"/>
              <a:t>osologie économique développée par Boston </a:t>
            </a:r>
            <a:r>
              <a:rPr lang="fr-FR" dirty="0" err="1" smtClean="0"/>
              <a:t>University</a:t>
            </a:r>
            <a:r>
              <a:rPr lang="fr-FR" dirty="0" smtClean="0"/>
              <a:t> depuis les années 1990 et utilisée largement aux USA pour la standardisation, donne un </a:t>
            </a:r>
            <a:r>
              <a:rPr lang="fr-FR" dirty="0" err="1" smtClean="0"/>
              <a:t>scoring</a:t>
            </a:r>
            <a:r>
              <a:rPr lang="fr-FR" dirty="0" smtClean="0"/>
              <a:t> de risque à des patientèles diverses) </a:t>
            </a:r>
          </a:p>
          <a:p>
            <a:endParaRPr lang="fr-FR" dirty="0" smtClean="0"/>
          </a:p>
          <a:p>
            <a:pPr marL="342900" indent="-342900">
              <a:buAutoNum type="arabicPeriod" startAt="3"/>
            </a:pPr>
            <a:r>
              <a:rPr lang="fr-FR" dirty="0" smtClean="0"/>
              <a:t>Pour chaque catégorie, </a:t>
            </a:r>
            <a:r>
              <a:rPr lang="fr-FR" dirty="0"/>
              <a:t>u</a:t>
            </a:r>
            <a:r>
              <a:rPr lang="fr-FR" dirty="0" smtClean="0"/>
              <a:t>n </a:t>
            </a:r>
            <a:r>
              <a:rPr lang="fr-FR" dirty="0"/>
              <a:t>taux de croissance national est appliqué aux dépenses historiques annuelles des deux premières années (By1 et By2), afin de les projeter sur la même base que les dépenses historiques annuelles de la troisième année (By3). </a:t>
            </a:r>
            <a:endParaRPr lang="fr-FR" dirty="0" smtClean="0"/>
          </a:p>
          <a:p>
            <a:pPr marL="342900" indent="-342900">
              <a:buAutoNum type="arabicPeriod" startAt="3"/>
            </a:pPr>
            <a:endParaRPr lang="fr-FR" dirty="0"/>
          </a:p>
          <a:p>
            <a:pPr marL="342900" indent="-342900">
              <a:buFontTx/>
              <a:buAutoNum type="arabicPeriod" startAt="3"/>
            </a:pPr>
            <a:r>
              <a:rPr lang="fr-FR" dirty="0"/>
              <a:t>Un poids est ensuite affecté à chacune des trois dépenses annuelles afin d’obtenir une valeur de référence </a:t>
            </a:r>
            <a:r>
              <a:rPr lang="fr-FR" dirty="0" smtClean="0"/>
              <a:t>unique (10</a:t>
            </a:r>
            <a:r>
              <a:rPr lang="fr-FR" dirty="0"/>
              <a:t>%  </a:t>
            </a:r>
            <a:r>
              <a:rPr lang="fr-FR" dirty="0" smtClean="0"/>
              <a:t>aux </a:t>
            </a:r>
            <a:r>
              <a:rPr lang="fr-FR" dirty="0"/>
              <a:t>dépenses projetées de la première année, 30% aux dépenses projetées de la seconde année et 60% pour les dépenses de la troisième </a:t>
            </a:r>
            <a:r>
              <a:rPr lang="fr-FR" dirty="0" smtClean="0"/>
              <a:t>année) </a:t>
            </a:r>
            <a:r>
              <a:rPr lang="fr-FR" dirty="0" smtClean="0">
                <a:sym typeface="Wingdings" panose="05000000000000000000" pitchFamily="2" charset="2"/>
              </a:rPr>
              <a:t> </a:t>
            </a:r>
            <a:r>
              <a:rPr lang="fr-FR" b="1" dirty="0" err="1" smtClean="0">
                <a:sym typeface="Wingdings" panose="05000000000000000000" pitchFamily="2" charset="2"/>
              </a:rPr>
              <a:t>Historical</a:t>
            </a:r>
            <a:r>
              <a:rPr lang="fr-FR" b="1" dirty="0" smtClean="0">
                <a:sym typeface="Wingdings" panose="05000000000000000000" pitchFamily="2" charset="2"/>
              </a:rPr>
              <a:t> benchmark</a:t>
            </a:r>
            <a:endParaRPr lang="fr-FR" b="1" dirty="0"/>
          </a:p>
          <a:p>
            <a:pPr marL="342900" indent="-342900">
              <a:buAutoNum type="arabicPeriod" startAt="3"/>
            </a:pPr>
            <a:endParaRPr lang="fr-FR" dirty="0"/>
          </a:p>
          <a:p>
            <a:endParaRPr lang="fr-FR" dirty="0"/>
          </a:p>
        </p:txBody>
      </p:sp>
      <p:sp>
        <p:nvSpPr>
          <p:cNvPr id="5" name="ZoneTexte 4"/>
          <p:cNvSpPr txBox="1"/>
          <p:nvPr/>
        </p:nvSpPr>
        <p:spPr>
          <a:xfrm>
            <a:off x="404928" y="1023119"/>
            <a:ext cx="8568952" cy="461665"/>
          </a:xfrm>
          <a:prstGeom prst="rect">
            <a:avLst/>
          </a:prstGeom>
          <a:noFill/>
        </p:spPr>
        <p:txBody>
          <a:bodyPr wrap="square" rtlCol="0">
            <a:spAutoFit/>
          </a:bodyPr>
          <a:lstStyle/>
          <a:p>
            <a:r>
              <a:rPr lang="fr-FR" sz="2400" b="1" dirty="0" smtClean="0"/>
              <a:t>Le calcul du « </a:t>
            </a:r>
            <a:r>
              <a:rPr lang="fr-FR" sz="2400" b="1" dirty="0" err="1" smtClean="0"/>
              <a:t>historical</a:t>
            </a:r>
            <a:r>
              <a:rPr lang="fr-FR" sz="2400" b="1" dirty="0" smtClean="0"/>
              <a:t> </a:t>
            </a:r>
            <a:r>
              <a:rPr lang="fr-FR" sz="2400" b="1" dirty="0" err="1" smtClean="0"/>
              <a:t>spending</a:t>
            </a:r>
            <a:r>
              <a:rPr lang="fr-FR" sz="2400" b="1" dirty="0" smtClean="0"/>
              <a:t> benchmark » </a:t>
            </a:r>
            <a:endParaRPr lang="fr-FR" sz="2400" b="1" dirty="0"/>
          </a:p>
        </p:txBody>
      </p:sp>
    </p:spTree>
    <p:extLst>
      <p:ext uri="{BB962C8B-B14F-4D97-AF65-F5344CB8AC3E}">
        <p14:creationId xmlns:p14="http://schemas.microsoft.com/office/powerpoint/2010/main" val="3791343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4604" y="10306"/>
            <a:ext cx="8229600" cy="792088"/>
          </a:xfrm>
        </p:spPr>
        <p:txBody>
          <a:bodyPr>
            <a:normAutofit/>
          </a:bodyPr>
          <a:lstStyle/>
          <a:p>
            <a:r>
              <a:rPr lang="fr-FR" dirty="0">
                <a:solidFill>
                  <a:srgbClr val="F79646">
                    <a:lumMod val="75000"/>
                  </a:srgbClr>
                </a:solidFill>
                <a:latin typeface="Century Gothic" panose="020B0502020202020204" pitchFamily="34" charset="0"/>
                <a:cs typeface="+mj-cs"/>
              </a:rPr>
              <a:t>Medicare </a:t>
            </a:r>
            <a:r>
              <a:rPr lang="fr-FR" dirty="0" err="1">
                <a:solidFill>
                  <a:srgbClr val="F79646">
                    <a:lumMod val="75000"/>
                  </a:srgbClr>
                </a:solidFill>
                <a:latin typeface="Century Gothic" panose="020B0502020202020204" pitchFamily="34" charset="0"/>
                <a:cs typeface="+mj-cs"/>
              </a:rPr>
              <a:t>Shared</a:t>
            </a:r>
            <a:r>
              <a:rPr lang="fr-FR" dirty="0">
                <a:solidFill>
                  <a:srgbClr val="F79646">
                    <a:lumMod val="75000"/>
                  </a:srgbClr>
                </a:solidFill>
                <a:latin typeface="Century Gothic" panose="020B0502020202020204" pitchFamily="34" charset="0"/>
                <a:cs typeface="+mj-cs"/>
              </a:rPr>
              <a:t> </a:t>
            </a:r>
            <a:r>
              <a:rPr lang="fr-FR" dirty="0" err="1">
                <a:solidFill>
                  <a:srgbClr val="F79646">
                    <a:lumMod val="75000"/>
                  </a:srgbClr>
                </a:solidFill>
                <a:latin typeface="Century Gothic" panose="020B0502020202020204" pitchFamily="34" charset="0"/>
                <a:cs typeface="+mj-cs"/>
              </a:rPr>
              <a:t>Savings</a:t>
            </a:r>
            <a:r>
              <a:rPr lang="fr-FR" dirty="0">
                <a:solidFill>
                  <a:srgbClr val="F79646">
                    <a:lumMod val="75000"/>
                  </a:srgbClr>
                </a:solidFill>
                <a:latin typeface="Century Gothic" panose="020B0502020202020204" pitchFamily="34" charset="0"/>
                <a:cs typeface="+mj-cs"/>
              </a:rPr>
              <a:t> Program ACO (USA)</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16</a:t>
            </a:fld>
            <a:endParaRPr lang="fr-FR" sz="1100" dirty="0">
              <a:solidFill>
                <a:schemeClr val="tx2"/>
              </a:solidFill>
            </a:endParaRPr>
          </a:p>
        </p:txBody>
      </p:sp>
      <p:sp>
        <p:nvSpPr>
          <p:cNvPr id="5" name="ZoneTexte 4"/>
          <p:cNvSpPr txBox="1"/>
          <p:nvPr/>
        </p:nvSpPr>
        <p:spPr>
          <a:xfrm>
            <a:off x="404928" y="782912"/>
            <a:ext cx="8568952" cy="461665"/>
          </a:xfrm>
          <a:prstGeom prst="rect">
            <a:avLst/>
          </a:prstGeom>
          <a:noFill/>
        </p:spPr>
        <p:txBody>
          <a:bodyPr wrap="square" rtlCol="0">
            <a:spAutoFit/>
          </a:bodyPr>
          <a:lstStyle/>
          <a:p>
            <a:r>
              <a:rPr lang="fr-FR" sz="2400" b="1" dirty="0" smtClean="0"/>
              <a:t>Exemple </a:t>
            </a:r>
            <a:endParaRPr lang="fr-FR"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09675"/>
            <a:ext cx="9144001"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17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4604" y="10306"/>
            <a:ext cx="8229600" cy="792088"/>
          </a:xfrm>
        </p:spPr>
        <p:txBody>
          <a:bodyPr>
            <a:normAutofit/>
          </a:bodyPr>
          <a:lstStyle/>
          <a:p>
            <a:r>
              <a:rPr lang="fr-FR" dirty="0">
                <a:solidFill>
                  <a:srgbClr val="F79646">
                    <a:lumMod val="75000"/>
                  </a:srgbClr>
                </a:solidFill>
                <a:latin typeface="Century Gothic" panose="020B0502020202020204" pitchFamily="34" charset="0"/>
                <a:cs typeface="+mj-cs"/>
              </a:rPr>
              <a:t>Medicare </a:t>
            </a:r>
            <a:r>
              <a:rPr lang="fr-FR" dirty="0" err="1">
                <a:solidFill>
                  <a:srgbClr val="F79646">
                    <a:lumMod val="75000"/>
                  </a:srgbClr>
                </a:solidFill>
                <a:latin typeface="Century Gothic" panose="020B0502020202020204" pitchFamily="34" charset="0"/>
                <a:cs typeface="+mj-cs"/>
              </a:rPr>
              <a:t>Shared</a:t>
            </a:r>
            <a:r>
              <a:rPr lang="fr-FR" dirty="0">
                <a:solidFill>
                  <a:srgbClr val="F79646">
                    <a:lumMod val="75000"/>
                  </a:srgbClr>
                </a:solidFill>
                <a:latin typeface="Century Gothic" panose="020B0502020202020204" pitchFamily="34" charset="0"/>
                <a:cs typeface="+mj-cs"/>
              </a:rPr>
              <a:t> </a:t>
            </a:r>
            <a:r>
              <a:rPr lang="fr-FR" dirty="0" err="1">
                <a:solidFill>
                  <a:srgbClr val="F79646">
                    <a:lumMod val="75000"/>
                  </a:srgbClr>
                </a:solidFill>
                <a:latin typeface="Century Gothic" panose="020B0502020202020204" pitchFamily="34" charset="0"/>
                <a:cs typeface="+mj-cs"/>
              </a:rPr>
              <a:t>Savings</a:t>
            </a:r>
            <a:r>
              <a:rPr lang="fr-FR" dirty="0">
                <a:solidFill>
                  <a:srgbClr val="F79646">
                    <a:lumMod val="75000"/>
                  </a:srgbClr>
                </a:solidFill>
                <a:latin typeface="Century Gothic" panose="020B0502020202020204" pitchFamily="34" charset="0"/>
                <a:cs typeface="+mj-cs"/>
              </a:rPr>
              <a:t> Program ACO (USA)</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17</a:t>
            </a:fld>
            <a:endParaRPr lang="fr-FR" sz="1100" dirty="0">
              <a:solidFill>
                <a:schemeClr val="tx2"/>
              </a:solidFill>
            </a:endParaRPr>
          </a:p>
        </p:txBody>
      </p:sp>
      <p:sp>
        <p:nvSpPr>
          <p:cNvPr id="5" name="ZoneTexte 4"/>
          <p:cNvSpPr txBox="1"/>
          <p:nvPr/>
        </p:nvSpPr>
        <p:spPr>
          <a:xfrm>
            <a:off x="0" y="1050139"/>
            <a:ext cx="8568952" cy="461665"/>
          </a:xfrm>
          <a:prstGeom prst="rect">
            <a:avLst/>
          </a:prstGeom>
          <a:noFill/>
        </p:spPr>
        <p:txBody>
          <a:bodyPr wrap="square" rtlCol="0">
            <a:spAutoFit/>
          </a:bodyPr>
          <a:lstStyle/>
          <a:p>
            <a:r>
              <a:rPr lang="fr-FR" sz="2400" b="1" dirty="0" smtClean="0"/>
              <a:t>Relation avec la qualité</a:t>
            </a:r>
            <a:endParaRPr lang="fr-FR" sz="2400" b="1" dirty="0"/>
          </a:p>
        </p:txBody>
      </p:sp>
      <p:pic>
        <p:nvPicPr>
          <p:cNvPr id="6" name="Picture 2" descr="C:\Users\DAVID~1.BER\AppData\Local\Temp\screenshot-www.insight-txcin.org-2018-10-01-11-24-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64" y="3501008"/>
            <a:ext cx="7632848"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16024" y="1556792"/>
            <a:ext cx="8352928" cy="1754326"/>
          </a:xfrm>
          <a:prstGeom prst="rect">
            <a:avLst/>
          </a:prstGeom>
          <a:noFill/>
        </p:spPr>
        <p:txBody>
          <a:bodyPr wrap="square" rtlCol="0">
            <a:spAutoFit/>
          </a:bodyPr>
          <a:lstStyle/>
          <a:p>
            <a:pPr marL="285750" indent="-285750">
              <a:buFont typeface="Arial" panose="020B0604020202020204" pitchFamily="34" charset="0"/>
              <a:buChar char="•"/>
            </a:pPr>
            <a:r>
              <a:rPr lang="fr-FR" dirty="0" smtClean="0"/>
              <a:t>L’atteinte des indicateurs de qualité détermine la somme que les ACO peuvent garder en cas de gains d’efficience </a:t>
            </a:r>
          </a:p>
          <a:p>
            <a:endParaRPr lang="fr-FR" dirty="0" smtClean="0"/>
          </a:p>
          <a:p>
            <a:r>
              <a:rPr lang="fr-FR" dirty="0" smtClean="0"/>
              <a:t>Comment ?</a:t>
            </a:r>
          </a:p>
          <a:p>
            <a:endParaRPr lang="fr-FR" dirty="0" smtClean="0"/>
          </a:p>
          <a:p>
            <a:r>
              <a:rPr lang="fr-FR" dirty="0" smtClean="0">
                <a:sym typeface="Wingdings" panose="05000000000000000000" pitchFamily="2" charset="2"/>
              </a:rPr>
              <a:t> </a:t>
            </a:r>
            <a:r>
              <a:rPr lang="fr-FR" u="sng" dirty="0" smtClean="0"/>
              <a:t>Exemple</a:t>
            </a:r>
            <a:endParaRPr lang="fr-FR" u="sng" dirty="0"/>
          </a:p>
        </p:txBody>
      </p:sp>
    </p:spTree>
    <p:extLst>
      <p:ext uri="{BB962C8B-B14F-4D97-AF65-F5344CB8AC3E}">
        <p14:creationId xmlns:p14="http://schemas.microsoft.com/office/powerpoint/2010/main" val="1426174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rgbClr val="FFFFFF"/>
                </a:solidFill>
              </a:rPr>
              <a:pPr/>
              <a:t>18</a:t>
            </a:fld>
            <a:endParaRPr lang="fr-FR" sz="1100" dirty="0">
              <a:solidFill>
                <a:srgbClr val="FFFFFF"/>
              </a:solidFill>
            </a:endParaRPr>
          </a:p>
        </p:txBody>
      </p:sp>
      <p:sp>
        <p:nvSpPr>
          <p:cNvPr id="8" name="Titre 1"/>
          <p:cNvSpPr txBox="1">
            <a:spLocks/>
          </p:cNvSpPr>
          <p:nvPr/>
        </p:nvSpPr>
        <p:spPr>
          <a:xfrm>
            <a:off x="-108520" y="188640"/>
            <a:ext cx="943304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rgbClr val="F79646">
                    <a:lumMod val="75000"/>
                  </a:srgbClr>
                </a:solidFill>
                <a:latin typeface="Century Gothic" panose="020B0502020202020204" pitchFamily="34" charset="0"/>
              </a:rPr>
              <a:t>Expérience patient (enquêtes)</a:t>
            </a:r>
          </a:p>
          <a:p>
            <a:r>
              <a:rPr lang="fr-FR" sz="2800" b="1" dirty="0">
                <a:solidFill>
                  <a:srgbClr val="F79646">
                    <a:lumMod val="75000"/>
                  </a:srgbClr>
                </a:solidFill>
                <a:latin typeface="Century Gothic" panose="020B0502020202020204" pitchFamily="34" charset="0"/>
              </a:rPr>
              <a:t> ACO aux Etats-Unis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069257"/>
            <a:ext cx="4176464" cy="488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539552" y="5949280"/>
            <a:ext cx="8424936" cy="646331"/>
          </a:xfrm>
          <a:prstGeom prst="rect">
            <a:avLst/>
          </a:prstGeom>
          <a:noFill/>
        </p:spPr>
        <p:txBody>
          <a:bodyPr wrap="square" rtlCol="0">
            <a:spAutoFit/>
          </a:bodyPr>
          <a:lstStyle/>
          <a:p>
            <a:r>
              <a:rPr lang="fr-FR" dirty="0" smtClean="0">
                <a:hlinkClick r:id="rId4"/>
              </a:rPr>
              <a:t>http://acocahps.cms.gov/globalassets/aco---epi-2-new-site/pdfs-for-aco/survey-instruments/2018-aco-survey/english/2018-cahps-for-acos-mail-survey---june-2018.pdf</a:t>
            </a:r>
            <a:r>
              <a:rPr lang="fr-FR" dirty="0" smtClean="0"/>
              <a:t> </a:t>
            </a:r>
            <a:endParaRPr lang="fr-FR" dirty="0"/>
          </a:p>
        </p:txBody>
      </p:sp>
    </p:spTree>
    <p:extLst>
      <p:ext uri="{BB962C8B-B14F-4D97-AF65-F5344CB8AC3E}">
        <p14:creationId xmlns:p14="http://schemas.microsoft.com/office/powerpoint/2010/main" val="3381569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dirty="0" smtClean="0">
                <a:solidFill>
                  <a:srgbClr val="F79646">
                    <a:lumMod val="75000"/>
                  </a:srgbClr>
                </a:solidFill>
                <a:latin typeface="Century Gothic" panose="020B0502020202020204" pitchFamily="34" charset="0"/>
                <a:cs typeface="+mj-cs"/>
              </a:rPr>
              <a:t>Belgique </a:t>
            </a:r>
            <a:r>
              <a:rPr lang="fr-FR" dirty="0">
                <a:solidFill>
                  <a:srgbClr val="F79646">
                    <a:lumMod val="75000"/>
                  </a:srgbClr>
                </a:solidFill>
                <a:latin typeface="Century Gothic" panose="020B0502020202020204" pitchFamily="34" charset="0"/>
                <a:cs typeface="+mj-cs"/>
              </a:rPr>
              <a:t>: </a:t>
            </a:r>
            <a:r>
              <a:rPr lang="fr-FR" dirty="0" err="1">
                <a:solidFill>
                  <a:srgbClr val="F79646">
                    <a:lumMod val="75000"/>
                  </a:srgbClr>
                </a:solidFill>
                <a:latin typeface="Century Gothic" panose="020B0502020202020204" pitchFamily="34" charset="0"/>
                <a:cs typeface="+mj-cs"/>
              </a:rPr>
              <a:t>Integreo</a:t>
            </a:r>
            <a:r>
              <a:rPr lang="fr-FR" dirty="0">
                <a:solidFill>
                  <a:srgbClr val="F79646">
                    <a:lumMod val="75000"/>
                  </a:srgbClr>
                </a:solidFill>
                <a:latin typeface="Century Gothic" panose="020B0502020202020204" pitchFamily="34" charset="0"/>
                <a:cs typeface="+mj-cs"/>
              </a:rPr>
              <a:t> </a:t>
            </a:r>
            <a:br>
              <a:rPr lang="fr-FR" dirty="0">
                <a:solidFill>
                  <a:srgbClr val="F79646">
                    <a:lumMod val="75000"/>
                  </a:srgbClr>
                </a:solidFill>
                <a:latin typeface="Century Gothic" panose="020B0502020202020204" pitchFamily="34" charset="0"/>
                <a:cs typeface="+mj-cs"/>
              </a:rPr>
            </a:br>
            <a:r>
              <a:rPr lang="fr-FR" dirty="0">
                <a:solidFill>
                  <a:srgbClr val="F79646">
                    <a:lumMod val="75000"/>
                  </a:srgbClr>
                </a:solidFill>
                <a:latin typeface="Century Gothic" panose="020B0502020202020204" pitchFamily="34" charset="0"/>
                <a:cs typeface="+mj-cs"/>
              </a:rPr>
              <a:t>« Des soins intégrés pour une meilleure santé »</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19</a:t>
            </a:fld>
            <a:endParaRPr lang="fr-FR" sz="1100" dirty="0">
              <a:solidFill>
                <a:schemeClr val="tx2"/>
              </a:solidFill>
            </a:endParaRPr>
          </a:p>
        </p:txBody>
      </p:sp>
      <p:sp>
        <p:nvSpPr>
          <p:cNvPr id="12" name="Rectangle 11"/>
          <p:cNvSpPr/>
          <p:nvPr/>
        </p:nvSpPr>
        <p:spPr>
          <a:xfrm>
            <a:off x="164040" y="2492896"/>
            <a:ext cx="8712968" cy="1323439"/>
          </a:xfrm>
          <a:prstGeom prst="rect">
            <a:avLst/>
          </a:prstGeom>
        </p:spPr>
        <p:txBody>
          <a:bodyPr wrap="square">
            <a:spAutoFit/>
          </a:bodyPr>
          <a:lstStyle/>
          <a:p>
            <a:pPr lvl="0" algn="just"/>
            <a:r>
              <a:rPr lang="fr-FR" sz="2000" b="1" dirty="0" smtClean="0"/>
              <a:t>Objectif</a:t>
            </a:r>
            <a:r>
              <a:rPr lang="fr-FR" sz="2000" b="1" dirty="0"/>
              <a:t> </a:t>
            </a:r>
            <a:r>
              <a:rPr lang="fr-FR" sz="2000" dirty="0"/>
              <a:t>: </a:t>
            </a:r>
            <a:r>
              <a:rPr lang="fr-FR" sz="2000" dirty="0" smtClean="0"/>
              <a:t>réallouer </a:t>
            </a:r>
            <a:r>
              <a:rPr lang="fr-FR" sz="2000" dirty="0"/>
              <a:t>les moyens disponibles aujourd’hui </a:t>
            </a:r>
            <a:r>
              <a:rPr lang="fr-FR" sz="2000" dirty="0" smtClean="0"/>
              <a:t>en </a:t>
            </a:r>
            <a:r>
              <a:rPr lang="fr-FR" sz="2000" dirty="0"/>
              <a:t>faveur d’une meilleure intégration des offreurs de soins pour atteindre une plus grande qualité de prise en charge des patients au meilleur coût et de meilleures conditions de travail pour les offreurs de </a:t>
            </a:r>
            <a:r>
              <a:rPr lang="fr-FR" sz="2000" dirty="0" smtClean="0"/>
              <a:t>soins</a:t>
            </a:r>
            <a:endParaRPr lang="fr-FR" sz="2000" dirty="0"/>
          </a:p>
        </p:txBody>
      </p:sp>
      <p:pic>
        <p:nvPicPr>
          <p:cNvPr id="9220" name="Picture 4" descr="Drapeau de la Belg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879" y="1169660"/>
            <a:ext cx="2688233" cy="125122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integreo.be/sites/all/themes/integreo/assets/images/banners/banner-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55" y="4052835"/>
            <a:ext cx="8953500" cy="197016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94985" y="6059279"/>
            <a:ext cx="6640208" cy="369332"/>
          </a:xfrm>
          <a:prstGeom prst="rect">
            <a:avLst/>
          </a:prstGeom>
          <a:noFill/>
        </p:spPr>
        <p:txBody>
          <a:bodyPr wrap="square" rtlCol="0">
            <a:spAutoFit/>
          </a:bodyPr>
          <a:lstStyle/>
          <a:p>
            <a:r>
              <a:rPr lang="fr-FR" dirty="0">
                <a:hlinkClick r:id="rId5"/>
              </a:rPr>
              <a:t>https://</a:t>
            </a:r>
            <a:r>
              <a:rPr lang="fr-FR" dirty="0" smtClean="0">
                <a:hlinkClick r:id="rId5"/>
              </a:rPr>
              <a:t>www.integreo.be/fr</a:t>
            </a:r>
            <a:r>
              <a:rPr lang="fr-FR" dirty="0" smtClean="0"/>
              <a:t> </a:t>
            </a:r>
            <a:endParaRPr lang="fr-FR" dirty="0"/>
          </a:p>
        </p:txBody>
      </p:sp>
    </p:spTree>
    <p:extLst>
      <p:ext uri="{BB962C8B-B14F-4D97-AF65-F5344CB8AC3E}">
        <p14:creationId xmlns:p14="http://schemas.microsoft.com/office/powerpoint/2010/main" val="2059707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229600" cy="792088"/>
          </a:xfrm>
        </p:spPr>
        <p:txBody>
          <a:bodyPr>
            <a:normAutofit fontScale="90000"/>
          </a:bodyPr>
          <a:lstStyle/>
          <a:p>
            <a:r>
              <a:rPr lang="fr-FR" sz="3100" dirty="0">
                <a:solidFill>
                  <a:srgbClr val="FF6600"/>
                </a:solidFill>
                <a:latin typeface="Century Gothic" panose="020B0502020202020204" pitchFamily="34" charset="0"/>
                <a:cs typeface="+mj-cs"/>
              </a:rPr>
              <a:t>Expériences étrangères</a:t>
            </a:r>
            <a:br>
              <a:rPr lang="fr-FR" sz="3100" dirty="0">
                <a:solidFill>
                  <a:srgbClr val="FF6600"/>
                </a:solidFill>
                <a:latin typeface="Century Gothic" panose="020B0502020202020204" pitchFamily="34" charset="0"/>
                <a:cs typeface="+mj-cs"/>
              </a:rPr>
            </a:br>
            <a:r>
              <a:rPr lang="fr-FR" sz="3100" dirty="0">
                <a:solidFill>
                  <a:srgbClr val="FF6600"/>
                </a:solidFill>
                <a:latin typeface="Century Gothic" panose="020B0502020202020204" pitchFamily="34" charset="0"/>
                <a:cs typeface="+mj-cs"/>
              </a:rPr>
              <a:t>Problèmes communs </a:t>
            </a:r>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18709B9F-3910-46AF-9B0B-C44BFA752BA1}" type="slidenum">
              <a:rPr lang="fr-FR" smtClean="0"/>
              <a:pPr/>
              <a:t>2</a:t>
            </a:fld>
            <a:endParaRPr lang="fr-FR" dirty="0"/>
          </a:p>
        </p:txBody>
      </p:sp>
      <p:sp>
        <p:nvSpPr>
          <p:cNvPr id="9" name="ZoneTexte 8"/>
          <p:cNvSpPr txBox="1"/>
          <p:nvPr/>
        </p:nvSpPr>
        <p:spPr>
          <a:xfrm>
            <a:off x="200498" y="1104700"/>
            <a:ext cx="8409883" cy="646331"/>
          </a:xfrm>
          <a:prstGeom prst="rect">
            <a:avLst/>
          </a:prstGeom>
          <a:noFill/>
        </p:spPr>
        <p:txBody>
          <a:bodyPr wrap="square" rtlCol="0">
            <a:spAutoFit/>
          </a:bodyPr>
          <a:lstStyle/>
          <a:p>
            <a:r>
              <a:rPr lang="fr-FR" dirty="0" smtClean="0"/>
              <a:t>Patients ayant expérimenté des lacunes de coordination dans les 2 dernières années, par niveau de revenu  </a:t>
            </a:r>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29" y="1844823"/>
            <a:ext cx="8580835" cy="431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83"/>
          <p:cNvSpPr>
            <a:spLocks noChangeArrowheads="1"/>
          </p:cNvSpPr>
          <p:nvPr/>
        </p:nvSpPr>
        <p:spPr bwMode="auto">
          <a:xfrm>
            <a:off x="43966" y="6309731"/>
            <a:ext cx="7431674" cy="276999"/>
          </a:xfrm>
          <a:prstGeom prst="rect">
            <a:avLst/>
          </a:prstGeom>
          <a:noFill/>
          <a:ln w="9525">
            <a:noFill/>
            <a:miter lim="800000"/>
            <a:headEnd/>
            <a:tailEnd/>
          </a:ln>
        </p:spPr>
        <p:txBody>
          <a:bodyPr>
            <a:spAutoFit/>
          </a:bodyPr>
          <a:lstStyle/>
          <a:p>
            <a:pPr fontAlgn="base">
              <a:spcBef>
                <a:spcPct val="0"/>
              </a:spcBef>
              <a:spcAft>
                <a:spcPct val="0"/>
              </a:spcAft>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Source: </a:t>
            </a:r>
            <a:r>
              <a:rPr lang="en-US" sz="1200" dirty="0" smtClean="0">
                <a:solidFill>
                  <a:srgbClr val="000000"/>
                </a:solidFill>
                <a:latin typeface="Lato" panose="020F0502020204030203" pitchFamily="34" charset="0"/>
                <a:ea typeface="Lato" panose="020F0502020204030203" pitchFamily="34" charset="0"/>
                <a:cs typeface="Lato" panose="020F0502020204030203" pitchFamily="34" charset="0"/>
              </a:rPr>
              <a:t>2016 </a:t>
            </a: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Commonwealth Fund International Health Policy Survey </a:t>
            </a:r>
            <a:r>
              <a:rPr lang="en-US" sz="1200" dirty="0" smtClean="0">
                <a:solidFill>
                  <a:srgbClr val="000000"/>
                </a:solidFill>
                <a:latin typeface="Lato" panose="020F0502020204030203" pitchFamily="34" charset="0"/>
                <a:ea typeface="Lato" panose="020F0502020204030203" pitchFamily="34" charset="0"/>
                <a:cs typeface="Lato" panose="020F0502020204030203" pitchFamily="34" charset="0"/>
              </a:rPr>
              <a:t> </a:t>
            </a:r>
            <a:endParaRPr lang="en-US" sz="12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53571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20</a:t>
            </a:fld>
            <a:endParaRPr lang="fr-FR" sz="1100" dirty="0">
              <a:solidFill>
                <a:schemeClr val="tx2"/>
              </a:solidFill>
            </a:endParaRPr>
          </a:p>
        </p:txBody>
      </p:sp>
      <p:sp>
        <p:nvSpPr>
          <p:cNvPr id="3" name="Rectangle 2"/>
          <p:cNvSpPr/>
          <p:nvPr/>
        </p:nvSpPr>
        <p:spPr>
          <a:xfrm>
            <a:off x="233436" y="1268760"/>
            <a:ext cx="8731052" cy="5755422"/>
          </a:xfrm>
          <a:prstGeom prst="rect">
            <a:avLst/>
          </a:prstGeom>
        </p:spPr>
        <p:txBody>
          <a:bodyPr wrap="square">
            <a:spAutoFit/>
          </a:bodyPr>
          <a:lstStyle/>
          <a:p>
            <a:pPr marL="285750" indent="-285750" algn="just">
              <a:buFontTx/>
              <a:buChar char="-"/>
            </a:pPr>
            <a:r>
              <a:rPr lang="fr-FR" sz="2400" dirty="0" smtClean="0"/>
              <a:t>Groupements doivent inclure des acteurs  de première ligne, des hospitaliers, et le médico-social</a:t>
            </a:r>
          </a:p>
          <a:p>
            <a:pPr algn="just"/>
            <a:endParaRPr lang="fr-FR" sz="2400" dirty="0" smtClean="0"/>
          </a:p>
          <a:p>
            <a:pPr marL="285750" indent="-285750" algn="just">
              <a:buFontTx/>
              <a:buChar char="-"/>
            </a:pPr>
            <a:r>
              <a:rPr lang="fr-FR" sz="2400" dirty="0" smtClean="0"/>
              <a:t>Doivent cibler des patients complexes, nécessitant une prise en charge pluri-professionnelle et « </a:t>
            </a:r>
            <a:r>
              <a:rPr lang="fr-FR" sz="2400" dirty="0" err="1" smtClean="0"/>
              <a:t>transmurale</a:t>
            </a:r>
            <a:r>
              <a:rPr lang="fr-FR" sz="2400" dirty="0" smtClean="0"/>
              <a:t> »</a:t>
            </a:r>
          </a:p>
          <a:p>
            <a:pPr marL="285750" indent="-285750" algn="just">
              <a:buFontTx/>
              <a:buChar char="-"/>
            </a:pPr>
            <a:endParaRPr lang="fr-FR" sz="2400" dirty="0" smtClean="0"/>
          </a:p>
          <a:p>
            <a:pPr marL="285750" lvl="0" indent="-285750" algn="just">
              <a:buFontTx/>
              <a:buChar char="-"/>
            </a:pPr>
            <a:r>
              <a:rPr lang="fr-FR" sz="2400" dirty="0" smtClean="0"/>
              <a:t>La </a:t>
            </a:r>
            <a:r>
              <a:rPr lang="fr-FR" sz="2400" dirty="0"/>
              <a:t>zone géographique-pilote doit couvrir au moins 75 000 habitants, de préférence entre 100 000 et 200 000 habitants mais pas plus de 300 </a:t>
            </a:r>
            <a:r>
              <a:rPr lang="fr-FR" sz="2400" dirty="0" smtClean="0"/>
              <a:t>000</a:t>
            </a:r>
          </a:p>
          <a:p>
            <a:pPr marL="285750" lvl="0" indent="-285750" algn="just">
              <a:buFontTx/>
              <a:buChar char="-"/>
            </a:pPr>
            <a:endParaRPr lang="fr-FR" sz="2400" dirty="0" smtClean="0"/>
          </a:p>
          <a:p>
            <a:pPr marL="285750" lvl="0" indent="-285750" algn="just">
              <a:buFontTx/>
              <a:buChar char="-"/>
            </a:pPr>
            <a:r>
              <a:rPr lang="fr-FR" sz="2400" dirty="0" smtClean="0"/>
              <a:t>Les porteurs de projets peuvent proposer à l’INAMI (assurance maladie belge) de financer de nouvelles prestations et services </a:t>
            </a:r>
          </a:p>
          <a:p>
            <a:pPr marL="285750" lvl="0" indent="-285750" algn="just">
              <a:buFontTx/>
              <a:buChar char="-"/>
            </a:pPr>
            <a:endParaRPr lang="fr-FR" sz="2400" dirty="0" smtClean="0"/>
          </a:p>
          <a:p>
            <a:pPr marL="285750" lvl="0" indent="-285750" algn="just">
              <a:buFontTx/>
              <a:buChar char="-"/>
            </a:pPr>
            <a:r>
              <a:rPr lang="fr-FR" sz="2400" dirty="0" smtClean="0"/>
              <a:t>Système de partage des gains d’efficience similaire aux USA </a:t>
            </a:r>
          </a:p>
          <a:p>
            <a:pPr marL="285750" lvl="0" indent="-285750">
              <a:buFontTx/>
              <a:buChar char="-"/>
            </a:pPr>
            <a:endParaRPr lang="fr-FR" sz="3200" dirty="0"/>
          </a:p>
        </p:txBody>
      </p:sp>
      <p:sp>
        <p:nvSpPr>
          <p:cNvPr id="6" name="Titre 1"/>
          <p:cNvSpPr txBox="1">
            <a:spLocks/>
          </p:cNvSpPr>
          <p:nvPr/>
        </p:nvSpPr>
        <p:spPr>
          <a:xfrm>
            <a:off x="818001" y="188640"/>
            <a:ext cx="8229600" cy="792088"/>
          </a:xfrm>
          <a:prstGeom prst="rect">
            <a:avLst/>
          </a:prstGeom>
        </p:spPr>
        <p:txBody>
          <a:bodyPr vert="horz" lIns="91440" tIns="45720" rIns="91440" bIns="45720" rtlCol="0" anchor="ctr">
            <a:noAutofit/>
          </a:bodyPr>
          <a:lstStyle>
            <a:lvl1pPr algn="r" defTabSz="914400" rtl="0" eaLnBrk="1" latinLnBrk="0" hangingPunct="1">
              <a:spcBef>
                <a:spcPct val="0"/>
              </a:spcBef>
              <a:buNone/>
              <a:defRPr lang="fr-FR" sz="2800" b="1" kern="1200" dirty="0">
                <a:solidFill>
                  <a:srgbClr val="266B92"/>
                </a:solidFill>
                <a:latin typeface="Century Gothic"/>
                <a:ea typeface="+mj-ea"/>
                <a:cs typeface="Century Gothic"/>
              </a:defRPr>
            </a:lvl1pPr>
          </a:lstStyle>
          <a:p>
            <a:pPr algn="ctr"/>
            <a:r>
              <a:rPr lang="fr-FR" dirty="0" smtClean="0">
                <a:solidFill>
                  <a:srgbClr val="F79646">
                    <a:lumMod val="75000"/>
                  </a:srgbClr>
                </a:solidFill>
                <a:latin typeface="Century Gothic" panose="020B0502020202020204" pitchFamily="34" charset="0"/>
                <a:cs typeface="+mj-cs"/>
              </a:rPr>
              <a:t>Belgique : </a:t>
            </a:r>
            <a:r>
              <a:rPr lang="fr-FR" dirty="0" err="1" smtClean="0">
                <a:solidFill>
                  <a:srgbClr val="F79646">
                    <a:lumMod val="75000"/>
                  </a:srgbClr>
                </a:solidFill>
                <a:latin typeface="Century Gothic" panose="020B0502020202020204" pitchFamily="34" charset="0"/>
                <a:cs typeface="+mj-cs"/>
              </a:rPr>
              <a:t>Integreo</a:t>
            </a:r>
            <a:r>
              <a:rPr lang="fr-FR" dirty="0" smtClean="0">
                <a:solidFill>
                  <a:srgbClr val="F79646">
                    <a:lumMod val="75000"/>
                  </a:srgbClr>
                </a:solidFill>
                <a:latin typeface="Century Gothic" panose="020B0502020202020204" pitchFamily="34" charset="0"/>
                <a:cs typeface="+mj-cs"/>
              </a:rPr>
              <a:t> </a:t>
            </a:r>
            <a:br>
              <a:rPr lang="fr-FR" dirty="0" smtClean="0">
                <a:solidFill>
                  <a:srgbClr val="F79646">
                    <a:lumMod val="75000"/>
                  </a:srgbClr>
                </a:solidFill>
                <a:latin typeface="Century Gothic" panose="020B0502020202020204" pitchFamily="34" charset="0"/>
                <a:cs typeface="+mj-cs"/>
              </a:rPr>
            </a:br>
            <a:r>
              <a:rPr lang="fr-FR" dirty="0" smtClean="0">
                <a:solidFill>
                  <a:srgbClr val="F79646">
                    <a:lumMod val="75000"/>
                  </a:srgbClr>
                </a:solidFill>
                <a:latin typeface="Century Gothic" panose="020B0502020202020204" pitchFamily="34" charset="0"/>
                <a:cs typeface="+mj-cs"/>
              </a:rPr>
              <a:t>« Des soins intégrés pour une meilleure santé »</a:t>
            </a:r>
            <a:endParaRPr lang="fr-FR" dirty="0">
              <a:solidFill>
                <a:srgbClr val="F79646">
                  <a:lumMod val="75000"/>
                </a:srgbClr>
              </a:solidFill>
              <a:latin typeface="Century Gothic" panose="020B0502020202020204" pitchFamily="34" charset="0"/>
              <a:cs typeface="+mj-cs"/>
            </a:endParaRPr>
          </a:p>
        </p:txBody>
      </p:sp>
    </p:spTree>
    <p:extLst>
      <p:ext uri="{BB962C8B-B14F-4D97-AF65-F5344CB8AC3E}">
        <p14:creationId xmlns:p14="http://schemas.microsoft.com/office/powerpoint/2010/main" val="3700043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dirty="0" err="1">
                <a:solidFill>
                  <a:srgbClr val="F79646">
                    <a:lumMod val="75000"/>
                  </a:srgbClr>
                </a:solidFill>
                <a:latin typeface="Century Gothic" panose="020B0502020202020204" pitchFamily="34" charset="0"/>
                <a:cs typeface="+mj-cs"/>
              </a:rPr>
              <a:t>Intégréo</a:t>
            </a:r>
            <a:r>
              <a:rPr lang="fr-FR" dirty="0">
                <a:solidFill>
                  <a:srgbClr val="F79646">
                    <a:lumMod val="75000"/>
                  </a:srgbClr>
                </a:solidFill>
                <a:latin typeface="Century Gothic" panose="020B0502020202020204" pitchFamily="34" charset="0"/>
                <a:cs typeface="+mj-cs"/>
              </a:rPr>
              <a:t> (Belgique)</a:t>
            </a:r>
            <a:br>
              <a:rPr lang="fr-FR" dirty="0">
                <a:solidFill>
                  <a:srgbClr val="F79646">
                    <a:lumMod val="75000"/>
                  </a:srgbClr>
                </a:solidFill>
                <a:latin typeface="Century Gothic" panose="020B0502020202020204" pitchFamily="34" charset="0"/>
                <a:cs typeface="+mj-cs"/>
              </a:rPr>
            </a:br>
            <a:r>
              <a:rPr lang="fr-FR" dirty="0">
                <a:solidFill>
                  <a:srgbClr val="F79646">
                    <a:lumMod val="75000"/>
                  </a:srgbClr>
                </a:solidFill>
                <a:latin typeface="Century Gothic" panose="020B0502020202020204" pitchFamily="34" charset="0"/>
                <a:cs typeface="+mj-cs"/>
              </a:rPr>
              <a:t>Le système de « garantie budgétaire » </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21</a:t>
            </a:fld>
            <a:endParaRPr lang="fr-FR" sz="1100" dirty="0">
              <a:solidFill>
                <a:schemeClr val="tx2"/>
              </a:solidFill>
            </a:endParaRPr>
          </a:p>
        </p:txBody>
      </p:sp>
      <p:sp>
        <p:nvSpPr>
          <p:cNvPr id="3" name="ZoneTexte 2"/>
          <p:cNvSpPr txBox="1"/>
          <p:nvPr/>
        </p:nvSpPr>
        <p:spPr>
          <a:xfrm>
            <a:off x="107504" y="1916832"/>
            <a:ext cx="8820472" cy="3693319"/>
          </a:xfrm>
          <a:prstGeom prst="rect">
            <a:avLst/>
          </a:prstGeom>
          <a:noFill/>
        </p:spPr>
        <p:txBody>
          <a:bodyPr wrap="square" rtlCol="0">
            <a:spAutoFit/>
          </a:bodyPr>
          <a:lstStyle/>
          <a:p>
            <a:pPr algn="just"/>
            <a:r>
              <a:rPr lang="fr-FR" sz="2400" dirty="0" smtClean="0"/>
              <a:t>« L’autorité </a:t>
            </a:r>
            <a:r>
              <a:rPr lang="fr-FR" sz="2400" dirty="0"/>
              <a:t>fédérale prévoit un système de «garantie budgétaire» : les ressources libérées grâce à une plus grande efficience sont conservées par le projet</a:t>
            </a:r>
            <a:r>
              <a:rPr lang="fr-FR" sz="2400" dirty="0" smtClean="0"/>
              <a:t>. </a:t>
            </a:r>
          </a:p>
          <a:p>
            <a:pPr algn="just"/>
            <a:endParaRPr lang="fr-FR" sz="2400" dirty="0"/>
          </a:p>
          <a:p>
            <a:pPr algn="just"/>
            <a:r>
              <a:rPr lang="fr-FR" sz="2400" dirty="0"/>
              <a:t>Concrètement, </a:t>
            </a:r>
            <a:r>
              <a:rPr lang="fr-FR" sz="2400" b="1" dirty="0"/>
              <a:t>l’autorité fédérale </a:t>
            </a:r>
            <a:r>
              <a:rPr lang="fr-FR" sz="2400" dirty="0"/>
              <a:t>garantit au </a:t>
            </a:r>
            <a:r>
              <a:rPr lang="fr-FR" sz="2400" b="1" dirty="0"/>
              <a:t>projet </a:t>
            </a:r>
            <a:r>
              <a:rPr lang="fr-FR" sz="2400" dirty="0"/>
              <a:t>de recevoir les moyens équivalents aux </a:t>
            </a:r>
            <a:r>
              <a:rPr lang="fr-FR" sz="2400" b="1" dirty="0"/>
              <a:t>coûts auxquels on se serait attendu</a:t>
            </a:r>
            <a:r>
              <a:rPr lang="fr-FR" sz="2400" dirty="0"/>
              <a:t>, sur base d'une référence </a:t>
            </a:r>
            <a:r>
              <a:rPr lang="fr-FR" sz="2400" b="1" dirty="0"/>
              <a:t>nationale </a:t>
            </a:r>
            <a:r>
              <a:rPr lang="fr-FR" sz="2400" dirty="0"/>
              <a:t>et en tenant compte des </a:t>
            </a:r>
            <a:r>
              <a:rPr lang="fr-FR" sz="2400" b="1" dirty="0"/>
              <a:t>spécificités concrètes du groupe cible dans la région</a:t>
            </a:r>
            <a:r>
              <a:rPr lang="fr-FR" sz="2400" dirty="0"/>
              <a:t> de ce projet</a:t>
            </a:r>
            <a:r>
              <a:rPr lang="fr-FR" sz="2400" dirty="0" smtClean="0"/>
              <a:t>. »</a:t>
            </a:r>
            <a:endParaRPr lang="fr-FR" sz="2400" dirty="0"/>
          </a:p>
          <a:p>
            <a:endParaRPr lang="fr-FR" sz="2400" dirty="0" smtClean="0"/>
          </a:p>
          <a:p>
            <a:pPr marL="285750" indent="-285750">
              <a:buFont typeface="Arial" panose="020B0604020202020204" pitchFamily="34" charset="0"/>
              <a:buChar char="•"/>
            </a:pPr>
            <a:endParaRPr lang="fr-FR" dirty="0"/>
          </a:p>
        </p:txBody>
      </p:sp>
      <p:sp>
        <p:nvSpPr>
          <p:cNvPr id="5" name="ZoneTexte 4"/>
          <p:cNvSpPr txBox="1"/>
          <p:nvPr/>
        </p:nvSpPr>
        <p:spPr>
          <a:xfrm>
            <a:off x="323528" y="5877272"/>
            <a:ext cx="7632848" cy="369332"/>
          </a:xfrm>
          <a:prstGeom prst="rect">
            <a:avLst/>
          </a:prstGeom>
          <a:noFill/>
        </p:spPr>
        <p:txBody>
          <a:bodyPr wrap="square" rtlCol="0">
            <a:spAutoFit/>
          </a:bodyPr>
          <a:lstStyle/>
          <a:p>
            <a:r>
              <a:rPr lang="fr-FR" dirty="0">
                <a:hlinkClick r:id="rId3"/>
              </a:rPr>
              <a:t>https://</a:t>
            </a:r>
            <a:r>
              <a:rPr lang="fr-FR" dirty="0" smtClean="0">
                <a:hlinkClick r:id="rId3"/>
              </a:rPr>
              <a:t>www.integreo.be/fr/projets-pilotes/cadre-financier</a:t>
            </a:r>
            <a:r>
              <a:rPr lang="fr-FR" dirty="0" smtClean="0"/>
              <a:t> </a:t>
            </a:r>
            <a:endParaRPr lang="fr-FR" dirty="0"/>
          </a:p>
        </p:txBody>
      </p:sp>
    </p:spTree>
    <p:extLst>
      <p:ext uri="{BB962C8B-B14F-4D97-AF65-F5344CB8AC3E}">
        <p14:creationId xmlns:p14="http://schemas.microsoft.com/office/powerpoint/2010/main" val="321124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dirty="0" err="1">
                <a:solidFill>
                  <a:srgbClr val="F79646">
                    <a:lumMod val="75000"/>
                  </a:srgbClr>
                </a:solidFill>
                <a:latin typeface="Century Gothic" panose="020B0502020202020204" pitchFamily="34" charset="0"/>
                <a:cs typeface="+mj-cs"/>
              </a:rPr>
              <a:t>Intégréo</a:t>
            </a:r>
            <a:r>
              <a:rPr lang="fr-FR" dirty="0">
                <a:solidFill>
                  <a:srgbClr val="F79646">
                    <a:lumMod val="75000"/>
                  </a:srgbClr>
                </a:solidFill>
                <a:latin typeface="Century Gothic" panose="020B0502020202020204" pitchFamily="34" charset="0"/>
                <a:cs typeface="+mj-cs"/>
              </a:rPr>
              <a:t> (Belgique)</a:t>
            </a:r>
            <a:br>
              <a:rPr lang="fr-FR" dirty="0">
                <a:solidFill>
                  <a:srgbClr val="F79646">
                    <a:lumMod val="75000"/>
                  </a:srgbClr>
                </a:solidFill>
                <a:latin typeface="Century Gothic" panose="020B0502020202020204" pitchFamily="34" charset="0"/>
                <a:cs typeface="+mj-cs"/>
              </a:rPr>
            </a:br>
            <a:r>
              <a:rPr lang="fr-FR" dirty="0">
                <a:solidFill>
                  <a:srgbClr val="F79646">
                    <a:lumMod val="75000"/>
                  </a:srgbClr>
                </a:solidFill>
                <a:latin typeface="Century Gothic" panose="020B0502020202020204" pitchFamily="34" charset="0"/>
                <a:cs typeface="+mj-cs"/>
              </a:rPr>
              <a:t>Le système de « garantie budgétaire » </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22</a:t>
            </a:fld>
            <a:endParaRPr lang="fr-FR" sz="1100" dirty="0">
              <a:solidFill>
                <a:schemeClr val="tx2"/>
              </a:solidFill>
            </a:endParaRPr>
          </a:p>
        </p:txBody>
      </p:sp>
      <p:sp>
        <p:nvSpPr>
          <p:cNvPr id="6" name="Titre 1"/>
          <p:cNvSpPr txBox="1">
            <a:spLocks/>
          </p:cNvSpPr>
          <p:nvPr/>
        </p:nvSpPr>
        <p:spPr>
          <a:xfrm>
            <a:off x="107504" y="1268760"/>
            <a:ext cx="8856984" cy="7920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lang="fr-FR" sz="2800" b="1" kern="1200" dirty="0">
                <a:solidFill>
                  <a:srgbClr val="266B92"/>
                </a:solidFill>
                <a:latin typeface="Century Gothic"/>
                <a:ea typeface="+mj-ea"/>
                <a:cs typeface="Century Gothic"/>
              </a:defRPr>
            </a:lvl1pPr>
          </a:lstStyle>
          <a:p>
            <a:pPr algn="l"/>
            <a:endParaRPr lang="fr-FR" dirty="0"/>
          </a:p>
        </p:txBody>
      </p:sp>
      <p:sp>
        <p:nvSpPr>
          <p:cNvPr id="7" name="ZoneTexte 6"/>
          <p:cNvSpPr txBox="1"/>
          <p:nvPr/>
        </p:nvSpPr>
        <p:spPr>
          <a:xfrm>
            <a:off x="396044" y="1282109"/>
            <a:ext cx="8424428" cy="4955203"/>
          </a:xfrm>
          <a:prstGeom prst="rect">
            <a:avLst/>
          </a:prstGeom>
          <a:noFill/>
        </p:spPr>
        <p:txBody>
          <a:bodyPr wrap="square" rtlCol="0">
            <a:spAutoFit/>
          </a:bodyPr>
          <a:lstStyle/>
          <a:p>
            <a:pPr algn="just"/>
            <a:r>
              <a:rPr lang="fr-FR" sz="2800" b="1" dirty="0" smtClean="0"/>
              <a:t>Principes</a:t>
            </a:r>
            <a:r>
              <a:rPr lang="fr-FR" sz="2800" dirty="0" smtClean="0"/>
              <a:t> :</a:t>
            </a:r>
          </a:p>
          <a:p>
            <a:pPr algn="just"/>
            <a:endParaRPr lang="fr-FR" sz="2800" dirty="0" smtClean="0"/>
          </a:p>
          <a:p>
            <a:pPr marL="457200" indent="-457200" algn="just">
              <a:buFontTx/>
              <a:buChar char="-"/>
            </a:pPr>
            <a:r>
              <a:rPr lang="fr-FR" sz="2800" dirty="0" smtClean="0"/>
              <a:t>Calcul </a:t>
            </a:r>
            <a:r>
              <a:rPr lang="fr-FR" sz="2800" dirty="0" smtClean="0"/>
              <a:t>d’un budget de dépenses « normatif » pour la population concernée par le </a:t>
            </a:r>
            <a:r>
              <a:rPr lang="fr-FR" sz="2800" dirty="0" smtClean="0"/>
              <a:t>projet</a:t>
            </a:r>
          </a:p>
          <a:p>
            <a:pPr marL="457200" indent="-457200" algn="just">
              <a:buFontTx/>
              <a:buChar char="-"/>
            </a:pPr>
            <a:r>
              <a:rPr lang="fr-FR" sz="2800" dirty="0" smtClean="0"/>
              <a:t>3 </a:t>
            </a:r>
            <a:r>
              <a:rPr lang="fr-FR" sz="2800" dirty="0" smtClean="0"/>
              <a:t>cas possibles la première année selon les </a:t>
            </a:r>
            <a:r>
              <a:rPr lang="fr-FR" sz="2800" dirty="0" smtClean="0"/>
              <a:t>projets : </a:t>
            </a:r>
            <a:r>
              <a:rPr lang="fr-FR" sz="2800" dirty="0" smtClean="0"/>
              <a:t>en dessous de la cible, au dessus ou « pas loin » </a:t>
            </a:r>
            <a:endParaRPr lang="fr-FR" sz="2800" dirty="0" smtClean="0"/>
          </a:p>
          <a:p>
            <a:pPr marL="457200" indent="-457200" algn="just">
              <a:buFontTx/>
              <a:buChar char="-"/>
            </a:pPr>
            <a:r>
              <a:rPr lang="fr-FR" sz="2800" dirty="0" smtClean="0"/>
              <a:t>Les </a:t>
            </a:r>
            <a:r>
              <a:rPr lang="fr-FR" sz="2800" dirty="0" smtClean="0"/>
              <a:t>règles diffèrent dans le détail selon les 3 cas mais le principe est le même : une formule permet aux projets de garder une partie des économies réalisées (système appelé « garantie budgétaire </a:t>
            </a:r>
            <a:r>
              <a:rPr lang="fr-FR" sz="2800" dirty="0" smtClean="0"/>
              <a:t>»).</a:t>
            </a:r>
            <a:endParaRPr lang="fr-FR" sz="2800" dirty="0" smtClean="0"/>
          </a:p>
          <a:p>
            <a:endParaRPr lang="fr-FR" sz="1600" dirty="0"/>
          </a:p>
          <a:p>
            <a:endParaRPr lang="fr-FR" sz="1600" dirty="0"/>
          </a:p>
        </p:txBody>
      </p:sp>
    </p:spTree>
    <p:extLst>
      <p:ext uri="{BB962C8B-B14F-4D97-AF65-F5344CB8AC3E}">
        <p14:creationId xmlns:p14="http://schemas.microsoft.com/office/powerpoint/2010/main" val="1336730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dirty="0" err="1">
                <a:solidFill>
                  <a:srgbClr val="F79646">
                    <a:lumMod val="75000"/>
                  </a:srgbClr>
                </a:solidFill>
                <a:latin typeface="Century Gothic" panose="020B0502020202020204" pitchFamily="34" charset="0"/>
                <a:cs typeface="+mj-cs"/>
              </a:rPr>
              <a:t>Intégréo</a:t>
            </a:r>
            <a:r>
              <a:rPr lang="fr-FR" dirty="0">
                <a:solidFill>
                  <a:srgbClr val="F79646">
                    <a:lumMod val="75000"/>
                  </a:srgbClr>
                </a:solidFill>
                <a:latin typeface="Century Gothic" panose="020B0502020202020204" pitchFamily="34" charset="0"/>
                <a:cs typeface="+mj-cs"/>
              </a:rPr>
              <a:t> (Belgique)</a:t>
            </a:r>
            <a:br>
              <a:rPr lang="fr-FR" dirty="0">
                <a:solidFill>
                  <a:srgbClr val="F79646">
                    <a:lumMod val="75000"/>
                  </a:srgbClr>
                </a:solidFill>
                <a:latin typeface="Century Gothic" panose="020B0502020202020204" pitchFamily="34" charset="0"/>
                <a:cs typeface="+mj-cs"/>
              </a:rPr>
            </a:br>
            <a:r>
              <a:rPr lang="fr-FR" dirty="0">
                <a:solidFill>
                  <a:srgbClr val="F79646">
                    <a:lumMod val="75000"/>
                  </a:srgbClr>
                </a:solidFill>
                <a:latin typeface="Century Gothic" panose="020B0502020202020204" pitchFamily="34" charset="0"/>
                <a:cs typeface="+mj-cs"/>
              </a:rPr>
              <a:t>Le système de « garantie budgétaire » </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23</a:t>
            </a:fld>
            <a:endParaRPr lang="fr-FR" sz="1100" dirty="0">
              <a:solidFill>
                <a:schemeClr val="tx2"/>
              </a:solidFill>
            </a:endParaRPr>
          </a:p>
        </p:txBody>
      </p:sp>
      <p:sp>
        <p:nvSpPr>
          <p:cNvPr id="6" name="Titre 1"/>
          <p:cNvSpPr txBox="1">
            <a:spLocks/>
          </p:cNvSpPr>
          <p:nvPr/>
        </p:nvSpPr>
        <p:spPr>
          <a:xfrm>
            <a:off x="107504" y="1268760"/>
            <a:ext cx="8856984" cy="7920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lang="fr-FR" sz="2800" b="1" kern="1200" dirty="0">
                <a:solidFill>
                  <a:srgbClr val="266B92"/>
                </a:solidFill>
                <a:latin typeface="Century Gothic"/>
                <a:ea typeface="+mj-ea"/>
                <a:cs typeface="Century Gothic"/>
              </a:defRPr>
            </a:lvl1pPr>
          </a:lstStyle>
          <a:p>
            <a:pPr algn="l"/>
            <a:endParaRPr lang="fr-FR" dirty="0"/>
          </a:p>
        </p:txBody>
      </p:sp>
      <p:sp>
        <p:nvSpPr>
          <p:cNvPr id="7" name="ZoneTexte 6"/>
          <p:cNvSpPr txBox="1"/>
          <p:nvPr/>
        </p:nvSpPr>
        <p:spPr>
          <a:xfrm>
            <a:off x="216024" y="1517878"/>
            <a:ext cx="8676456" cy="4647426"/>
          </a:xfrm>
          <a:prstGeom prst="rect">
            <a:avLst/>
          </a:prstGeom>
          <a:noFill/>
        </p:spPr>
        <p:txBody>
          <a:bodyPr wrap="square" rtlCol="0">
            <a:spAutoFit/>
          </a:bodyPr>
          <a:lstStyle/>
          <a:p>
            <a:pPr algn="just"/>
            <a:r>
              <a:rPr lang="fr-FR" sz="2800" b="1" dirty="0" smtClean="0"/>
              <a:t>Qu’est ce que ce budget modélisé ?</a:t>
            </a:r>
          </a:p>
          <a:p>
            <a:pPr algn="just"/>
            <a:endParaRPr lang="fr-FR" sz="2800" dirty="0" smtClean="0"/>
          </a:p>
          <a:p>
            <a:pPr marL="457200" indent="-457200" algn="just">
              <a:buFontTx/>
              <a:buChar char="-"/>
            </a:pPr>
            <a:r>
              <a:rPr lang="fr-FR" sz="2800" dirty="0" smtClean="0"/>
              <a:t>Calculé par </a:t>
            </a:r>
            <a:r>
              <a:rPr lang="fr-FR" sz="2800" dirty="0"/>
              <a:t>l’ « agence </a:t>
            </a:r>
            <a:r>
              <a:rPr lang="fr-FR" sz="2800" dirty="0" err="1" smtClean="0"/>
              <a:t>intermutualiste</a:t>
            </a:r>
            <a:r>
              <a:rPr lang="fr-FR" sz="2800" dirty="0" smtClean="0"/>
              <a:t> » (AIM)</a:t>
            </a:r>
          </a:p>
          <a:p>
            <a:pPr marL="457200" indent="-457200" algn="just">
              <a:buFontTx/>
              <a:buChar char="-"/>
            </a:pPr>
            <a:r>
              <a:rPr lang="fr-FR" sz="2800" dirty="0" smtClean="0"/>
              <a:t>Principe d’équité entre les projets/régions/groupements de </a:t>
            </a:r>
            <a:r>
              <a:rPr lang="fr-FR" sz="2800" dirty="0" smtClean="0"/>
              <a:t>soins</a:t>
            </a:r>
          </a:p>
          <a:p>
            <a:pPr marL="457200" indent="-457200" algn="just">
              <a:buFontTx/>
              <a:buChar char="-"/>
            </a:pPr>
            <a:r>
              <a:rPr lang="fr-FR" sz="2800" dirty="0" smtClean="0"/>
              <a:t>Ajustements </a:t>
            </a:r>
            <a:r>
              <a:rPr lang="fr-FR" sz="2800" dirty="0" smtClean="0"/>
              <a:t>pour de multiples facteurs (état de  santé, consommation, facteurs sociaux, taux mortalité de la localité, urbanisation…)   </a:t>
            </a:r>
            <a:endParaRPr lang="fr-FR" sz="2800" dirty="0" smtClean="0"/>
          </a:p>
          <a:p>
            <a:pPr marL="457200" indent="-457200" algn="just">
              <a:buFontTx/>
              <a:buChar char="-"/>
            </a:pPr>
            <a:r>
              <a:rPr lang="fr-FR" sz="2800" dirty="0" smtClean="0"/>
              <a:t>Exclusion </a:t>
            </a:r>
            <a:r>
              <a:rPr lang="fr-FR" sz="2800" dirty="0" smtClean="0"/>
              <a:t>des « </a:t>
            </a:r>
            <a:r>
              <a:rPr lang="fr-FR" sz="2800" dirty="0" err="1" smtClean="0"/>
              <a:t>outliers</a:t>
            </a:r>
            <a:r>
              <a:rPr lang="fr-FR" sz="2800" dirty="0" smtClean="0"/>
              <a:t> » (dépenses aberrantes, risque catastrophe)</a:t>
            </a:r>
            <a:endParaRPr lang="fr-FR" sz="1600" dirty="0"/>
          </a:p>
          <a:p>
            <a:endParaRPr lang="fr-FR" sz="1600" dirty="0"/>
          </a:p>
        </p:txBody>
      </p:sp>
    </p:spTree>
    <p:extLst>
      <p:ext uri="{BB962C8B-B14F-4D97-AF65-F5344CB8AC3E}">
        <p14:creationId xmlns:p14="http://schemas.microsoft.com/office/powerpoint/2010/main" val="3257156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60648"/>
            <a:ext cx="8229600" cy="792088"/>
          </a:xfrm>
        </p:spPr>
        <p:txBody>
          <a:bodyPr>
            <a:normAutofit fontScale="90000"/>
          </a:bodyPr>
          <a:lstStyle/>
          <a:p>
            <a:r>
              <a:rPr lang="fr-FR" sz="3100" dirty="0">
                <a:solidFill>
                  <a:srgbClr val="FF6600"/>
                </a:solidFill>
                <a:latin typeface="Century Gothic" panose="020B0502020202020204" pitchFamily="34" charset="0"/>
                <a:cs typeface="+mj-cs"/>
              </a:rPr>
              <a:t>Expériences étrangères</a:t>
            </a:r>
            <a:br>
              <a:rPr lang="fr-FR" sz="3100" dirty="0">
                <a:solidFill>
                  <a:srgbClr val="FF6600"/>
                </a:solidFill>
                <a:latin typeface="Century Gothic" panose="020B0502020202020204" pitchFamily="34" charset="0"/>
                <a:cs typeface="+mj-cs"/>
              </a:rPr>
            </a:br>
            <a:r>
              <a:rPr lang="fr-FR" sz="3100" dirty="0">
                <a:solidFill>
                  <a:srgbClr val="FF6600"/>
                </a:solidFill>
                <a:latin typeface="Century Gothic" panose="020B0502020202020204" pitchFamily="34" charset="0"/>
                <a:cs typeface="+mj-cs"/>
              </a:rPr>
              <a:t>Problèmes communs </a:t>
            </a:r>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18709B9F-3910-46AF-9B0B-C44BFA752BA1}" type="slidenum">
              <a:rPr lang="fr-FR" smtClean="0"/>
              <a:pPr/>
              <a:t>3</a:t>
            </a:fld>
            <a:endParaRPr lang="fr-FR" dirty="0"/>
          </a:p>
        </p:txBody>
      </p:sp>
      <p:sp>
        <p:nvSpPr>
          <p:cNvPr id="9" name="ZoneTexte 8"/>
          <p:cNvSpPr txBox="1"/>
          <p:nvPr/>
        </p:nvSpPr>
        <p:spPr>
          <a:xfrm>
            <a:off x="302854" y="1122072"/>
            <a:ext cx="8712740" cy="369332"/>
          </a:xfrm>
          <a:prstGeom prst="rect">
            <a:avLst/>
          </a:prstGeom>
          <a:noFill/>
        </p:spPr>
        <p:txBody>
          <a:bodyPr wrap="square" rtlCol="0">
            <a:spAutoFit/>
          </a:bodyPr>
          <a:lstStyle/>
          <a:p>
            <a:r>
              <a:rPr lang="fr-FR" dirty="0" smtClean="0"/>
              <a:t>Patients ayant expérimenté des lacunes de coordination après une hospitalisation</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28800"/>
            <a:ext cx="9015595" cy="478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83"/>
          <p:cNvSpPr>
            <a:spLocks noChangeArrowheads="1"/>
          </p:cNvSpPr>
          <p:nvPr/>
        </p:nvSpPr>
        <p:spPr bwMode="auto">
          <a:xfrm>
            <a:off x="42863" y="6413947"/>
            <a:ext cx="7431674" cy="276999"/>
          </a:xfrm>
          <a:prstGeom prst="rect">
            <a:avLst/>
          </a:prstGeom>
          <a:noFill/>
          <a:ln w="9525">
            <a:noFill/>
            <a:miter lim="800000"/>
            <a:headEnd/>
            <a:tailEnd/>
          </a:ln>
        </p:spPr>
        <p:txBody>
          <a:bodyPr>
            <a:spAutoFit/>
          </a:bodyPr>
          <a:lstStyle/>
          <a:p>
            <a:pPr fontAlgn="base">
              <a:spcBef>
                <a:spcPct val="0"/>
              </a:spcBef>
              <a:spcAft>
                <a:spcPct val="0"/>
              </a:spcAft>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Source: </a:t>
            </a:r>
            <a:r>
              <a:rPr lang="en-US" sz="1200" dirty="0" smtClean="0">
                <a:solidFill>
                  <a:srgbClr val="000000"/>
                </a:solidFill>
                <a:latin typeface="Lato" panose="020F0502020204030203" pitchFamily="34" charset="0"/>
                <a:ea typeface="Lato" panose="020F0502020204030203" pitchFamily="34" charset="0"/>
                <a:cs typeface="Lato" panose="020F0502020204030203" pitchFamily="34" charset="0"/>
              </a:rPr>
              <a:t>2016 </a:t>
            </a: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Commonwealth Fund International Health Policy Survey </a:t>
            </a:r>
          </a:p>
        </p:txBody>
      </p:sp>
      <p:sp>
        <p:nvSpPr>
          <p:cNvPr id="11" name="Rectangle 83"/>
          <p:cNvSpPr>
            <a:spLocks noChangeArrowheads="1"/>
          </p:cNvSpPr>
          <p:nvPr/>
        </p:nvSpPr>
        <p:spPr bwMode="auto">
          <a:xfrm>
            <a:off x="0" y="5721307"/>
            <a:ext cx="7431674" cy="276999"/>
          </a:xfrm>
          <a:prstGeom prst="rect">
            <a:avLst/>
          </a:prstGeom>
          <a:noFill/>
          <a:ln w="9525">
            <a:noFill/>
            <a:miter lim="800000"/>
            <a:headEnd/>
            <a:tailEnd/>
          </a:ln>
        </p:spPr>
        <p:txBody>
          <a:bodyPr>
            <a:spAutoFit/>
          </a:bodyPr>
          <a:lstStyle/>
          <a:p>
            <a:pPr fontAlgn="base">
              <a:spcBef>
                <a:spcPct val="0"/>
              </a:spcBef>
              <a:spcAft>
                <a:spcPct val="0"/>
              </a:spcAft>
            </a:pPr>
            <a:endParaRPr lang="en-US" sz="12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22887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748464" cy="792088"/>
          </a:xfrm>
        </p:spPr>
        <p:txBody>
          <a:bodyPr>
            <a:noAutofit/>
          </a:bodyPr>
          <a:lstStyle/>
          <a:p>
            <a:r>
              <a:rPr lang="fr-FR" dirty="0">
                <a:solidFill>
                  <a:srgbClr val="F79646">
                    <a:lumMod val="75000"/>
                  </a:srgbClr>
                </a:solidFill>
                <a:latin typeface="Century Gothic" panose="020B0502020202020204" pitchFamily="34" charset="0"/>
                <a:cs typeface="+mj-cs"/>
              </a:rPr>
              <a:t>A la recherche des </a:t>
            </a:r>
            <a:r>
              <a:rPr lang="fr-FR" i="1" dirty="0" smtClean="0">
                <a:solidFill>
                  <a:srgbClr val="F79646">
                    <a:lumMod val="75000"/>
                  </a:srgbClr>
                </a:solidFill>
                <a:latin typeface="Century Gothic" panose="020B0502020202020204" pitchFamily="34" charset="0"/>
                <a:cs typeface="+mj-cs"/>
              </a:rPr>
              <a:t>soins intégrés…</a:t>
            </a:r>
            <a:endParaRPr lang="fr-FR" dirty="0">
              <a:solidFill>
                <a:srgbClr val="F79646">
                  <a:lumMod val="75000"/>
                </a:srgbClr>
              </a:solidFill>
              <a:latin typeface="Century Gothic" panose="020B0502020202020204" pitchFamily="34" charset="0"/>
              <a:cs typeface="+mj-cs"/>
            </a:endParaRP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4</a:t>
            </a:fld>
            <a:endParaRPr lang="fr-FR" sz="1100" dirty="0">
              <a:solidFill>
                <a:schemeClr val="tx2"/>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3362970095"/>
              </p:ext>
            </p:extLst>
          </p:nvPr>
        </p:nvGraphicFramePr>
        <p:xfrm>
          <a:off x="107504" y="836711"/>
          <a:ext cx="8928993" cy="5907718"/>
        </p:xfrm>
        <a:graphic>
          <a:graphicData uri="http://schemas.openxmlformats.org/drawingml/2006/table">
            <a:tbl>
              <a:tblPr>
                <a:tableStyleId>{5C22544A-7EE6-4342-B048-85BDC9FD1C3A}</a:tableStyleId>
              </a:tblPr>
              <a:tblGrid>
                <a:gridCol w="1946634"/>
                <a:gridCol w="1946634"/>
                <a:gridCol w="2626174"/>
                <a:gridCol w="2409551"/>
              </a:tblGrid>
              <a:tr h="203070">
                <a:tc>
                  <a:txBody>
                    <a:bodyPr/>
                    <a:lstStyle/>
                    <a:p>
                      <a:pPr marL="0" algn="ctr" defTabSz="914400" rtl="0" eaLnBrk="1" fontAlgn="b" latinLnBrk="0" hangingPunct="1"/>
                      <a:endParaRPr lang="fr-FR" sz="900" b="1" u="none" strike="noStrike" kern="1200" dirty="0">
                        <a:solidFill>
                          <a:schemeClr val="dk1"/>
                        </a:solidFill>
                        <a:effectLst/>
                        <a:latin typeface="+mn-lt"/>
                        <a:ea typeface="+mn-ea"/>
                        <a:cs typeface="+mn-cs"/>
                      </a:endParaRPr>
                    </a:p>
                  </a:txBody>
                  <a:tcPr marL="8005" marR="8005" marT="8005" marB="0" anchor="b"/>
                </a:tc>
                <a:tc>
                  <a:txBody>
                    <a:bodyPr/>
                    <a:lstStyle/>
                    <a:p>
                      <a:pPr marL="0" algn="ctr" defTabSz="914400" rtl="0" eaLnBrk="1" fontAlgn="b" latinLnBrk="0" hangingPunct="1"/>
                      <a:r>
                        <a:rPr lang="fr-FR" sz="900" b="1" u="none" strike="noStrike" kern="1200" dirty="0" smtClean="0">
                          <a:solidFill>
                            <a:schemeClr val="dk1"/>
                          </a:solidFill>
                          <a:effectLst/>
                          <a:latin typeface="+mn-lt"/>
                          <a:ea typeface="+mn-ea"/>
                          <a:cs typeface="+mn-cs"/>
                        </a:rPr>
                        <a:t>Organisation des soins primaires </a:t>
                      </a:r>
                      <a:endParaRPr lang="fr-FR" sz="900" b="1" u="none" strike="noStrike" kern="1200" dirty="0">
                        <a:solidFill>
                          <a:schemeClr val="dk1"/>
                        </a:solidFill>
                        <a:effectLst/>
                        <a:latin typeface="+mn-lt"/>
                        <a:ea typeface="+mn-ea"/>
                        <a:cs typeface="+mn-cs"/>
                      </a:endParaRPr>
                    </a:p>
                  </a:txBody>
                  <a:tcPr marL="8005" marR="8005" marT="8005" marB="0" anchor="b"/>
                </a:tc>
                <a:tc>
                  <a:txBody>
                    <a:bodyPr/>
                    <a:lstStyle/>
                    <a:p>
                      <a:pPr algn="ctr" fontAlgn="b"/>
                      <a:r>
                        <a:rPr lang="fr-FR" sz="900" b="1" u="none" strike="noStrike" dirty="0" smtClean="0">
                          <a:effectLst/>
                        </a:rPr>
                        <a:t>Organisation </a:t>
                      </a:r>
                      <a:r>
                        <a:rPr lang="fr-FR" sz="900" b="1" u="none" strike="noStrike" baseline="0" dirty="0" smtClean="0">
                          <a:effectLst/>
                        </a:rPr>
                        <a:t>hôpital-aval </a:t>
                      </a:r>
                      <a:endParaRPr lang="fr-FR" sz="900" b="1" i="0" u="none" strike="noStrike" dirty="0">
                        <a:solidFill>
                          <a:srgbClr val="000000"/>
                        </a:solidFill>
                        <a:effectLst/>
                        <a:latin typeface="Calibri"/>
                      </a:endParaRPr>
                    </a:p>
                  </a:txBody>
                  <a:tcPr marL="8005" marR="8005" marT="8005" marB="0" anchor="b"/>
                </a:tc>
                <a:tc>
                  <a:txBody>
                    <a:bodyPr/>
                    <a:lstStyle/>
                    <a:p>
                      <a:pPr algn="ctr" fontAlgn="b"/>
                      <a:r>
                        <a:rPr lang="fr-FR" sz="900" b="1" u="none" strike="noStrike" dirty="0" smtClean="0">
                          <a:effectLst/>
                        </a:rPr>
                        <a:t>Organisation locale </a:t>
                      </a:r>
                      <a:endParaRPr lang="fr-FR" sz="900" b="1" i="0" u="none" strike="noStrike" dirty="0">
                        <a:solidFill>
                          <a:srgbClr val="000000"/>
                        </a:solidFill>
                        <a:effectLst/>
                        <a:latin typeface="Calibri"/>
                      </a:endParaRPr>
                    </a:p>
                  </a:txBody>
                  <a:tcPr marL="8005" marR="8005" marT="8005" marB="0" anchor="b"/>
                </a:tc>
              </a:tr>
              <a:tr h="40614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900" b="1" u="none" strike="noStrike" kern="1200" dirty="0" smtClean="0">
                          <a:solidFill>
                            <a:schemeClr val="dk1"/>
                          </a:solidFill>
                          <a:effectLst/>
                          <a:latin typeface="+mn-lt"/>
                          <a:ea typeface="+mn-ea"/>
                          <a:cs typeface="+mn-cs"/>
                        </a:rPr>
                        <a:t>Populations cibles </a:t>
                      </a:r>
                      <a:endParaRPr lang="fr-FR" sz="900" b="1" u="none" strike="noStrike" kern="1200" dirty="0">
                        <a:solidFill>
                          <a:schemeClr val="dk1"/>
                        </a:solidFill>
                        <a:effectLst/>
                        <a:latin typeface="+mn-lt"/>
                        <a:ea typeface="+mn-ea"/>
                        <a:cs typeface="+mn-cs"/>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Malades chroniques,</a:t>
                      </a:r>
                      <a:r>
                        <a:rPr lang="fr-FR" sz="900" b="1" i="0" u="none" strike="noStrike" baseline="0" dirty="0" smtClean="0">
                          <a:solidFill>
                            <a:srgbClr val="000000"/>
                          </a:solidFill>
                          <a:effectLst/>
                          <a:latin typeface="Calibri"/>
                        </a:rPr>
                        <a:t> personnes âgées fragiles,  personnes précaires </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Patients hospitalisés , patients hospitalisés à haut risque </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en-US" sz="900" b="1" i="0" u="none" strike="noStrike" dirty="0" err="1" smtClean="0">
                          <a:solidFill>
                            <a:srgbClr val="000000"/>
                          </a:solidFill>
                          <a:effectLst/>
                          <a:latin typeface="Calibri"/>
                        </a:rPr>
                        <a:t>L’ensemble</a:t>
                      </a:r>
                      <a:r>
                        <a:rPr lang="en-US" sz="900" b="1" i="0" u="none" strike="noStrike" dirty="0" smtClean="0">
                          <a:solidFill>
                            <a:srgbClr val="000000"/>
                          </a:solidFill>
                          <a:effectLst/>
                          <a:latin typeface="Calibri"/>
                        </a:rPr>
                        <a:t>  de la population, populations </a:t>
                      </a:r>
                      <a:r>
                        <a:rPr lang="en-US" sz="900" b="1" i="0" u="none" strike="noStrike" dirty="0" err="1" smtClean="0">
                          <a:solidFill>
                            <a:srgbClr val="000000"/>
                          </a:solidFill>
                          <a:effectLst/>
                          <a:latin typeface="Calibri"/>
                        </a:rPr>
                        <a:t>particulièrement</a:t>
                      </a:r>
                      <a:r>
                        <a:rPr lang="en-US" sz="900" b="1" i="0" u="none" strike="noStrike" dirty="0" smtClean="0">
                          <a:solidFill>
                            <a:srgbClr val="000000"/>
                          </a:solidFill>
                          <a:effectLst/>
                          <a:latin typeface="Calibri"/>
                        </a:rPr>
                        <a:t> </a:t>
                      </a:r>
                      <a:r>
                        <a:rPr lang="en-US" sz="900" b="1" i="0" u="none" strike="noStrike" dirty="0" err="1" smtClean="0">
                          <a:solidFill>
                            <a:srgbClr val="000000"/>
                          </a:solidFill>
                          <a:effectLst/>
                          <a:latin typeface="Calibri"/>
                        </a:rPr>
                        <a:t>vulnerables</a:t>
                      </a:r>
                      <a:endParaRPr lang="en-US" sz="900" b="1" i="0" u="none" strike="noStrike" dirty="0">
                        <a:solidFill>
                          <a:srgbClr val="000000"/>
                        </a:solidFill>
                        <a:effectLst/>
                        <a:latin typeface="Calibri"/>
                      </a:endParaRPr>
                    </a:p>
                  </a:txBody>
                  <a:tcPr marL="8005" marR="8005" marT="8005" marB="0" anchor="ctr"/>
                </a:tc>
              </a:tr>
              <a:tr h="203070">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r>
              <a:tr h="8122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900" b="1" u="none" strike="noStrike" dirty="0" smtClean="0">
                          <a:effectLst/>
                        </a:rPr>
                        <a:t>Objectifs (indicateurs-clés)</a:t>
                      </a:r>
                      <a:endParaRPr lang="fr-FR" sz="900" b="1" i="0" u="none" strike="noStrike" dirty="0" smtClean="0">
                        <a:solidFill>
                          <a:srgbClr val="000000"/>
                        </a:solidFill>
                        <a:effectLst/>
                        <a:latin typeface="+mn-lt"/>
                      </a:endParaRPr>
                    </a:p>
                    <a:p>
                      <a:pPr algn="ctr" fontAlgn="ct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Hospitalisations potentiellement évitables, taux de recours</a:t>
                      </a:r>
                      <a:r>
                        <a:rPr lang="fr-FR" sz="900" b="1" i="0" u="none" strike="noStrike" baseline="0" dirty="0" smtClean="0">
                          <a:solidFill>
                            <a:srgbClr val="000000"/>
                          </a:solidFill>
                          <a:effectLst/>
                          <a:latin typeface="Calibri"/>
                        </a:rPr>
                        <a:t> aux urgences</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Réadmissions hospitalières</a:t>
                      </a:r>
                      <a:r>
                        <a:rPr lang="fr-FR" sz="900" b="1" i="0" u="none" strike="noStrike" baseline="0" dirty="0" smtClean="0">
                          <a:solidFill>
                            <a:srgbClr val="000000"/>
                          </a:solidFill>
                          <a:effectLst/>
                          <a:latin typeface="Calibri"/>
                        </a:rPr>
                        <a:t> à 30 jours/3 mois/1 an/ 2ans , taux de complications  </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Maîtrise des dépenses ,</a:t>
                      </a:r>
                      <a:r>
                        <a:rPr lang="fr-FR" sz="900" b="1" i="0" u="none" strike="noStrike" baseline="0" dirty="0" smtClean="0">
                          <a:solidFill>
                            <a:srgbClr val="000000"/>
                          </a:solidFill>
                          <a:effectLst/>
                          <a:latin typeface="Calibri"/>
                        </a:rPr>
                        <a:t> taux d’hospitalisations potentiellement évitables, taux de réadmissions….</a:t>
                      </a:r>
                      <a:endParaRPr lang="fr-FR" sz="900" b="1" i="0" u="none" strike="noStrike" dirty="0">
                        <a:solidFill>
                          <a:srgbClr val="000000"/>
                        </a:solidFill>
                        <a:effectLst/>
                        <a:latin typeface="Calibri"/>
                      </a:endParaRPr>
                    </a:p>
                  </a:txBody>
                  <a:tcPr marL="8005" marR="8005" marT="8005" marB="0" anchor="ctr"/>
                </a:tc>
              </a:tr>
              <a:tr h="203070">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r>
                        <a:rPr lang="fr-FR" sz="900" u="none" strike="noStrike" dirty="0">
                          <a:effectLst/>
                        </a:rPr>
                        <a:t> </a:t>
                      </a:r>
                      <a:endParaRPr lang="fr-FR" sz="900" b="0" i="0" u="none" strike="noStrike" dirty="0">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r>
              <a:tr h="1015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900" b="1" u="none" strike="noStrike" dirty="0" smtClean="0">
                          <a:effectLst/>
                        </a:rPr>
                        <a:t>Organisations de santé impliquées</a:t>
                      </a:r>
                      <a:r>
                        <a:rPr lang="fr-FR" sz="900" u="none" strike="noStrike" dirty="0" smtClean="0">
                          <a:effectLst/>
                        </a:rPr>
                        <a:t> </a:t>
                      </a:r>
                      <a:endParaRPr lang="fr-FR" sz="900" b="1" i="0" u="none" strike="noStrike" dirty="0" smtClean="0">
                        <a:solidFill>
                          <a:srgbClr val="000000"/>
                        </a:solidFill>
                        <a:effectLst/>
                        <a:latin typeface="+mn-lt"/>
                      </a:endParaRPr>
                    </a:p>
                    <a:p>
                      <a:pPr algn="ctr" fontAlgn="ct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L’ensemble de la première ligne et le médico-social</a:t>
                      </a:r>
                      <a:endParaRPr lang="fr-FR" sz="900" b="1" i="0" u="none" strike="noStrike" dirty="0">
                        <a:solidFill>
                          <a:srgbClr val="000000"/>
                        </a:solidFill>
                        <a:effectLst/>
                        <a:latin typeface="Calibri"/>
                      </a:endParaRPr>
                    </a:p>
                  </a:txBody>
                  <a:tcPr marL="8005" marR="8005" marT="8005" marB="0" anchor="ctr"/>
                </a:tc>
                <a:tc>
                  <a:txBody>
                    <a:bodyPr/>
                    <a:lstStyle/>
                    <a:p>
                      <a:pPr algn="ctr" fontAlgn="b"/>
                      <a:r>
                        <a:rPr lang="fr-FR" sz="900" b="1" i="0" u="none" strike="noStrike" dirty="0" smtClean="0">
                          <a:solidFill>
                            <a:srgbClr val="000000"/>
                          </a:solidFill>
                          <a:effectLst/>
                          <a:latin typeface="Calibri"/>
                        </a:rPr>
                        <a:t>Hôpital,</a:t>
                      </a:r>
                      <a:r>
                        <a:rPr lang="fr-FR" sz="900" b="1" i="0" u="none" strike="noStrike" baseline="0" dirty="0" smtClean="0">
                          <a:solidFill>
                            <a:srgbClr val="000000"/>
                          </a:solidFill>
                          <a:effectLst/>
                          <a:latin typeface="Calibri"/>
                        </a:rPr>
                        <a:t> SSR, soins à domicile, soins primaires, médico-social, télésurveillance </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Toute</a:t>
                      </a:r>
                      <a:r>
                        <a:rPr lang="fr-FR" sz="900" b="1" i="0" u="none" strike="noStrike" baseline="0" dirty="0" smtClean="0">
                          <a:solidFill>
                            <a:srgbClr val="000000"/>
                          </a:solidFill>
                          <a:effectLst/>
                          <a:latin typeface="Calibri"/>
                        </a:rPr>
                        <a:t> l’offre de sanitaire et sociale + secteur associatif (intégration sociale)  </a:t>
                      </a:r>
                      <a:endParaRPr lang="fr-FR" sz="900" b="1" i="0" u="none" strike="noStrike" dirty="0">
                        <a:solidFill>
                          <a:srgbClr val="000000"/>
                        </a:solidFill>
                        <a:effectLst/>
                        <a:latin typeface="Calibri"/>
                      </a:endParaRPr>
                    </a:p>
                  </a:txBody>
                  <a:tcPr marL="8005" marR="8005" marT="8005" marB="0" anchor="ctr"/>
                </a:tc>
              </a:tr>
              <a:tr h="203070">
                <a:tc>
                  <a:txBody>
                    <a:bodyPr/>
                    <a:lstStyle/>
                    <a:p>
                      <a:pPr algn="l" fontAlgn="b"/>
                      <a:endParaRPr lang="fr-FR" sz="900" b="0" i="0" u="none" strike="noStrike" dirty="0">
                        <a:solidFill>
                          <a:srgbClr val="000000"/>
                        </a:solidFill>
                        <a:effectLst/>
                        <a:latin typeface="Calibri"/>
                      </a:endParaRPr>
                    </a:p>
                  </a:txBody>
                  <a:tcPr marL="8005" marR="8005" marT="8005" marB="0" anchor="b"/>
                </a:tc>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c>
                  <a:txBody>
                    <a:bodyPr/>
                    <a:lstStyle/>
                    <a:p>
                      <a:pPr algn="l" fontAlgn="b"/>
                      <a:r>
                        <a:rPr lang="fr-FR" sz="900" u="none" strike="noStrike" dirty="0">
                          <a:effectLst/>
                        </a:rPr>
                        <a:t> </a:t>
                      </a:r>
                      <a:endParaRPr lang="fr-FR" sz="900" b="0" i="0" u="none" strike="noStrike" dirty="0">
                        <a:solidFill>
                          <a:srgbClr val="000000"/>
                        </a:solidFill>
                        <a:effectLst/>
                        <a:latin typeface="Calibri"/>
                      </a:endParaRPr>
                    </a:p>
                  </a:txBody>
                  <a:tcPr marL="8005" marR="8005" marT="8005" marB="0" anchor="b"/>
                </a:tc>
              </a:tr>
              <a:tr h="6092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900" b="1" u="none" strike="noStrike" dirty="0" smtClean="0">
                          <a:effectLst/>
                        </a:rPr>
                        <a:t>Modes de rémunération</a:t>
                      </a:r>
                      <a:endParaRPr lang="fr-FR" sz="900" b="1" i="0" u="none" strike="noStrike" dirty="0" smtClean="0">
                        <a:solidFill>
                          <a:srgbClr val="000000"/>
                        </a:solidFill>
                        <a:effectLst/>
                        <a:latin typeface="+mn-lt"/>
                      </a:endParaRPr>
                    </a:p>
                    <a:p>
                      <a:pPr algn="ctr" fontAlgn="ct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Forfaits par patient, paiement sur objectifs</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Forfait par épisode incluant le post-hospitalier</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Incitations à maîtriser les dépenses (partage</a:t>
                      </a:r>
                      <a:r>
                        <a:rPr lang="fr-FR" sz="900" b="1" i="0" u="none" strike="noStrike" baseline="0" dirty="0" smtClean="0">
                          <a:solidFill>
                            <a:srgbClr val="000000"/>
                          </a:solidFill>
                          <a:effectLst/>
                          <a:latin typeface="Calibri"/>
                        </a:rPr>
                        <a:t> d’économies avec le payeur)</a:t>
                      </a:r>
                      <a:endParaRPr lang="fr-FR" sz="900" b="1" i="0" u="none" strike="noStrike" dirty="0">
                        <a:solidFill>
                          <a:srgbClr val="000000"/>
                        </a:solidFill>
                        <a:effectLst/>
                        <a:latin typeface="Calibri"/>
                      </a:endParaRPr>
                    </a:p>
                  </a:txBody>
                  <a:tcPr marL="8005" marR="8005" marT="8005" marB="0" anchor="ctr"/>
                </a:tc>
              </a:tr>
              <a:tr h="203070">
                <a:tc>
                  <a:txBody>
                    <a:bodyPr/>
                    <a:lstStyle/>
                    <a:p>
                      <a:pPr algn="l" fontAlgn="b"/>
                      <a:endParaRPr lang="fr-FR" sz="900" b="0" i="0" u="none" strike="noStrike" dirty="0">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r>
              <a:tr h="1015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900" b="1" u="none" strike="noStrike" kern="1200" dirty="0" smtClean="0">
                          <a:solidFill>
                            <a:schemeClr val="dk1"/>
                          </a:solidFill>
                          <a:effectLst/>
                          <a:latin typeface="+mn-lt"/>
                          <a:ea typeface="+mn-ea"/>
                          <a:cs typeface="+mn-cs"/>
                        </a:rPr>
                        <a:t>Outils développés </a:t>
                      </a:r>
                      <a:endParaRPr lang="fr-FR" sz="900" b="1" u="none" strike="noStrike" kern="1200" dirty="0">
                        <a:solidFill>
                          <a:schemeClr val="dk1"/>
                        </a:solidFill>
                        <a:effectLst/>
                        <a:latin typeface="+mn-lt"/>
                        <a:ea typeface="+mn-ea"/>
                        <a:cs typeface="+mn-cs"/>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Systèmes d’information partagés des</a:t>
                      </a:r>
                      <a:r>
                        <a:rPr lang="fr-FR" sz="900" b="1" i="0" u="none" strike="noStrike" baseline="0" dirty="0" smtClean="0">
                          <a:solidFill>
                            <a:srgbClr val="000000"/>
                          </a:solidFill>
                          <a:effectLst/>
                          <a:latin typeface="Calibri"/>
                        </a:rPr>
                        <a:t> consommation de soins</a:t>
                      </a:r>
                      <a:r>
                        <a:rPr lang="fr-FR" sz="900" b="1" i="0" u="none" strike="noStrike" dirty="0" smtClean="0">
                          <a:solidFill>
                            <a:srgbClr val="000000"/>
                          </a:solidFill>
                          <a:effectLst/>
                          <a:latin typeface="Calibri"/>
                        </a:rPr>
                        <a:t>, outils d’identification des hauts risques, protocoles</a:t>
                      </a:r>
                      <a:r>
                        <a:rPr lang="fr-FR" sz="900" b="1" i="0" u="none" strike="noStrike" baseline="0" dirty="0" smtClean="0">
                          <a:solidFill>
                            <a:srgbClr val="000000"/>
                          </a:solidFill>
                          <a:effectLst/>
                          <a:latin typeface="Calibri"/>
                        </a:rPr>
                        <a:t> personnalisés partagés  </a:t>
                      </a:r>
                      <a:endParaRPr lang="fr-FR" sz="900" b="1" i="0" u="none" strike="noStrike" dirty="0">
                        <a:solidFill>
                          <a:srgbClr val="000000"/>
                        </a:solidFill>
                        <a:effectLst/>
                        <a:latin typeface="Calibri"/>
                      </a:endParaRPr>
                    </a:p>
                  </a:txBody>
                  <a:tcPr marL="8005" marR="8005" marT="800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900" b="1" i="0" u="none" strike="noStrike" dirty="0" smtClean="0">
                          <a:solidFill>
                            <a:srgbClr val="000000"/>
                          </a:solidFill>
                          <a:effectLst/>
                          <a:latin typeface="+mn-lt"/>
                        </a:rPr>
                        <a:t>Systèmes d’information partagés des</a:t>
                      </a:r>
                      <a:r>
                        <a:rPr lang="fr-FR" sz="900" b="1" i="0" u="none" strike="noStrike" baseline="0" dirty="0" smtClean="0">
                          <a:solidFill>
                            <a:srgbClr val="000000"/>
                          </a:solidFill>
                          <a:effectLst/>
                          <a:latin typeface="+mn-lt"/>
                        </a:rPr>
                        <a:t> consommation de soins</a:t>
                      </a:r>
                      <a:r>
                        <a:rPr lang="fr-FR" sz="900" b="1" i="0" u="none" strike="noStrike" dirty="0" smtClean="0">
                          <a:solidFill>
                            <a:srgbClr val="000000"/>
                          </a:solidFill>
                          <a:effectLst/>
                          <a:latin typeface="+mn-lt"/>
                        </a:rPr>
                        <a:t>, outils d’identification des hauts risques, protocoles</a:t>
                      </a:r>
                      <a:r>
                        <a:rPr lang="fr-FR" sz="900" b="1" i="0" u="none" strike="noStrike" baseline="0" dirty="0" smtClean="0">
                          <a:solidFill>
                            <a:srgbClr val="000000"/>
                          </a:solidFill>
                          <a:effectLst/>
                          <a:latin typeface="+mn-lt"/>
                        </a:rPr>
                        <a:t> personnalisés partagés  </a:t>
                      </a:r>
                      <a:endParaRPr lang="fr-FR" sz="900" b="1" i="0" u="none" strike="noStrike" dirty="0" smtClean="0">
                        <a:solidFill>
                          <a:srgbClr val="000000"/>
                        </a:solidFill>
                        <a:effectLst/>
                        <a:latin typeface="+mn-lt"/>
                      </a:endParaRPr>
                    </a:p>
                    <a:p>
                      <a:pPr algn="ctr" fontAlgn="ctr"/>
                      <a:endParaRPr lang="fr-FR" sz="900" b="0" i="0" u="none" strike="noStrike" dirty="0">
                        <a:solidFill>
                          <a:srgbClr val="000000"/>
                        </a:solidFill>
                        <a:effectLst/>
                        <a:latin typeface="Calibri"/>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L’ensemble</a:t>
                      </a:r>
                      <a:r>
                        <a:rPr lang="fr-FR" sz="900" b="1" i="0" u="none" strike="noStrike" baseline="0" dirty="0" smtClean="0">
                          <a:solidFill>
                            <a:srgbClr val="000000"/>
                          </a:solidFill>
                          <a:effectLst/>
                          <a:latin typeface="Calibri"/>
                        </a:rPr>
                        <a:t> des outils favorisant une approche populationnelle   (tableaux de bord)</a:t>
                      </a:r>
                      <a:endParaRPr lang="fr-FR" sz="900" b="1" i="0" u="none" strike="noStrike" dirty="0">
                        <a:solidFill>
                          <a:srgbClr val="000000"/>
                        </a:solidFill>
                        <a:effectLst/>
                        <a:latin typeface="Calibri"/>
                      </a:endParaRPr>
                    </a:p>
                  </a:txBody>
                  <a:tcPr marL="8005" marR="8005" marT="8005" marB="0" anchor="ctr"/>
                </a:tc>
              </a:tr>
              <a:tr h="203070">
                <a:tc>
                  <a:txBody>
                    <a:bodyPr/>
                    <a:lstStyle/>
                    <a:p>
                      <a:pPr algn="l" fontAlgn="b"/>
                      <a:endParaRPr lang="fr-FR" sz="900" b="0" i="0" u="none" strike="noStrike" dirty="0">
                        <a:solidFill>
                          <a:srgbClr val="000000"/>
                        </a:solidFill>
                        <a:effectLst/>
                        <a:latin typeface="Calibri"/>
                      </a:endParaRPr>
                    </a:p>
                  </a:txBody>
                  <a:tcPr marL="8005" marR="8005" marT="8005" marB="0" anchor="b"/>
                </a:tc>
                <a:tc>
                  <a:txBody>
                    <a:bodyPr/>
                    <a:lstStyle/>
                    <a:p>
                      <a:pPr algn="l" fontAlgn="b"/>
                      <a:endParaRPr lang="fr-FR" sz="900" b="0" i="0" u="none" strike="noStrike" dirty="0">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r>
              <a:tr h="8279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900" b="1" u="none" strike="noStrike" kern="1200" dirty="0" smtClean="0">
                          <a:solidFill>
                            <a:schemeClr val="dk1"/>
                          </a:solidFill>
                          <a:effectLst/>
                          <a:latin typeface="+mn-lt"/>
                          <a:ea typeface="+mn-ea"/>
                          <a:cs typeface="+mn-cs"/>
                        </a:rPr>
                        <a:t>Expériences étrangères </a:t>
                      </a:r>
                      <a:endParaRPr lang="fr-FR" sz="900" b="1" u="none" strike="noStrike" kern="1200" dirty="0">
                        <a:solidFill>
                          <a:schemeClr val="dk1"/>
                        </a:solidFill>
                        <a:effectLst/>
                        <a:latin typeface="+mn-lt"/>
                        <a:ea typeface="+mn-ea"/>
                        <a:cs typeface="+mn-cs"/>
                      </a:endParaRPr>
                    </a:p>
                  </a:txBody>
                  <a:tcPr marL="8005" marR="8005" marT="8005" marB="0" anchor="ctr"/>
                </a:tc>
                <a:tc>
                  <a:txBody>
                    <a:bodyPr/>
                    <a:lstStyle/>
                    <a:p>
                      <a:pPr algn="ctr" fontAlgn="ctr"/>
                      <a:r>
                        <a:rPr lang="fr-FR" sz="900" b="1" i="0" u="none" strike="noStrike" kern="1200" dirty="0" smtClean="0">
                          <a:solidFill>
                            <a:srgbClr val="000000"/>
                          </a:solidFill>
                          <a:effectLst/>
                          <a:latin typeface="Calibri"/>
                          <a:ea typeface="+mn-ea"/>
                          <a:cs typeface="+mn-cs"/>
                        </a:rPr>
                        <a:t>Pays Bas (groupes de soins, </a:t>
                      </a:r>
                      <a:r>
                        <a:rPr lang="fr-FR" sz="900" b="1" i="0" u="none" strike="noStrike" kern="1200" dirty="0" err="1" smtClean="0">
                          <a:solidFill>
                            <a:srgbClr val="000000"/>
                          </a:solidFill>
                          <a:effectLst/>
                          <a:latin typeface="Calibri"/>
                          <a:ea typeface="+mn-ea"/>
                          <a:cs typeface="+mn-cs"/>
                        </a:rPr>
                        <a:t>zorggroepen</a:t>
                      </a:r>
                      <a:r>
                        <a:rPr lang="fr-FR" sz="900" b="1" i="0" u="none" strike="noStrike" kern="1200" dirty="0" smtClean="0">
                          <a:solidFill>
                            <a:srgbClr val="000000"/>
                          </a:solidFill>
                          <a:effectLst/>
                          <a:latin typeface="Calibri"/>
                          <a:ea typeface="+mn-ea"/>
                          <a:cs typeface="+mn-cs"/>
                        </a:rPr>
                        <a:t>) </a:t>
                      </a:r>
                      <a:r>
                        <a:rPr lang="fr-FR" sz="900" b="1" i="0" u="none" strike="noStrike" kern="1200" dirty="0" err="1" smtClean="0">
                          <a:solidFill>
                            <a:srgbClr val="000000"/>
                          </a:solidFill>
                          <a:effectLst/>
                          <a:latin typeface="Calibri"/>
                          <a:ea typeface="+mn-ea"/>
                          <a:cs typeface="+mn-cs"/>
                        </a:rPr>
                        <a:t>Belgoqie</a:t>
                      </a:r>
                      <a:r>
                        <a:rPr lang="fr-FR" sz="900" b="1" i="0" u="none" strike="noStrike" kern="1200" baseline="0" dirty="0" smtClean="0">
                          <a:solidFill>
                            <a:srgbClr val="000000"/>
                          </a:solidFill>
                          <a:effectLst/>
                          <a:latin typeface="Calibri"/>
                          <a:ea typeface="+mn-ea"/>
                          <a:cs typeface="+mn-cs"/>
                        </a:rPr>
                        <a:t> (maisons médicales), </a:t>
                      </a:r>
                      <a:r>
                        <a:rPr lang="fr-FR" sz="900" b="1" i="0" u="none" strike="noStrike" kern="1200" dirty="0" smtClean="0">
                          <a:solidFill>
                            <a:srgbClr val="000000"/>
                          </a:solidFill>
                          <a:effectLst/>
                          <a:latin typeface="Calibri"/>
                          <a:ea typeface="+mn-ea"/>
                          <a:cs typeface="+mn-cs"/>
                        </a:rPr>
                        <a:t>USA (patient </a:t>
                      </a:r>
                      <a:r>
                        <a:rPr lang="fr-FR" sz="900" b="1" i="0" u="none" strike="noStrike" kern="1200" dirty="0" err="1" smtClean="0">
                          <a:solidFill>
                            <a:srgbClr val="000000"/>
                          </a:solidFill>
                          <a:effectLst/>
                          <a:latin typeface="Calibri"/>
                          <a:ea typeface="+mn-ea"/>
                          <a:cs typeface="+mn-cs"/>
                        </a:rPr>
                        <a:t>centered</a:t>
                      </a:r>
                      <a:r>
                        <a:rPr lang="fr-FR" sz="900" b="1" i="0" u="none" strike="noStrike" kern="1200" dirty="0" smtClean="0">
                          <a:solidFill>
                            <a:srgbClr val="000000"/>
                          </a:solidFill>
                          <a:effectLst/>
                          <a:latin typeface="Calibri"/>
                          <a:ea typeface="+mn-ea"/>
                          <a:cs typeface="+mn-cs"/>
                        </a:rPr>
                        <a:t> </a:t>
                      </a:r>
                      <a:r>
                        <a:rPr lang="fr-FR" sz="900" b="1" i="0" u="none" strike="noStrike" kern="1200" dirty="0" err="1" smtClean="0">
                          <a:solidFill>
                            <a:srgbClr val="000000"/>
                          </a:solidFill>
                          <a:effectLst/>
                          <a:latin typeface="Calibri"/>
                          <a:ea typeface="+mn-ea"/>
                          <a:cs typeface="+mn-cs"/>
                        </a:rPr>
                        <a:t>medical</a:t>
                      </a:r>
                      <a:r>
                        <a:rPr lang="fr-FR" sz="900" b="1" i="0" u="none" strike="noStrike" kern="1200" dirty="0" smtClean="0">
                          <a:solidFill>
                            <a:srgbClr val="000000"/>
                          </a:solidFill>
                          <a:effectLst/>
                          <a:latin typeface="Calibri"/>
                          <a:ea typeface="+mn-ea"/>
                          <a:cs typeface="+mn-cs"/>
                        </a:rPr>
                        <a:t> homes),  Australie (</a:t>
                      </a:r>
                      <a:r>
                        <a:rPr lang="fr-FR" sz="900" b="1" i="0" u="none" strike="noStrike" kern="1200" dirty="0" err="1" smtClean="0">
                          <a:solidFill>
                            <a:srgbClr val="000000"/>
                          </a:solidFill>
                          <a:effectLst/>
                          <a:latin typeface="Calibri"/>
                          <a:ea typeface="+mn-ea"/>
                          <a:cs typeface="+mn-cs"/>
                        </a:rPr>
                        <a:t>primary</a:t>
                      </a:r>
                      <a:r>
                        <a:rPr lang="fr-FR" sz="900" b="1" i="0" u="none" strike="noStrike" kern="1200" dirty="0" smtClean="0">
                          <a:solidFill>
                            <a:srgbClr val="000000"/>
                          </a:solidFill>
                          <a:effectLst/>
                          <a:latin typeface="Calibri"/>
                          <a:ea typeface="+mn-ea"/>
                          <a:cs typeface="+mn-cs"/>
                        </a:rPr>
                        <a:t> </a:t>
                      </a:r>
                      <a:r>
                        <a:rPr lang="fr-FR" sz="900" b="1" i="0" u="none" strike="noStrike" kern="1200" dirty="0" err="1" smtClean="0">
                          <a:solidFill>
                            <a:srgbClr val="000000"/>
                          </a:solidFill>
                          <a:effectLst/>
                          <a:latin typeface="Calibri"/>
                          <a:ea typeface="+mn-ea"/>
                          <a:cs typeface="+mn-cs"/>
                        </a:rPr>
                        <a:t>health</a:t>
                      </a:r>
                      <a:r>
                        <a:rPr lang="fr-FR" sz="900" b="1" i="0" u="none" strike="noStrike" kern="1200" dirty="0" smtClean="0">
                          <a:solidFill>
                            <a:srgbClr val="000000"/>
                          </a:solidFill>
                          <a:effectLst/>
                          <a:latin typeface="Calibri"/>
                          <a:ea typeface="+mn-ea"/>
                          <a:cs typeface="+mn-cs"/>
                        </a:rPr>
                        <a:t> networks), Catalogne</a:t>
                      </a:r>
                      <a:r>
                        <a:rPr lang="fr-FR" sz="900" b="1" i="0" u="none" strike="noStrike" kern="1200" baseline="0" dirty="0" smtClean="0">
                          <a:solidFill>
                            <a:srgbClr val="000000"/>
                          </a:solidFill>
                          <a:effectLst/>
                          <a:latin typeface="Calibri"/>
                          <a:ea typeface="+mn-ea"/>
                          <a:cs typeface="+mn-cs"/>
                        </a:rPr>
                        <a:t> (</a:t>
                      </a:r>
                      <a:r>
                        <a:rPr lang="fr-FR" sz="900" b="1" i="0" u="none" strike="noStrike" kern="1200" baseline="0" dirty="0" err="1" smtClean="0">
                          <a:solidFill>
                            <a:srgbClr val="000000"/>
                          </a:solidFill>
                          <a:effectLst/>
                          <a:latin typeface="Calibri"/>
                          <a:ea typeface="+mn-ea"/>
                          <a:cs typeface="+mn-cs"/>
                        </a:rPr>
                        <a:t>equip</a:t>
                      </a:r>
                      <a:r>
                        <a:rPr lang="fr-FR" sz="900" b="1" i="0" u="none" strike="noStrike" kern="1200" baseline="0" dirty="0" smtClean="0">
                          <a:solidFill>
                            <a:srgbClr val="000000"/>
                          </a:solidFill>
                          <a:effectLst/>
                          <a:latin typeface="Calibri"/>
                          <a:ea typeface="+mn-ea"/>
                          <a:cs typeface="+mn-cs"/>
                        </a:rPr>
                        <a:t> de </a:t>
                      </a:r>
                      <a:r>
                        <a:rPr lang="fr-FR" sz="900" b="1" i="0" u="none" strike="noStrike" kern="1200" baseline="0" dirty="0" err="1" smtClean="0">
                          <a:solidFill>
                            <a:srgbClr val="000000"/>
                          </a:solidFill>
                          <a:effectLst/>
                          <a:latin typeface="Calibri"/>
                          <a:ea typeface="+mn-ea"/>
                          <a:cs typeface="+mn-cs"/>
                        </a:rPr>
                        <a:t>atencio</a:t>
                      </a:r>
                      <a:r>
                        <a:rPr lang="fr-FR" sz="900" b="1" i="0" u="none" strike="noStrike" kern="1200" baseline="0" dirty="0" smtClean="0">
                          <a:solidFill>
                            <a:srgbClr val="000000"/>
                          </a:solidFill>
                          <a:effectLst/>
                          <a:latin typeface="Calibri"/>
                          <a:ea typeface="+mn-ea"/>
                          <a:cs typeface="+mn-cs"/>
                        </a:rPr>
                        <a:t> </a:t>
                      </a:r>
                      <a:r>
                        <a:rPr lang="fr-FR" sz="900" b="1" i="0" u="none" strike="noStrike" kern="1200" baseline="0" dirty="0" err="1" smtClean="0">
                          <a:solidFill>
                            <a:srgbClr val="000000"/>
                          </a:solidFill>
                          <a:effectLst/>
                          <a:latin typeface="Calibri"/>
                          <a:ea typeface="+mn-ea"/>
                          <a:cs typeface="+mn-cs"/>
                        </a:rPr>
                        <a:t>primaria</a:t>
                      </a:r>
                      <a:r>
                        <a:rPr lang="fr-FR" sz="900" b="1" i="0" u="none" strike="noStrike" kern="1200" baseline="0" dirty="0" smtClean="0">
                          <a:solidFill>
                            <a:srgbClr val="000000"/>
                          </a:solidFill>
                          <a:effectLst/>
                          <a:latin typeface="Calibri"/>
                          <a:ea typeface="+mn-ea"/>
                          <a:cs typeface="+mn-cs"/>
                        </a:rPr>
                        <a:t>)</a:t>
                      </a:r>
                      <a:r>
                        <a:rPr lang="fr-FR" sz="900" b="1" i="0" u="none" strike="noStrike" kern="1200" dirty="0" smtClean="0">
                          <a:solidFill>
                            <a:srgbClr val="000000"/>
                          </a:solidFill>
                          <a:effectLst/>
                          <a:latin typeface="Calibri"/>
                          <a:ea typeface="+mn-ea"/>
                          <a:cs typeface="+mn-cs"/>
                        </a:rPr>
                        <a:t>   </a:t>
                      </a:r>
                      <a:endParaRPr lang="fr-FR" sz="900" b="1" i="0" u="none" strike="noStrike" kern="1200" dirty="0">
                        <a:solidFill>
                          <a:srgbClr val="000000"/>
                        </a:solidFill>
                        <a:effectLst/>
                        <a:latin typeface="Calibri"/>
                        <a:ea typeface="+mn-ea"/>
                        <a:cs typeface="+mn-cs"/>
                      </a:endParaRPr>
                    </a:p>
                  </a:txBody>
                  <a:tcPr marL="8005" marR="8005" marT="8005" marB="0" anchor="ctr"/>
                </a:tc>
                <a:tc>
                  <a:txBody>
                    <a:bodyPr/>
                    <a:lstStyle/>
                    <a:p>
                      <a:pPr algn="ctr" fontAlgn="ctr"/>
                      <a:r>
                        <a:rPr lang="en-US" sz="900" b="1" i="0" u="none" strike="noStrike" kern="1200" baseline="0" dirty="0" smtClean="0">
                          <a:solidFill>
                            <a:srgbClr val="000000"/>
                          </a:solidFill>
                          <a:effectLst/>
                          <a:latin typeface="+mn-lt"/>
                          <a:ea typeface="+mn-ea"/>
                          <a:cs typeface="+mn-cs"/>
                        </a:rPr>
                        <a:t>USA (Comprehensive Care for Joint Replacement model),  </a:t>
                      </a:r>
                      <a:r>
                        <a:rPr lang="en-US" sz="900" b="1" i="0" u="none" strike="noStrike" kern="1200" baseline="0" dirty="0" err="1" smtClean="0">
                          <a:solidFill>
                            <a:srgbClr val="000000"/>
                          </a:solidFill>
                          <a:effectLst/>
                          <a:latin typeface="+mn-lt"/>
                          <a:ea typeface="+mn-ea"/>
                          <a:cs typeface="+mn-cs"/>
                        </a:rPr>
                        <a:t>Suède</a:t>
                      </a:r>
                      <a:r>
                        <a:rPr lang="en-US" sz="900" b="1" i="0" u="none" strike="noStrike" kern="1200" baseline="0" dirty="0" smtClean="0">
                          <a:solidFill>
                            <a:srgbClr val="000000"/>
                          </a:solidFill>
                          <a:effectLst/>
                          <a:latin typeface="+mn-lt"/>
                          <a:ea typeface="+mn-ea"/>
                          <a:cs typeface="+mn-cs"/>
                        </a:rPr>
                        <a:t> (</a:t>
                      </a:r>
                      <a:r>
                        <a:rPr lang="en-US" sz="900" b="1" i="0" u="none" strike="noStrike" kern="1200" baseline="0" dirty="0" err="1" smtClean="0">
                          <a:solidFill>
                            <a:srgbClr val="000000"/>
                          </a:solidFill>
                          <a:effectLst/>
                          <a:latin typeface="+mn-lt"/>
                          <a:ea typeface="+mn-ea"/>
                          <a:cs typeface="+mn-cs"/>
                        </a:rPr>
                        <a:t>orthochoice</a:t>
                      </a:r>
                      <a:r>
                        <a:rPr lang="en-US" sz="900" b="1" i="0" u="none" strike="noStrike" kern="1200" baseline="0" dirty="0" smtClean="0">
                          <a:solidFill>
                            <a:srgbClr val="000000"/>
                          </a:solidFill>
                          <a:effectLst/>
                          <a:latin typeface="+mn-lt"/>
                          <a:ea typeface="+mn-ea"/>
                          <a:cs typeface="+mn-cs"/>
                        </a:rPr>
                        <a:t>)</a:t>
                      </a:r>
                      <a:endParaRPr lang="fr-FR" sz="900" b="1" i="0" u="none" strike="noStrike" kern="1200" baseline="0" dirty="0">
                        <a:solidFill>
                          <a:srgbClr val="000000"/>
                        </a:solidFill>
                        <a:effectLst/>
                        <a:latin typeface="+mn-lt"/>
                        <a:ea typeface="+mn-ea"/>
                        <a:cs typeface="+mn-cs"/>
                      </a:endParaRPr>
                    </a:p>
                  </a:txBody>
                  <a:tcPr marL="8005" marR="8005" marT="8005" marB="0" anchor="ctr"/>
                </a:tc>
                <a:tc>
                  <a:txBody>
                    <a:bodyPr/>
                    <a:lstStyle/>
                    <a:p>
                      <a:pPr algn="ctr" fontAlgn="ctr"/>
                      <a:r>
                        <a:rPr lang="fr-FR" sz="900" b="1" i="0" u="none" strike="noStrike" dirty="0" smtClean="0">
                          <a:solidFill>
                            <a:srgbClr val="000000"/>
                          </a:solidFill>
                          <a:effectLst/>
                          <a:latin typeface="Calibri"/>
                        </a:rPr>
                        <a:t>USA (</a:t>
                      </a:r>
                      <a:r>
                        <a:rPr lang="fr-FR" sz="900" b="1" i="0" u="none" strike="noStrike" dirty="0" err="1" smtClean="0">
                          <a:solidFill>
                            <a:srgbClr val="000000"/>
                          </a:solidFill>
                          <a:effectLst/>
                          <a:latin typeface="Calibri"/>
                        </a:rPr>
                        <a:t>Accountable</a:t>
                      </a:r>
                      <a:r>
                        <a:rPr lang="fr-FR" sz="900" b="1" i="0" u="none" strike="noStrike" dirty="0" smtClean="0">
                          <a:solidFill>
                            <a:srgbClr val="000000"/>
                          </a:solidFill>
                          <a:effectLst/>
                          <a:latin typeface="Calibri"/>
                        </a:rPr>
                        <a:t> Care Organisations</a:t>
                      </a:r>
                      <a:r>
                        <a:rPr lang="fr-FR" sz="900" b="1" i="0" u="none" strike="noStrike" baseline="0" dirty="0" smtClean="0">
                          <a:solidFill>
                            <a:srgbClr val="000000"/>
                          </a:solidFill>
                          <a:effectLst/>
                          <a:latin typeface="Calibri"/>
                        </a:rPr>
                        <a:t> ), Belgique (</a:t>
                      </a:r>
                      <a:r>
                        <a:rPr lang="fr-FR" sz="900" b="1" i="0" u="none" strike="noStrike" baseline="0" dirty="0" err="1" smtClean="0">
                          <a:solidFill>
                            <a:srgbClr val="000000"/>
                          </a:solidFill>
                          <a:effectLst/>
                          <a:latin typeface="Calibri"/>
                        </a:rPr>
                        <a:t>Intégréo</a:t>
                      </a:r>
                      <a:r>
                        <a:rPr lang="fr-FR" sz="900" b="1" i="0" u="none" strike="noStrike" baseline="0" dirty="0" smtClean="0">
                          <a:solidFill>
                            <a:srgbClr val="000000"/>
                          </a:solidFill>
                          <a:effectLst/>
                          <a:latin typeface="Calibri"/>
                        </a:rPr>
                        <a:t>)</a:t>
                      </a:r>
                      <a:endParaRPr lang="fr-FR" sz="900" b="1" i="0" u="none" strike="noStrike" dirty="0">
                        <a:solidFill>
                          <a:srgbClr val="000000"/>
                        </a:solidFill>
                        <a:effectLst/>
                        <a:latin typeface="Calibri"/>
                      </a:endParaRPr>
                    </a:p>
                  </a:txBody>
                  <a:tcPr marL="8005" marR="8005" marT="8005" marB="0" anchor="ctr"/>
                </a:tc>
              </a:tr>
            </a:tbl>
          </a:graphicData>
        </a:graphic>
      </p:graphicFrame>
      <p:sp>
        <p:nvSpPr>
          <p:cNvPr id="3" name="Ellipse 2"/>
          <p:cNvSpPr/>
          <p:nvPr/>
        </p:nvSpPr>
        <p:spPr>
          <a:xfrm>
            <a:off x="6732240" y="764704"/>
            <a:ext cx="2160240"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181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solidFill>
                  <a:srgbClr val="F79646">
                    <a:lumMod val="75000"/>
                  </a:srgbClr>
                </a:solidFill>
                <a:latin typeface="Century Gothic" panose="020B0502020202020204" pitchFamily="34" charset="0"/>
                <a:cs typeface="+mj-cs"/>
              </a:rPr>
              <a:t>Soins </a:t>
            </a:r>
            <a:r>
              <a:rPr lang="fr-FR" dirty="0" smtClean="0">
                <a:solidFill>
                  <a:srgbClr val="F79646">
                    <a:lumMod val="75000"/>
                  </a:srgbClr>
                </a:solidFill>
                <a:latin typeface="Century Gothic" panose="020B0502020202020204" pitchFamily="34" charset="0"/>
                <a:cs typeface="+mj-cs"/>
              </a:rPr>
              <a:t>intégrés : </a:t>
            </a:r>
            <a:r>
              <a:rPr lang="fr-FR" dirty="0">
                <a:solidFill>
                  <a:srgbClr val="F79646">
                    <a:lumMod val="75000"/>
                  </a:srgbClr>
                </a:solidFill>
                <a:latin typeface="Century Gothic" panose="020B0502020202020204" pitchFamily="34" charset="0"/>
                <a:cs typeface="+mj-cs"/>
              </a:rPr>
              <a:t>expériences internationales </a:t>
            </a: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5</a:t>
            </a:fld>
            <a:endParaRPr lang="fr-FR" sz="1100" dirty="0">
              <a:solidFill>
                <a:schemeClr val="tx2"/>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355505806"/>
              </p:ext>
            </p:extLst>
          </p:nvPr>
        </p:nvGraphicFramePr>
        <p:xfrm>
          <a:off x="107504" y="1196754"/>
          <a:ext cx="8928993" cy="5544611"/>
        </p:xfrm>
        <a:graphic>
          <a:graphicData uri="http://schemas.openxmlformats.org/drawingml/2006/table">
            <a:tbl>
              <a:tblPr>
                <a:tableStyleId>{5C22544A-7EE6-4342-B048-85BDC9FD1C3A}</a:tableStyleId>
              </a:tblPr>
              <a:tblGrid>
                <a:gridCol w="1898678"/>
                <a:gridCol w="2561478"/>
                <a:gridCol w="2350192"/>
                <a:gridCol w="949338"/>
                <a:gridCol w="1169307"/>
              </a:tblGrid>
              <a:tr h="198021">
                <a:tc>
                  <a:txBody>
                    <a:bodyPr/>
                    <a:lstStyle/>
                    <a:p>
                      <a:pPr algn="ctr" fontAlgn="b"/>
                      <a:r>
                        <a:rPr lang="fr-FR" sz="900" b="1" u="none" strike="noStrike" dirty="0">
                          <a:effectLst/>
                        </a:rPr>
                        <a:t>Pays </a:t>
                      </a:r>
                      <a:endParaRPr lang="fr-FR" sz="900" b="1" i="0" u="none" strike="noStrike" dirty="0">
                        <a:solidFill>
                          <a:srgbClr val="000000"/>
                        </a:solidFill>
                        <a:effectLst/>
                        <a:latin typeface="Calibri"/>
                      </a:endParaRPr>
                    </a:p>
                  </a:txBody>
                  <a:tcPr marL="8005" marR="8005" marT="8005" marB="0" anchor="b"/>
                </a:tc>
                <a:tc>
                  <a:txBody>
                    <a:bodyPr/>
                    <a:lstStyle/>
                    <a:p>
                      <a:pPr algn="ctr" fontAlgn="b"/>
                      <a:r>
                        <a:rPr lang="fr-FR" sz="900" b="1" u="none" strike="noStrike" dirty="0">
                          <a:effectLst/>
                        </a:rPr>
                        <a:t>USA</a:t>
                      </a:r>
                      <a:endParaRPr lang="fr-FR" sz="900" b="1" i="0" u="none" strike="noStrike" dirty="0">
                        <a:solidFill>
                          <a:srgbClr val="000000"/>
                        </a:solidFill>
                        <a:effectLst/>
                        <a:latin typeface="Calibri"/>
                      </a:endParaRPr>
                    </a:p>
                  </a:txBody>
                  <a:tcPr marL="8005" marR="8005" marT="8005" marB="0" anchor="b"/>
                </a:tc>
                <a:tc>
                  <a:txBody>
                    <a:bodyPr/>
                    <a:lstStyle/>
                    <a:p>
                      <a:pPr algn="ctr" fontAlgn="b"/>
                      <a:r>
                        <a:rPr lang="fr-FR" sz="900" b="1" u="none" strike="noStrike" dirty="0">
                          <a:effectLst/>
                        </a:rPr>
                        <a:t>Angleterre</a:t>
                      </a:r>
                      <a:endParaRPr lang="fr-FR" sz="900" b="1" i="0" u="none" strike="noStrike" dirty="0">
                        <a:solidFill>
                          <a:srgbClr val="000000"/>
                        </a:solidFill>
                        <a:effectLst/>
                        <a:latin typeface="Calibri"/>
                      </a:endParaRPr>
                    </a:p>
                  </a:txBody>
                  <a:tcPr marL="8005" marR="8005" marT="8005" marB="0" anchor="b"/>
                </a:tc>
                <a:tc>
                  <a:txBody>
                    <a:bodyPr/>
                    <a:lstStyle/>
                    <a:p>
                      <a:pPr algn="ctr" fontAlgn="b"/>
                      <a:r>
                        <a:rPr lang="fr-FR" sz="900" b="1" u="none" strike="noStrike" dirty="0">
                          <a:effectLst/>
                        </a:rPr>
                        <a:t>Belgique</a:t>
                      </a:r>
                      <a:endParaRPr lang="fr-FR" sz="900" b="1" i="0" u="none" strike="noStrike" dirty="0">
                        <a:solidFill>
                          <a:srgbClr val="000000"/>
                        </a:solidFill>
                        <a:effectLst/>
                        <a:latin typeface="Calibri"/>
                      </a:endParaRPr>
                    </a:p>
                  </a:txBody>
                  <a:tcPr marL="8005" marR="8005" marT="8005" marB="0" anchor="b"/>
                </a:tc>
                <a:tc>
                  <a:txBody>
                    <a:bodyPr/>
                    <a:lstStyle/>
                    <a:p>
                      <a:pPr algn="ctr" fontAlgn="b"/>
                      <a:r>
                        <a:rPr lang="fr-FR" sz="900" b="1" u="none" strike="noStrike" dirty="0">
                          <a:effectLst/>
                        </a:rPr>
                        <a:t>Allemagne</a:t>
                      </a:r>
                      <a:endParaRPr lang="fr-FR" sz="900" b="1" i="0" u="none" strike="noStrike" dirty="0">
                        <a:solidFill>
                          <a:srgbClr val="000000"/>
                        </a:solidFill>
                        <a:effectLst/>
                        <a:latin typeface="Calibri"/>
                      </a:endParaRPr>
                    </a:p>
                  </a:txBody>
                  <a:tcPr marL="8005" marR="8005" marT="8005" marB="0" anchor="b"/>
                </a:tc>
              </a:tr>
              <a:tr h="396045">
                <a:tc>
                  <a:txBody>
                    <a:bodyPr/>
                    <a:lstStyle/>
                    <a:p>
                      <a:pPr algn="ctr" fontAlgn="ctr"/>
                      <a:r>
                        <a:rPr lang="fr-FR" sz="900" b="1" u="none" strike="noStrike" dirty="0">
                          <a:effectLst/>
                        </a:rPr>
                        <a:t>Nom de la réforme </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u="none" strike="noStrike">
                          <a:effectLst/>
                        </a:rPr>
                        <a:t>Accountable Care Organizations</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en-US" sz="900" u="none" strike="noStrike">
                          <a:effectLst/>
                        </a:rPr>
                        <a:t>Integrated primary and acute care systems</a:t>
                      </a:r>
                      <a:endParaRPr lang="en-US"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Integreo </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Gesundes Kinzigtal</a:t>
                      </a:r>
                      <a:endParaRPr lang="fr-FR" sz="900" b="0" i="0" u="none" strike="noStrike">
                        <a:solidFill>
                          <a:srgbClr val="000000"/>
                        </a:solidFill>
                        <a:effectLst/>
                        <a:latin typeface="Calibri"/>
                      </a:endParaRPr>
                    </a:p>
                  </a:txBody>
                  <a:tcPr marL="8005" marR="8005" marT="8005" marB="0" anchor="ctr"/>
                </a:tc>
              </a:tr>
              <a:tr h="198021">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dirty="0">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r>
              <a:tr h="792088">
                <a:tc>
                  <a:txBody>
                    <a:bodyPr/>
                    <a:lstStyle/>
                    <a:p>
                      <a:pPr algn="ctr" fontAlgn="ctr"/>
                      <a:r>
                        <a:rPr lang="fr-FR" sz="900" b="1" u="none" strike="noStrike" dirty="0">
                          <a:effectLst/>
                        </a:rPr>
                        <a:t>Population cible</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u="none" strike="noStrike">
                          <a:effectLst/>
                        </a:rPr>
                        <a:t>Population Medicare mais profitent aux autres</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Patients hospitalisés complexes</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Malades chroniques et complexes</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Assurés volontaires (Sud Ouest Allemagne) </a:t>
                      </a:r>
                      <a:endParaRPr lang="fr-FR" sz="900" b="0" i="0" u="none" strike="noStrike">
                        <a:solidFill>
                          <a:srgbClr val="000000"/>
                        </a:solidFill>
                        <a:effectLst/>
                        <a:latin typeface="Calibri"/>
                      </a:endParaRPr>
                    </a:p>
                  </a:txBody>
                  <a:tcPr marL="8005" marR="8005" marT="8005" marB="0" anchor="ctr"/>
                </a:tc>
              </a:tr>
              <a:tr h="198021">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r>
              <a:tr h="990109">
                <a:tc>
                  <a:txBody>
                    <a:bodyPr/>
                    <a:lstStyle/>
                    <a:p>
                      <a:pPr algn="ctr" fontAlgn="ctr"/>
                      <a:r>
                        <a:rPr lang="fr-FR" sz="900" b="1" u="none" strike="noStrike" dirty="0">
                          <a:effectLst/>
                        </a:rPr>
                        <a:t>Objectifs (indicateurs)</a:t>
                      </a:r>
                      <a:endParaRPr lang="fr-FR" sz="900" b="1" i="0" u="none" strike="noStrike" dirty="0">
                        <a:solidFill>
                          <a:srgbClr val="000000"/>
                        </a:solidFill>
                        <a:effectLst/>
                        <a:latin typeface="Calibri"/>
                      </a:endParaRPr>
                    </a:p>
                  </a:txBody>
                  <a:tcPr marL="8005" marR="8005" marT="8005" marB="0" anchor="ctr"/>
                </a:tc>
                <a:tc>
                  <a:txBody>
                    <a:bodyPr/>
                    <a:lstStyle/>
                    <a:p>
                      <a:pPr algn="ctr" fontAlgn="b"/>
                      <a:r>
                        <a:rPr lang="fr-FR" sz="900" u="none" strike="noStrike" dirty="0">
                          <a:effectLst/>
                        </a:rPr>
                        <a:t>Indicateurs de qualité, maîtrise des dépenses, expérience patient  </a:t>
                      </a:r>
                      <a:endParaRPr lang="fr-FR" sz="900" b="0" i="0" u="none" strike="noStrike" dirty="0">
                        <a:solidFill>
                          <a:srgbClr val="000000"/>
                        </a:solidFill>
                        <a:effectLst/>
                        <a:latin typeface="Calibri"/>
                      </a:endParaRPr>
                    </a:p>
                  </a:txBody>
                  <a:tcPr marL="8005" marR="8005" marT="8005" marB="0" anchor="ctr"/>
                </a:tc>
                <a:tc>
                  <a:txBody>
                    <a:bodyPr/>
                    <a:lstStyle/>
                    <a:p>
                      <a:pPr algn="ctr" fontAlgn="ctr"/>
                      <a:r>
                        <a:rPr lang="fr-FR" sz="900" u="none" strike="noStrike" dirty="0">
                          <a:effectLst/>
                        </a:rPr>
                        <a:t>Expérience patient (fluidité), coordination, personnalisation des services </a:t>
                      </a:r>
                      <a:endParaRPr lang="fr-FR" sz="900" b="0" i="0" u="none" strike="noStrike" dirty="0">
                        <a:solidFill>
                          <a:srgbClr val="000000"/>
                        </a:solidFill>
                        <a:effectLst/>
                        <a:latin typeface="Calibri"/>
                      </a:endParaRPr>
                    </a:p>
                  </a:txBody>
                  <a:tcPr marL="8005" marR="8005" marT="8005" marB="0" anchor="ctr"/>
                </a:tc>
                <a:tc>
                  <a:txBody>
                    <a:bodyPr/>
                    <a:lstStyle/>
                    <a:p>
                      <a:pPr algn="ctr" fontAlgn="ctr"/>
                      <a:r>
                        <a:rPr lang="fr-FR" sz="900" u="none" strike="noStrike">
                          <a:effectLst/>
                        </a:rPr>
                        <a:t>Expérience des patients, qualité des parcours, maîtrise de dépenses</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Prévention, maîtrise des dépenses, nouveaux services</a:t>
                      </a:r>
                      <a:endParaRPr lang="fr-FR" sz="900" b="0" i="0" u="none" strike="noStrike">
                        <a:solidFill>
                          <a:srgbClr val="000000"/>
                        </a:solidFill>
                        <a:effectLst/>
                        <a:latin typeface="Calibri"/>
                      </a:endParaRPr>
                    </a:p>
                  </a:txBody>
                  <a:tcPr marL="8005" marR="8005" marT="8005" marB="0" anchor="ctr"/>
                </a:tc>
              </a:tr>
              <a:tr h="198021">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c>
                  <a:txBody>
                    <a:bodyPr/>
                    <a:lstStyle/>
                    <a:p>
                      <a:pPr algn="l" fontAlgn="b"/>
                      <a:r>
                        <a:rPr lang="fr-FR" sz="900" u="none" strike="noStrike" dirty="0">
                          <a:effectLst/>
                        </a:rPr>
                        <a:t> </a:t>
                      </a:r>
                      <a:endParaRPr lang="fr-FR" sz="900" b="0" i="0" u="none" strike="noStrike" dirty="0">
                        <a:solidFill>
                          <a:srgbClr val="000000"/>
                        </a:solidFill>
                        <a:effectLst/>
                        <a:latin typeface="Calibri"/>
                      </a:endParaRPr>
                    </a:p>
                  </a:txBody>
                  <a:tcPr marL="8005" marR="8005" marT="8005" marB="0" anchor="b"/>
                </a:tc>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r>
              <a:tr h="594067">
                <a:tc>
                  <a:txBody>
                    <a:bodyPr/>
                    <a:lstStyle/>
                    <a:p>
                      <a:pPr algn="ctr" fontAlgn="ctr"/>
                      <a:r>
                        <a:rPr lang="fr-FR" sz="900" b="1" u="none" strike="noStrike" dirty="0">
                          <a:effectLst/>
                        </a:rPr>
                        <a:t>Organisations de santé impliquées</a:t>
                      </a:r>
                      <a:r>
                        <a:rPr lang="fr-FR" sz="900" u="none" strike="noStrike" dirty="0">
                          <a:effectLst/>
                        </a:rPr>
                        <a:t> </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u="none" strike="noStrike" dirty="0">
                          <a:effectLst/>
                        </a:rPr>
                        <a:t>A priori toutes (variable). Il existe des modèles d'ACO basées sur les soins primaires et d'autres sur l'hôpital</a:t>
                      </a:r>
                      <a:endParaRPr lang="fr-FR" sz="900" b="0" i="0" u="none" strike="noStrike" dirty="0">
                        <a:solidFill>
                          <a:srgbClr val="000000"/>
                        </a:solidFill>
                        <a:effectLst/>
                        <a:latin typeface="Calibri"/>
                      </a:endParaRPr>
                    </a:p>
                  </a:txBody>
                  <a:tcPr marL="8005" marR="8005" marT="8005" marB="0" anchor="ctr"/>
                </a:tc>
                <a:tc>
                  <a:txBody>
                    <a:bodyPr/>
                    <a:lstStyle/>
                    <a:p>
                      <a:pPr algn="ctr" fontAlgn="ctr"/>
                      <a:r>
                        <a:rPr lang="fr-FR" sz="900" u="none" strike="noStrike">
                          <a:effectLst/>
                        </a:rPr>
                        <a:t>Soins primaires, hôpitaux et médico-social</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Première ligne, hôpitaux et médico-social</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Médecins libéraux, hôpitaux, EHPAD, soins à domicile</a:t>
                      </a:r>
                      <a:endParaRPr lang="fr-FR" sz="900" b="0" i="0" u="none" strike="noStrike">
                        <a:solidFill>
                          <a:srgbClr val="000000"/>
                        </a:solidFill>
                        <a:effectLst/>
                        <a:latin typeface="Calibri"/>
                      </a:endParaRPr>
                    </a:p>
                  </a:txBody>
                  <a:tcPr marL="8005" marR="8005" marT="8005" marB="0" anchor="ctr"/>
                </a:tc>
              </a:tr>
              <a:tr h="198021">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r>
              <a:tr h="990109">
                <a:tc>
                  <a:txBody>
                    <a:bodyPr/>
                    <a:lstStyle/>
                    <a:p>
                      <a:pPr algn="ctr" fontAlgn="ctr"/>
                      <a:r>
                        <a:rPr lang="fr-FR" sz="900" b="1" u="none" strike="noStrike" dirty="0">
                          <a:effectLst/>
                        </a:rPr>
                        <a:t>Modèle économique/Incitations</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u="none" strike="noStrike">
                          <a:effectLst/>
                        </a:rPr>
                        <a:t>Partage des économies avec Medicare (shared savings)</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Refonte des modes de rémunération existants (modèles variables) : forfaits, P4P, budget global (year of care tariff)</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Partage des économies réalisées avec l'assurance maladie</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a:effectLst/>
                        </a:rPr>
                        <a:t>Paiement  à la performance et shared savings </a:t>
                      </a:r>
                      <a:endParaRPr lang="fr-FR" sz="900" b="0" i="0" u="none" strike="noStrike">
                        <a:solidFill>
                          <a:srgbClr val="000000"/>
                        </a:solidFill>
                        <a:effectLst/>
                        <a:latin typeface="Calibri"/>
                      </a:endParaRPr>
                    </a:p>
                  </a:txBody>
                  <a:tcPr marL="8005" marR="8005" marT="8005" marB="0" anchor="ctr"/>
                </a:tc>
              </a:tr>
              <a:tr h="198021">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endParaRPr lang="fr-FR" sz="900" b="0" i="0" u="none" strike="noStrike">
                        <a:solidFill>
                          <a:srgbClr val="000000"/>
                        </a:solidFill>
                        <a:effectLst/>
                        <a:latin typeface="Calibri"/>
                      </a:endParaRPr>
                    </a:p>
                  </a:txBody>
                  <a:tcPr marL="8005" marR="8005" marT="8005" marB="0" anchor="b"/>
                </a:tc>
                <a:tc>
                  <a:txBody>
                    <a:bodyPr/>
                    <a:lstStyle/>
                    <a:p>
                      <a:pPr algn="l" fontAlgn="b"/>
                      <a:r>
                        <a:rPr lang="fr-FR" sz="900" u="none" strike="noStrike">
                          <a:effectLst/>
                        </a:rPr>
                        <a:t> </a:t>
                      </a:r>
                      <a:endParaRPr lang="fr-FR" sz="900" b="0" i="0" u="none" strike="noStrike">
                        <a:solidFill>
                          <a:srgbClr val="000000"/>
                        </a:solidFill>
                        <a:effectLst/>
                        <a:latin typeface="Calibri"/>
                      </a:endParaRPr>
                    </a:p>
                  </a:txBody>
                  <a:tcPr marL="8005" marR="8005" marT="8005" marB="0" anchor="b"/>
                </a:tc>
              </a:tr>
              <a:tr h="594067">
                <a:tc>
                  <a:txBody>
                    <a:bodyPr/>
                    <a:lstStyle/>
                    <a:p>
                      <a:pPr algn="ctr" fontAlgn="ctr"/>
                      <a:r>
                        <a:rPr lang="fr-FR" sz="900" b="1" u="none" strike="noStrike" dirty="0">
                          <a:effectLst/>
                        </a:rPr>
                        <a:t>Investissements </a:t>
                      </a:r>
                      <a:endParaRPr lang="fr-FR" sz="900" b="1" i="0" u="none" strike="noStrike" dirty="0">
                        <a:solidFill>
                          <a:srgbClr val="000000"/>
                        </a:solidFill>
                        <a:effectLst/>
                        <a:latin typeface="Calibri"/>
                      </a:endParaRPr>
                    </a:p>
                  </a:txBody>
                  <a:tcPr marL="8005" marR="8005" marT="8005" marB="0" anchor="ctr"/>
                </a:tc>
                <a:tc>
                  <a:txBody>
                    <a:bodyPr/>
                    <a:lstStyle/>
                    <a:p>
                      <a:pPr algn="ctr" fontAlgn="ctr"/>
                      <a:r>
                        <a:rPr lang="fr-FR" sz="900" u="none" strike="noStrike">
                          <a:effectLst/>
                        </a:rPr>
                        <a:t>Importants dans les SI et les RH (par ex. 1,9 milliards $ sur 5 ans dans l'Oregon)</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dirty="0">
                          <a:effectLst/>
                        </a:rPr>
                        <a:t>Transformation Fund de  £132,63 millions pour sites pilotes</a:t>
                      </a:r>
                      <a:endParaRPr lang="fr-FR" sz="900" b="0" i="0" u="none" strike="noStrike" dirty="0">
                        <a:solidFill>
                          <a:srgbClr val="000000"/>
                        </a:solidFill>
                        <a:effectLst/>
                        <a:latin typeface="Calibri"/>
                      </a:endParaRPr>
                    </a:p>
                  </a:txBody>
                  <a:tcPr marL="8005" marR="8005" marT="8005" marB="0" anchor="ctr"/>
                </a:tc>
                <a:tc>
                  <a:txBody>
                    <a:bodyPr/>
                    <a:lstStyle/>
                    <a:p>
                      <a:pPr algn="ctr" fontAlgn="ctr"/>
                      <a:r>
                        <a:rPr lang="fr-FR" sz="900" u="none" strike="noStrike">
                          <a:effectLst/>
                        </a:rPr>
                        <a:t>150 000 euros/an sur 4 ans</a:t>
                      </a:r>
                      <a:endParaRPr lang="fr-FR" sz="900" b="0" i="0" u="none" strike="noStrike">
                        <a:solidFill>
                          <a:srgbClr val="000000"/>
                        </a:solidFill>
                        <a:effectLst/>
                        <a:latin typeface="Calibri"/>
                      </a:endParaRPr>
                    </a:p>
                  </a:txBody>
                  <a:tcPr marL="8005" marR="8005" marT="8005" marB="0" anchor="ctr"/>
                </a:tc>
                <a:tc>
                  <a:txBody>
                    <a:bodyPr/>
                    <a:lstStyle/>
                    <a:p>
                      <a:pPr algn="ctr" fontAlgn="ctr"/>
                      <a:r>
                        <a:rPr lang="fr-FR" sz="900" u="none" strike="noStrike" dirty="0">
                          <a:effectLst/>
                        </a:rPr>
                        <a:t>4 millions d'euros initiaux</a:t>
                      </a:r>
                      <a:endParaRPr lang="fr-FR" sz="900" b="0" i="0" u="none" strike="noStrike" dirty="0">
                        <a:solidFill>
                          <a:srgbClr val="000000"/>
                        </a:solidFill>
                        <a:effectLst/>
                        <a:latin typeface="Calibri"/>
                      </a:endParaRPr>
                    </a:p>
                  </a:txBody>
                  <a:tcPr marL="8005" marR="8005" marT="8005" marB="0" anchor="ctr"/>
                </a:tc>
              </a:tr>
            </a:tbl>
          </a:graphicData>
        </a:graphic>
      </p:graphicFrame>
    </p:spTree>
    <p:extLst>
      <p:ext uri="{BB962C8B-B14F-4D97-AF65-F5344CB8AC3E}">
        <p14:creationId xmlns:p14="http://schemas.microsoft.com/office/powerpoint/2010/main" val="300732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88840"/>
            <a:ext cx="9144000" cy="1143000"/>
          </a:xfrm>
        </p:spPr>
        <p:txBody>
          <a:bodyPr>
            <a:normAutofit fontScale="90000"/>
          </a:bodyPr>
          <a:lstStyle/>
          <a:p>
            <a:r>
              <a:rPr lang="fr-FR" dirty="0" smtClean="0"/>
              <a:t>Inciter l’ensemble des acteurs d’un territoire à se coordonner </a:t>
            </a:r>
            <a:endParaRPr lang="fr-FR" dirty="0"/>
          </a:p>
        </p:txBody>
      </p:sp>
      <p:sp>
        <p:nvSpPr>
          <p:cNvPr id="3" name="Espace réservé du numéro de diapositive 2"/>
          <p:cNvSpPr>
            <a:spLocks noGrp="1"/>
          </p:cNvSpPr>
          <p:nvPr>
            <p:ph type="sldNum" sz="quarter" idx="12"/>
          </p:nvPr>
        </p:nvSpPr>
        <p:spPr/>
        <p:txBody>
          <a:bodyPr/>
          <a:lstStyle/>
          <a:p>
            <a:fld id="{18709B9F-3910-46AF-9B0B-C44BFA752BA1}" type="slidenum">
              <a:rPr lang="fr-FR" smtClean="0">
                <a:solidFill>
                  <a:srgbClr val="00537E">
                    <a:tint val="75000"/>
                  </a:srgbClr>
                </a:solidFill>
              </a:rPr>
              <a:pPr/>
              <a:t>6</a:t>
            </a:fld>
            <a:endParaRPr lang="fr-FR">
              <a:solidFill>
                <a:srgbClr val="00537E">
                  <a:tint val="75000"/>
                </a:srgbClr>
              </a:solidFill>
            </a:endParaRPr>
          </a:p>
        </p:txBody>
      </p:sp>
      <p:sp>
        <p:nvSpPr>
          <p:cNvPr id="4" name="Titre 1"/>
          <p:cNvSpPr txBox="1">
            <a:spLocks/>
          </p:cNvSpPr>
          <p:nvPr/>
        </p:nvSpPr>
        <p:spPr>
          <a:xfrm>
            <a:off x="26030" y="378904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lang="fr-FR" sz="4400" b="1" kern="1200" dirty="0" smtClean="0">
                <a:solidFill>
                  <a:srgbClr val="266B92"/>
                </a:solidFill>
                <a:latin typeface="Century Gothic"/>
                <a:ea typeface="+mj-ea"/>
                <a:cs typeface="Century Gothic"/>
              </a:defRPr>
            </a:lvl1pPr>
          </a:lstStyle>
          <a:p>
            <a:r>
              <a:rPr lang="fr-FR" sz="3600" dirty="0" smtClean="0"/>
              <a:t>Expériences de la Belgique et des USA</a:t>
            </a:r>
            <a:endParaRPr lang="fr-FR" sz="3600" dirty="0"/>
          </a:p>
        </p:txBody>
      </p:sp>
    </p:spTree>
    <p:extLst>
      <p:ext uri="{BB962C8B-B14F-4D97-AF65-F5344CB8AC3E}">
        <p14:creationId xmlns:p14="http://schemas.microsoft.com/office/powerpoint/2010/main" val="195513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7</a:t>
            </a:fld>
            <a:endParaRPr lang="fr-FR" sz="1100" dirty="0">
              <a:solidFill>
                <a:schemeClr val="tx2"/>
              </a:solidFill>
            </a:endParaRPr>
          </a:p>
        </p:txBody>
      </p:sp>
      <p:sp>
        <p:nvSpPr>
          <p:cNvPr id="10" name="ZoneTexte 9"/>
          <p:cNvSpPr txBox="1"/>
          <p:nvPr/>
        </p:nvSpPr>
        <p:spPr>
          <a:xfrm>
            <a:off x="191360" y="1395180"/>
            <a:ext cx="6936705" cy="6691062"/>
          </a:xfrm>
          <a:prstGeom prst="rect">
            <a:avLst/>
          </a:prstGeom>
          <a:noFill/>
        </p:spPr>
        <p:txBody>
          <a:bodyPr wrap="square" rtlCol="0">
            <a:spAutoFit/>
          </a:bodyPr>
          <a:lstStyle/>
          <a:p>
            <a:pPr marL="285750" lvl="0" indent="-285750" algn="just">
              <a:spcBef>
                <a:spcPct val="20000"/>
              </a:spcBef>
              <a:spcAft>
                <a:spcPts val="1200"/>
              </a:spcAft>
              <a:buSzPct val="100000"/>
              <a:buBlip>
                <a:blip r:embed="rId3"/>
              </a:buBlip>
              <a:defRPr/>
            </a:pPr>
            <a:r>
              <a:rPr lang="fr-FR" sz="1400" b="1" dirty="0" smtClean="0">
                <a:solidFill>
                  <a:srgbClr val="266B92"/>
                </a:solidFill>
                <a:latin typeface="Century Gothic"/>
                <a:ea typeface="+mj-ea"/>
                <a:cs typeface="Century Gothic"/>
              </a:rPr>
              <a:t>Par delà les différences que l’on se plaît souvent à souligner, le système américain a de nombreux points communs avec la France: domination du paiement à l’acte en ville, hôpitaux rémunérés à la tarification à l’activité, multiplicité des acteurs, fragmentation des flux de financement, problèmes de coordination hôpital-ville…</a:t>
            </a:r>
          </a:p>
          <a:p>
            <a:pPr marL="285750" lvl="0" indent="-285750" algn="just">
              <a:spcBef>
                <a:spcPct val="20000"/>
              </a:spcBef>
              <a:spcAft>
                <a:spcPts val="1200"/>
              </a:spcAft>
              <a:buSzPct val="100000"/>
              <a:buBlip>
                <a:blip r:embed="rId3"/>
              </a:buBlip>
              <a:defRPr/>
            </a:pPr>
            <a:r>
              <a:rPr lang="fr-FR" sz="1400" b="1" dirty="0" smtClean="0">
                <a:solidFill>
                  <a:srgbClr val="266B92"/>
                </a:solidFill>
                <a:latin typeface="Century Gothic"/>
                <a:ea typeface="+mj-ea"/>
                <a:cs typeface="Century Gothic"/>
              </a:rPr>
              <a:t>Réformes Obama (</a:t>
            </a:r>
            <a:r>
              <a:rPr lang="fr-FR" sz="1400" b="1" i="1" dirty="0" err="1" smtClean="0">
                <a:solidFill>
                  <a:srgbClr val="266B92"/>
                </a:solidFill>
                <a:latin typeface="Century Gothic"/>
                <a:ea typeface="+mj-ea"/>
                <a:cs typeface="Century Gothic"/>
              </a:rPr>
              <a:t>Affordable</a:t>
            </a:r>
            <a:r>
              <a:rPr lang="fr-FR" sz="1400" b="1" i="1" dirty="0" smtClean="0">
                <a:solidFill>
                  <a:srgbClr val="266B92"/>
                </a:solidFill>
                <a:latin typeface="Century Gothic"/>
                <a:ea typeface="+mj-ea"/>
                <a:cs typeface="Century Gothic"/>
              </a:rPr>
              <a:t> Care </a:t>
            </a:r>
            <a:r>
              <a:rPr lang="fr-FR" sz="1400" b="1" i="1" dirty="0" err="1" smtClean="0">
                <a:solidFill>
                  <a:srgbClr val="266B92"/>
                </a:solidFill>
                <a:latin typeface="Century Gothic"/>
                <a:ea typeface="+mj-ea"/>
                <a:cs typeface="Century Gothic"/>
              </a:rPr>
              <a:t>Act</a:t>
            </a:r>
            <a:r>
              <a:rPr lang="fr-FR" sz="1400" b="1" i="1" dirty="0" smtClean="0">
                <a:solidFill>
                  <a:srgbClr val="266B92"/>
                </a:solidFill>
                <a:latin typeface="Century Gothic"/>
                <a:ea typeface="+mj-ea"/>
                <a:cs typeface="Century Gothic"/>
              </a:rPr>
              <a:t>, </a:t>
            </a:r>
            <a:r>
              <a:rPr lang="fr-FR" sz="1400" b="1" dirty="0" smtClean="0">
                <a:solidFill>
                  <a:srgbClr val="266B92"/>
                </a:solidFill>
                <a:latin typeface="Century Gothic"/>
                <a:ea typeface="+mj-ea"/>
                <a:cs typeface="Century Gothic"/>
              </a:rPr>
              <a:t>2010): mise en place du Medicare </a:t>
            </a:r>
            <a:r>
              <a:rPr lang="fr-FR" sz="1400" b="1" dirty="0" err="1" smtClean="0">
                <a:solidFill>
                  <a:srgbClr val="266B92"/>
                </a:solidFill>
                <a:latin typeface="Century Gothic"/>
                <a:ea typeface="+mj-ea"/>
                <a:cs typeface="Century Gothic"/>
              </a:rPr>
              <a:t>Shared</a:t>
            </a:r>
            <a:r>
              <a:rPr lang="fr-FR" sz="1400" b="1" dirty="0" smtClean="0">
                <a:solidFill>
                  <a:srgbClr val="266B92"/>
                </a:solidFill>
                <a:latin typeface="Century Gothic"/>
                <a:ea typeface="+mj-ea"/>
                <a:cs typeface="Century Gothic"/>
              </a:rPr>
              <a:t> </a:t>
            </a:r>
            <a:r>
              <a:rPr lang="fr-FR" sz="1400" b="1" dirty="0" err="1" smtClean="0">
                <a:solidFill>
                  <a:srgbClr val="266B92"/>
                </a:solidFill>
                <a:latin typeface="Century Gothic"/>
                <a:ea typeface="+mj-ea"/>
                <a:cs typeface="Century Gothic"/>
              </a:rPr>
              <a:t>Savings</a:t>
            </a:r>
            <a:r>
              <a:rPr lang="fr-FR" sz="1400" b="1" dirty="0" smtClean="0">
                <a:solidFill>
                  <a:srgbClr val="266B92"/>
                </a:solidFill>
                <a:latin typeface="Century Gothic"/>
                <a:ea typeface="+mj-ea"/>
                <a:cs typeface="Century Gothic"/>
              </a:rPr>
              <a:t> Program </a:t>
            </a:r>
          </a:p>
          <a:p>
            <a:pPr lvl="0" algn="just">
              <a:spcBef>
                <a:spcPct val="20000"/>
              </a:spcBef>
              <a:spcAft>
                <a:spcPts val="1200"/>
              </a:spcAft>
              <a:buSzPct val="100000"/>
              <a:defRPr/>
            </a:pPr>
            <a:r>
              <a:rPr lang="en-US" sz="1400" dirty="0" smtClean="0"/>
              <a:t>“The </a:t>
            </a:r>
            <a:r>
              <a:rPr lang="en-US" sz="1400" dirty="0"/>
              <a:t>Secretary shall establish a </a:t>
            </a:r>
            <a:r>
              <a:rPr lang="en-US" sz="1400" i="1" dirty="0"/>
              <a:t>shared </a:t>
            </a:r>
            <a:r>
              <a:rPr lang="en-US" sz="1400" i="1" dirty="0" smtClean="0"/>
              <a:t>savings </a:t>
            </a:r>
            <a:r>
              <a:rPr lang="en-US" sz="1400" dirty="0"/>
              <a:t>program </a:t>
            </a:r>
            <a:r>
              <a:rPr lang="en-US" sz="1400" dirty="0" smtClean="0"/>
              <a:t>that </a:t>
            </a:r>
            <a:r>
              <a:rPr lang="en-US" sz="1400" dirty="0"/>
              <a:t>promotes </a:t>
            </a:r>
            <a:r>
              <a:rPr lang="en-US" sz="1400" i="1" dirty="0"/>
              <a:t>accountability</a:t>
            </a:r>
            <a:r>
              <a:rPr lang="en-US" sz="1400" dirty="0"/>
              <a:t> </a:t>
            </a:r>
            <a:r>
              <a:rPr lang="en-US" sz="1400" i="1" dirty="0"/>
              <a:t>for a patient population </a:t>
            </a:r>
            <a:r>
              <a:rPr lang="en-US" sz="1400" dirty="0"/>
              <a:t>and </a:t>
            </a:r>
            <a:r>
              <a:rPr lang="en-US" sz="1400" i="1" dirty="0"/>
              <a:t>coordinates</a:t>
            </a:r>
            <a:r>
              <a:rPr lang="en-US" sz="1400" dirty="0"/>
              <a:t> items and </a:t>
            </a:r>
            <a:r>
              <a:rPr lang="en-US" sz="1400" dirty="0" smtClean="0"/>
              <a:t>services, and </a:t>
            </a:r>
            <a:r>
              <a:rPr lang="en-US" sz="1400" dirty="0"/>
              <a:t>encourages </a:t>
            </a:r>
            <a:r>
              <a:rPr lang="en-US" sz="1400" i="1" dirty="0"/>
              <a:t>investment in infrastructure</a:t>
            </a:r>
            <a:r>
              <a:rPr lang="en-US" sz="1400" dirty="0"/>
              <a:t> and </a:t>
            </a:r>
            <a:r>
              <a:rPr lang="en-US" sz="1400" i="1" dirty="0"/>
              <a:t>redesigned care processes </a:t>
            </a:r>
            <a:r>
              <a:rPr lang="en-US" sz="1400" dirty="0"/>
              <a:t>for high </a:t>
            </a:r>
            <a:r>
              <a:rPr lang="en-US" sz="1400" i="1" dirty="0"/>
              <a:t>quality</a:t>
            </a:r>
            <a:r>
              <a:rPr lang="en-US" sz="1400" dirty="0"/>
              <a:t> and </a:t>
            </a:r>
            <a:r>
              <a:rPr lang="en-US" sz="1400" i="1" dirty="0"/>
              <a:t>efficient</a:t>
            </a:r>
            <a:r>
              <a:rPr lang="en-US" sz="1400" dirty="0"/>
              <a:t> service delivery</a:t>
            </a:r>
            <a:r>
              <a:rPr lang="en-US" sz="1400" dirty="0" smtClean="0"/>
              <a:t>.”</a:t>
            </a:r>
          </a:p>
          <a:p>
            <a:pPr marL="285750" lvl="0" indent="-285750" algn="just">
              <a:spcBef>
                <a:spcPct val="20000"/>
              </a:spcBef>
              <a:spcAft>
                <a:spcPts val="1200"/>
              </a:spcAft>
              <a:buSzPct val="100000"/>
              <a:buFontTx/>
              <a:buChar char="-"/>
              <a:defRPr/>
            </a:pPr>
            <a:r>
              <a:rPr lang="en-US" sz="1400" b="1" dirty="0" err="1" smtClean="0">
                <a:solidFill>
                  <a:srgbClr val="266B92"/>
                </a:solidFill>
                <a:latin typeface="Century Gothic"/>
                <a:ea typeface="+mj-ea"/>
                <a:cs typeface="Century Gothic"/>
              </a:rPr>
              <a:t>Partage</a:t>
            </a:r>
            <a:r>
              <a:rPr lang="en-US" sz="1400" b="1" dirty="0" smtClean="0">
                <a:solidFill>
                  <a:srgbClr val="266B92"/>
                </a:solidFill>
                <a:latin typeface="Century Gothic"/>
                <a:ea typeface="+mj-ea"/>
                <a:cs typeface="Century Gothic"/>
              </a:rPr>
              <a:t> de gains </a:t>
            </a:r>
            <a:r>
              <a:rPr lang="en-US" sz="1400" b="1" dirty="0" err="1" smtClean="0">
                <a:solidFill>
                  <a:srgbClr val="266B92"/>
                </a:solidFill>
                <a:latin typeface="Century Gothic"/>
                <a:ea typeface="+mj-ea"/>
                <a:cs typeface="Century Gothic"/>
              </a:rPr>
              <a:t>d’efficience</a:t>
            </a:r>
            <a:r>
              <a:rPr lang="en-US" sz="1400" b="1" dirty="0" smtClean="0">
                <a:solidFill>
                  <a:srgbClr val="266B92"/>
                </a:solidFill>
                <a:latin typeface="Century Gothic"/>
                <a:ea typeface="+mj-ea"/>
                <a:cs typeface="Century Gothic"/>
              </a:rPr>
              <a:t> avec les </a:t>
            </a:r>
            <a:r>
              <a:rPr lang="en-US" sz="1400" b="1" dirty="0" err="1" smtClean="0">
                <a:solidFill>
                  <a:srgbClr val="266B92"/>
                </a:solidFill>
                <a:latin typeface="Century Gothic"/>
                <a:ea typeface="+mj-ea"/>
                <a:cs typeface="Century Gothic"/>
              </a:rPr>
              <a:t>payeurs</a:t>
            </a:r>
            <a:endParaRPr lang="en-US" sz="1400" b="1" dirty="0" smtClean="0">
              <a:solidFill>
                <a:srgbClr val="266B92"/>
              </a:solidFill>
              <a:latin typeface="Century Gothic"/>
              <a:ea typeface="+mj-ea"/>
              <a:cs typeface="Century Gothic"/>
            </a:endParaRPr>
          </a:p>
          <a:p>
            <a:pPr marL="285750" lvl="0" indent="-285750" algn="just">
              <a:spcBef>
                <a:spcPct val="20000"/>
              </a:spcBef>
              <a:spcAft>
                <a:spcPts val="1200"/>
              </a:spcAft>
              <a:buSzPct val="100000"/>
              <a:buFontTx/>
              <a:buChar char="-"/>
              <a:defRPr/>
            </a:pPr>
            <a:r>
              <a:rPr lang="en-US" sz="1400" b="1" dirty="0" err="1" smtClean="0">
                <a:solidFill>
                  <a:srgbClr val="266B92"/>
                </a:solidFill>
                <a:latin typeface="Century Gothic"/>
                <a:ea typeface="+mj-ea"/>
                <a:cs typeface="Century Gothic"/>
              </a:rPr>
              <a:t>Responsabilisation</a:t>
            </a:r>
            <a:r>
              <a:rPr lang="en-US" sz="1400" b="1" dirty="0" smtClean="0">
                <a:solidFill>
                  <a:srgbClr val="266B92"/>
                </a:solidFill>
                <a:latin typeface="Century Gothic"/>
                <a:ea typeface="+mj-ea"/>
                <a:cs typeface="Century Gothic"/>
              </a:rPr>
              <a:t> </a:t>
            </a:r>
            <a:r>
              <a:rPr lang="en-US" sz="1400" b="1" dirty="0" err="1" smtClean="0">
                <a:solidFill>
                  <a:srgbClr val="266B92"/>
                </a:solidFill>
                <a:latin typeface="Century Gothic"/>
                <a:ea typeface="+mj-ea"/>
                <a:cs typeface="Century Gothic"/>
              </a:rPr>
              <a:t>populationnelle</a:t>
            </a:r>
            <a:r>
              <a:rPr lang="en-US" sz="1400" b="1" dirty="0" smtClean="0">
                <a:solidFill>
                  <a:srgbClr val="266B92"/>
                </a:solidFill>
                <a:latin typeface="Century Gothic"/>
                <a:ea typeface="+mj-ea"/>
                <a:cs typeface="Century Gothic"/>
              </a:rPr>
              <a:t> </a:t>
            </a:r>
          </a:p>
          <a:p>
            <a:pPr marL="285750" lvl="0" indent="-285750" algn="just">
              <a:spcBef>
                <a:spcPct val="20000"/>
              </a:spcBef>
              <a:spcAft>
                <a:spcPts val="1200"/>
              </a:spcAft>
              <a:buSzPct val="100000"/>
              <a:buFontTx/>
              <a:buChar char="-"/>
              <a:defRPr/>
            </a:pPr>
            <a:r>
              <a:rPr lang="en-US" sz="1400" b="1" dirty="0" smtClean="0">
                <a:solidFill>
                  <a:srgbClr val="266B92"/>
                </a:solidFill>
                <a:latin typeface="Century Gothic"/>
                <a:ea typeface="+mj-ea"/>
                <a:cs typeface="Century Gothic"/>
              </a:rPr>
              <a:t>Coordination des </a:t>
            </a:r>
            <a:r>
              <a:rPr lang="en-US" sz="1400" b="1" dirty="0" err="1" smtClean="0">
                <a:solidFill>
                  <a:srgbClr val="266B92"/>
                </a:solidFill>
                <a:latin typeface="Century Gothic"/>
                <a:ea typeface="+mj-ea"/>
                <a:cs typeface="Century Gothic"/>
              </a:rPr>
              <a:t>acteurs</a:t>
            </a:r>
            <a:r>
              <a:rPr lang="en-US" sz="1400" b="1" dirty="0" smtClean="0">
                <a:solidFill>
                  <a:srgbClr val="266B92"/>
                </a:solidFill>
                <a:latin typeface="Century Gothic"/>
                <a:ea typeface="+mj-ea"/>
                <a:cs typeface="Century Gothic"/>
              </a:rPr>
              <a:t> </a:t>
            </a:r>
          </a:p>
          <a:p>
            <a:pPr marL="285750" lvl="0" indent="-285750" algn="just">
              <a:spcBef>
                <a:spcPct val="20000"/>
              </a:spcBef>
              <a:spcAft>
                <a:spcPts val="1200"/>
              </a:spcAft>
              <a:buSzPct val="100000"/>
              <a:buFontTx/>
              <a:buChar char="-"/>
              <a:defRPr/>
            </a:pPr>
            <a:r>
              <a:rPr lang="en-US" sz="1400" b="1" dirty="0" err="1" smtClean="0">
                <a:solidFill>
                  <a:srgbClr val="266B92"/>
                </a:solidFill>
                <a:latin typeface="Century Gothic"/>
                <a:ea typeface="+mj-ea"/>
                <a:cs typeface="Century Gothic"/>
              </a:rPr>
              <a:t>Nouvelles</a:t>
            </a:r>
            <a:r>
              <a:rPr lang="en-US" sz="1400" b="1" dirty="0" smtClean="0">
                <a:solidFill>
                  <a:srgbClr val="266B92"/>
                </a:solidFill>
                <a:latin typeface="Century Gothic"/>
                <a:ea typeface="+mj-ea"/>
                <a:cs typeface="Century Gothic"/>
              </a:rPr>
              <a:t> infrastructures/</a:t>
            </a:r>
            <a:r>
              <a:rPr lang="en-US" sz="1400" b="1" dirty="0" err="1" smtClean="0">
                <a:solidFill>
                  <a:srgbClr val="266B92"/>
                </a:solidFill>
                <a:latin typeface="Century Gothic"/>
                <a:ea typeface="+mj-ea"/>
                <a:cs typeface="Century Gothic"/>
              </a:rPr>
              <a:t>organisations</a:t>
            </a:r>
            <a:endParaRPr lang="en-US" sz="1400" b="1" dirty="0" smtClean="0">
              <a:solidFill>
                <a:srgbClr val="266B92"/>
              </a:solidFill>
              <a:latin typeface="Century Gothic"/>
              <a:ea typeface="+mj-ea"/>
              <a:cs typeface="Century Gothic"/>
            </a:endParaRPr>
          </a:p>
          <a:p>
            <a:pPr marL="285750" lvl="0" indent="-285750" algn="just">
              <a:spcBef>
                <a:spcPct val="20000"/>
              </a:spcBef>
              <a:spcAft>
                <a:spcPts val="1200"/>
              </a:spcAft>
              <a:buSzPct val="100000"/>
              <a:buFontTx/>
              <a:buChar char="-"/>
              <a:defRPr/>
            </a:pPr>
            <a:r>
              <a:rPr lang="en-US" sz="1400" b="1" dirty="0" smtClean="0">
                <a:solidFill>
                  <a:srgbClr val="266B92"/>
                </a:solidFill>
                <a:latin typeface="Century Gothic"/>
                <a:ea typeface="+mj-ea"/>
                <a:cs typeface="Century Gothic"/>
              </a:rPr>
              <a:t>Innovations </a:t>
            </a:r>
            <a:r>
              <a:rPr lang="en-US" sz="1400" b="1" dirty="0" err="1" smtClean="0">
                <a:solidFill>
                  <a:srgbClr val="266B92"/>
                </a:solidFill>
                <a:latin typeface="Century Gothic"/>
                <a:ea typeface="+mj-ea"/>
                <a:cs typeface="Century Gothic"/>
              </a:rPr>
              <a:t>organisationnelles</a:t>
            </a:r>
            <a:r>
              <a:rPr lang="en-US" sz="1400" b="1" dirty="0" smtClean="0">
                <a:solidFill>
                  <a:srgbClr val="266B92"/>
                </a:solidFill>
                <a:latin typeface="Century Gothic"/>
                <a:ea typeface="+mj-ea"/>
                <a:cs typeface="Century Gothic"/>
              </a:rPr>
              <a:t> </a:t>
            </a:r>
            <a:r>
              <a:rPr lang="en-US" sz="1400" b="1" dirty="0" err="1" smtClean="0">
                <a:solidFill>
                  <a:srgbClr val="266B92"/>
                </a:solidFill>
                <a:latin typeface="Century Gothic"/>
                <a:ea typeface="+mj-ea"/>
                <a:cs typeface="Century Gothic"/>
              </a:rPr>
              <a:t>dans</a:t>
            </a:r>
            <a:r>
              <a:rPr lang="en-US" sz="1400" b="1" dirty="0" smtClean="0">
                <a:solidFill>
                  <a:srgbClr val="266B92"/>
                </a:solidFill>
                <a:latin typeface="Century Gothic"/>
                <a:ea typeface="+mj-ea"/>
                <a:cs typeface="Century Gothic"/>
              </a:rPr>
              <a:t> la </a:t>
            </a:r>
            <a:r>
              <a:rPr lang="en-US" sz="1400" b="1" dirty="0" err="1" smtClean="0">
                <a:solidFill>
                  <a:srgbClr val="266B92"/>
                </a:solidFill>
                <a:latin typeface="Century Gothic"/>
                <a:ea typeface="+mj-ea"/>
                <a:cs typeface="Century Gothic"/>
              </a:rPr>
              <a:t>délivrance</a:t>
            </a:r>
            <a:r>
              <a:rPr lang="en-US" sz="1400" b="1" dirty="0" smtClean="0">
                <a:solidFill>
                  <a:srgbClr val="266B92"/>
                </a:solidFill>
                <a:latin typeface="Century Gothic"/>
                <a:ea typeface="+mj-ea"/>
                <a:cs typeface="Century Gothic"/>
              </a:rPr>
              <a:t> des </a:t>
            </a:r>
            <a:r>
              <a:rPr lang="en-US" sz="1400" b="1" dirty="0" err="1" smtClean="0">
                <a:solidFill>
                  <a:srgbClr val="266B92"/>
                </a:solidFill>
                <a:latin typeface="Century Gothic"/>
                <a:ea typeface="+mj-ea"/>
                <a:cs typeface="Century Gothic"/>
              </a:rPr>
              <a:t>soins</a:t>
            </a:r>
            <a:r>
              <a:rPr lang="en-US" sz="1400" b="1" dirty="0" smtClean="0">
                <a:solidFill>
                  <a:srgbClr val="266B92"/>
                </a:solidFill>
                <a:latin typeface="Century Gothic"/>
                <a:ea typeface="+mj-ea"/>
                <a:cs typeface="Century Gothic"/>
              </a:rPr>
              <a:t> </a:t>
            </a:r>
          </a:p>
          <a:p>
            <a:pPr marL="285750" lvl="0" indent="-285750" algn="just">
              <a:spcBef>
                <a:spcPct val="20000"/>
              </a:spcBef>
              <a:spcAft>
                <a:spcPts val="1200"/>
              </a:spcAft>
              <a:buSzPct val="100000"/>
              <a:buFontTx/>
              <a:buChar char="-"/>
              <a:defRPr/>
            </a:pPr>
            <a:endParaRPr lang="fr-FR" sz="1400" b="1" dirty="0" smtClean="0">
              <a:solidFill>
                <a:srgbClr val="266B92"/>
              </a:solidFill>
              <a:latin typeface="Century Gothic"/>
              <a:ea typeface="+mj-ea"/>
              <a:cs typeface="Century Gothic"/>
            </a:endParaRPr>
          </a:p>
          <a:p>
            <a:pPr lvl="0" algn="just">
              <a:spcBef>
                <a:spcPct val="20000"/>
              </a:spcBef>
              <a:spcAft>
                <a:spcPts val="1200"/>
              </a:spcAft>
              <a:buSzPct val="100000"/>
              <a:defRPr/>
            </a:pPr>
            <a:endParaRPr lang="fr-FR" sz="1400" b="1" dirty="0" smtClean="0">
              <a:solidFill>
                <a:srgbClr val="266B92"/>
              </a:solidFill>
              <a:latin typeface="Century Gothic"/>
              <a:ea typeface="+mj-ea"/>
              <a:cs typeface="Century Gothic"/>
            </a:endParaRPr>
          </a:p>
          <a:p>
            <a:pPr lvl="0" algn="just">
              <a:spcBef>
                <a:spcPct val="20000"/>
              </a:spcBef>
              <a:spcAft>
                <a:spcPts val="1200"/>
              </a:spcAft>
              <a:buSzPct val="100000"/>
              <a:defRPr/>
            </a:pPr>
            <a:r>
              <a:rPr lang="fr-FR" sz="1400" b="1" dirty="0" smtClean="0">
                <a:solidFill>
                  <a:srgbClr val="266B92"/>
                </a:solidFill>
                <a:latin typeface="Century Gothic"/>
                <a:ea typeface="+mj-ea"/>
                <a:cs typeface="Century Gothic"/>
              </a:rPr>
              <a:t> </a:t>
            </a:r>
          </a:p>
          <a:p>
            <a:pPr marL="285750" lvl="0" indent="-285750" algn="just">
              <a:spcBef>
                <a:spcPct val="20000"/>
              </a:spcBef>
              <a:spcAft>
                <a:spcPts val="1200"/>
              </a:spcAft>
              <a:buSzPct val="100000"/>
              <a:buBlip>
                <a:blip r:embed="rId3"/>
              </a:buBlip>
              <a:defRPr/>
            </a:pPr>
            <a:endParaRPr lang="fr-FR" sz="1400" b="1" dirty="0">
              <a:solidFill>
                <a:srgbClr val="266B92"/>
              </a:solidFill>
              <a:latin typeface="Century Gothic"/>
              <a:ea typeface="+mj-ea"/>
              <a:cs typeface="Century Gothic"/>
            </a:endParaRPr>
          </a:p>
          <a:p>
            <a:endParaRPr lang="fr-FR" sz="1200" b="1" dirty="0">
              <a:solidFill>
                <a:srgbClr val="266B92"/>
              </a:solidFill>
              <a:latin typeface="Century Gothic"/>
              <a:ea typeface="+mj-ea"/>
              <a:cs typeface="Century Gothic"/>
            </a:endParaRPr>
          </a:p>
        </p:txBody>
      </p:sp>
      <p:sp>
        <p:nvSpPr>
          <p:cNvPr id="11" name="Rectangle 10"/>
          <p:cNvSpPr/>
          <p:nvPr/>
        </p:nvSpPr>
        <p:spPr>
          <a:xfrm>
            <a:off x="827584" y="60325"/>
            <a:ext cx="8316416" cy="792088"/>
          </a:xfrm>
          <a:prstGeom prst="rect">
            <a:avLst/>
          </a:prstGeom>
          <a:noFill/>
          <a:ln>
            <a:noFill/>
          </a:ln>
        </p:spPr>
        <p:txBody>
          <a:bodyPr wrap="square" rtlCol="0">
            <a:noAutofit/>
          </a:bodyPr>
          <a:lstStyle/>
          <a:p>
            <a:pPr algn="just"/>
            <a:r>
              <a:rPr lang="fr-FR" sz="2800" b="1" dirty="0">
                <a:solidFill>
                  <a:srgbClr val="F79646">
                    <a:lumMod val="75000"/>
                  </a:srgbClr>
                </a:solidFill>
                <a:latin typeface="Century Gothic" panose="020B0502020202020204" pitchFamily="34" charset="0"/>
                <a:ea typeface="+mj-ea"/>
                <a:cs typeface="+mj-cs"/>
              </a:rPr>
              <a:t>Le </a:t>
            </a:r>
            <a:r>
              <a:rPr lang="fr-FR" sz="2800" b="1" i="1" dirty="0">
                <a:solidFill>
                  <a:srgbClr val="F79646">
                    <a:lumMod val="75000"/>
                  </a:srgbClr>
                </a:solidFill>
                <a:latin typeface="Century Gothic" panose="020B0502020202020204" pitchFamily="34" charset="0"/>
                <a:ea typeface="+mj-ea"/>
                <a:cs typeface="+mj-cs"/>
              </a:rPr>
              <a:t>Medicare </a:t>
            </a:r>
            <a:r>
              <a:rPr lang="fr-FR" sz="2800" b="1" i="1" dirty="0" err="1">
                <a:solidFill>
                  <a:srgbClr val="F79646">
                    <a:lumMod val="75000"/>
                  </a:srgbClr>
                </a:solidFill>
                <a:latin typeface="Century Gothic" panose="020B0502020202020204" pitchFamily="34" charset="0"/>
                <a:ea typeface="+mj-ea"/>
                <a:cs typeface="+mj-cs"/>
              </a:rPr>
              <a:t>Shared</a:t>
            </a:r>
            <a:r>
              <a:rPr lang="fr-FR" sz="2800" b="1" i="1" dirty="0">
                <a:solidFill>
                  <a:srgbClr val="F79646">
                    <a:lumMod val="75000"/>
                  </a:srgbClr>
                </a:solidFill>
                <a:latin typeface="Century Gothic" panose="020B0502020202020204" pitchFamily="34" charset="0"/>
                <a:ea typeface="+mj-ea"/>
                <a:cs typeface="+mj-cs"/>
              </a:rPr>
              <a:t> </a:t>
            </a:r>
            <a:r>
              <a:rPr lang="fr-FR" sz="2800" b="1" i="1" dirty="0" err="1">
                <a:solidFill>
                  <a:srgbClr val="F79646">
                    <a:lumMod val="75000"/>
                  </a:srgbClr>
                </a:solidFill>
                <a:latin typeface="Century Gothic" panose="020B0502020202020204" pitchFamily="34" charset="0"/>
                <a:ea typeface="+mj-ea"/>
                <a:cs typeface="+mj-cs"/>
              </a:rPr>
              <a:t>Savings</a:t>
            </a:r>
            <a:r>
              <a:rPr lang="fr-FR" sz="2800" b="1" i="1" dirty="0">
                <a:solidFill>
                  <a:srgbClr val="F79646">
                    <a:lumMod val="75000"/>
                  </a:srgbClr>
                </a:solidFill>
                <a:latin typeface="Century Gothic" panose="020B0502020202020204" pitchFamily="34" charset="0"/>
                <a:ea typeface="+mj-ea"/>
                <a:cs typeface="+mj-cs"/>
              </a:rPr>
              <a:t> Program </a:t>
            </a:r>
            <a:r>
              <a:rPr lang="fr-FR" sz="2800" b="1" dirty="0">
                <a:solidFill>
                  <a:srgbClr val="F79646">
                    <a:lumMod val="75000"/>
                  </a:srgbClr>
                </a:solidFill>
                <a:latin typeface="Century Gothic" panose="020B0502020202020204" pitchFamily="34" charset="0"/>
                <a:ea typeface="+mj-ea"/>
                <a:cs typeface="+mj-cs"/>
              </a:rPr>
              <a:t>aux Etats-Unis  </a:t>
            </a:r>
          </a:p>
          <a:p>
            <a:endParaRPr lang="fr-FR" sz="600" b="1" i="1" cap="all" dirty="0">
              <a:solidFill>
                <a:schemeClr val="accent5"/>
              </a:solidFill>
              <a:latin typeface="+mj-lt"/>
            </a:endParaRPr>
          </a:p>
        </p:txBody>
      </p:sp>
      <p:sp>
        <p:nvSpPr>
          <p:cNvPr id="3" name="AutoShape 4" descr="Résultat de recherche d'images pour &quot;à la santé de l'oncle sam&quot;"/>
          <p:cNvSpPr>
            <a:spLocks noChangeAspect="1" noChangeArrowheads="1"/>
          </p:cNvSpPr>
          <p:nvPr/>
        </p:nvSpPr>
        <p:spPr bwMode="auto">
          <a:xfrm>
            <a:off x="155575" y="-1287463"/>
            <a:ext cx="1695450"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à la santé de l'oncle sam&quot;"/>
          <p:cNvSpPr>
            <a:spLocks noChangeAspect="1" noChangeArrowheads="1"/>
          </p:cNvSpPr>
          <p:nvPr/>
        </p:nvSpPr>
        <p:spPr bwMode="auto">
          <a:xfrm>
            <a:off x="307975" y="-1135063"/>
            <a:ext cx="1695450"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e recherche d'images pour &quot;à la santé de l'oncle sam&quot;"/>
          <p:cNvSpPr>
            <a:spLocks noChangeAspect="1" noChangeArrowheads="1"/>
          </p:cNvSpPr>
          <p:nvPr/>
        </p:nvSpPr>
        <p:spPr bwMode="auto">
          <a:xfrm>
            <a:off x="460375" y="-982663"/>
            <a:ext cx="1695450"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2204864"/>
            <a:ext cx="1868053" cy="3168352"/>
          </a:xfrm>
          <a:prstGeom prst="rect">
            <a:avLst/>
          </a:prstGeom>
        </p:spPr>
      </p:pic>
    </p:spTree>
    <p:extLst>
      <p:ext uri="{BB962C8B-B14F-4D97-AF65-F5344CB8AC3E}">
        <p14:creationId xmlns:p14="http://schemas.microsoft.com/office/powerpoint/2010/main" val="3091646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575" y="301403"/>
            <a:ext cx="9021688" cy="792088"/>
          </a:xfrm>
        </p:spPr>
        <p:txBody>
          <a:bodyPr>
            <a:noAutofit/>
          </a:bodyPr>
          <a:lstStyle/>
          <a:p>
            <a:r>
              <a:rPr lang="fr-FR" dirty="0">
                <a:solidFill>
                  <a:srgbClr val="F79646">
                    <a:lumMod val="75000"/>
                  </a:srgbClr>
                </a:solidFill>
                <a:latin typeface="Century Gothic" panose="020B0502020202020204" pitchFamily="34" charset="0"/>
                <a:cs typeface="+mj-cs"/>
              </a:rPr>
              <a:t>La création des </a:t>
            </a:r>
            <a:r>
              <a:rPr lang="fr-FR" i="1" dirty="0" err="1">
                <a:solidFill>
                  <a:srgbClr val="F79646">
                    <a:lumMod val="75000"/>
                  </a:srgbClr>
                </a:solidFill>
                <a:latin typeface="Century Gothic" panose="020B0502020202020204" pitchFamily="34" charset="0"/>
                <a:cs typeface="+mj-cs"/>
              </a:rPr>
              <a:t>Accountable</a:t>
            </a:r>
            <a:r>
              <a:rPr lang="fr-FR" i="1" dirty="0">
                <a:solidFill>
                  <a:srgbClr val="F79646">
                    <a:lumMod val="75000"/>
                  </a:srgbClr>
                </a:solidFill>
                <a:latin typeface="Century Gothic" panose="020B0502020202020204" pitchFamily="34" charset="0"/>
                <a:cs typeface="+mj-cs"/>
              </a:rPr>
              <a:t> Care </a:t>
            </a:r>
            <a:r>
              <a:rPr lang="fr-FR" i="1" dirty="0" err="1">
                <a:solidFill>
                  <a:srgbClr val="F79646">
                    <a:lumMod val="75000"/>
                  </a:srgbClr>
                </a:solidFill>
                <a:latin typeface="Century Gothic" panose="020B0502020202020204" pitchFamily="34" charset="0"/>
                <a:cs typeface="+mj-cs"/>
              </a:rPr>
              <a:t>Organizations</a:t>
            </a:r>
            <a:r>
              <a:rPr lang="fr-FR" i="1" dirty="0">
                <a:solidFill>
                  <a:srgbClr val="F79646">
                    <a:lumMod val="75000"/>
                  </a:srgbClr>
                </a:solidFill>
                <a:latin typeface="Century Gothic" panose="020B0502020202020204" pitchFamily="34" charset="0"/>
                <a:cs typeface="+mj-cs"/>
              </a:rPr>
              <a:t> </a:t>
            </a:r>
            <a:r>
              <a:rPr lang="fr-FR" dirty="0">
                <a:solidFill>
                  <a:srgbClr val="F79646">
                    <a:lumMod val="75000"/>
                  </a:srgbClr>
                </a:solidFill>
                <a:latin typeface="Century Gothic" panose="020B0502020202020204" pitchFamily="34" charset="0"/>
                <a:cs typeface="+mj-cs"/>
              </a:rPr>
              <a:t/>
            </a:r>
            <a:br>
              <a:rPr lang="fr-FR" dirty="0">
                <a:solidFill>
                  <a:srgbClr val="F79646">
                    <a:lumMod val="75000"/>
                  </a:srgbClr>
                </a:solidFill>
                <a:latin typeface="Century Gothic" panose="020B0502020202020204" pitchFamily="34" charset="0"/>
                <a:cs typeface="+mj-cs"/>
              </a:rPr>
            </a:br>
            <a:endParaRPr lang="fr-FR" dirty="0">
              <a:solidFill>
                <a:srgbClr val="F79646">
                  <a:lumMod val="75000"/>
                </a:srgbClr>
              </a:solidFill>
              <a:latin typeface="Century Gothic" panose="020B0502020202020204" pitchFamily="34" charset="0"/>
              <a:cs typeface="+mj-cs"/>
            </a:endParaRPr>
          </a:p>
        </p:txBody>
      </p:sp>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8</a:t>
            </a:fld>
            <a:endParaRPr lang="fr-FR" sz="1100" dirty="0">
              <a:solidFill>
                <a:schemeClr val="tx2"/>
              </a:solidFill>
            </a:endParaRPr>
          </a:p>
        </p:txBody>
      </p:sp>
      <p:sp>
        <p:nvSpPr>
          <p:cNvPr id="10" name="ZoneTexte 9"/>
          <p:cNvSpPr txBox="1"/>
          <p:nvPr/>
        </p:nvSpPr>
        <p:spPr>
          <a:xfrm>
            <a:off x="189817" y="1329378"/>
            <a:ext cx="8808913" cy="5700022"/>
          </a:xfrm>
          <a:prstGeom prst="rect">
            <a:avLst/>
          </a:prstGeom>
          <a:noFill/>
        </p:spPr>
        <p:txBody>
          <a:bodyPr wrap="square" rtlCol="0">
            <a:spAutoFit/>
          </a:bodyPr>
          <a:lstStyle/>
          <a:p>
            <a:pPr marL="285750" lvl="0" indent="-285750" algn="just">
              <a:spcBef>
                <a:spcPct val="20000"/>
              </a:spcBef>
              <a:spcAft>
                <a:spcPts val="1200"/>
              </a:spcAft>
              <a:buSzPct val="100000"/>
              <a:buBlip>
                <a:blip r:embed="rId3"/>
              </a:buBlip>
              <a:defRPr/>
            </a:pPr>
            <a:r>
              <a:rPr lang="fr-FR" sz="1400" b="1" dirty="0" smtClean="0">
                <a:solidFill>
                  <a:srgbClr val="266B92"/>
                </a:solidFill>
                <a:latin typeface="Century Gothic"/>
                <a:ea typeface="+mj-ea"/>
                <a:cs typeface="Century Gothic"/>
              </a:rPr>
              <a:t>Pour intégrer ce programme incitatif, Medicare a demandé aux parties prenantes (hôpitaux, centres de soins primaires) de se constituer en groupements appelés </a:t>
            </a:r>
            <a:r>
              <a:rPr lang="fr-FR" sz="1400" b="1" i="1" dirty="0" err="1" smtClean="0">
                <a:solidFill>
                  <a:srgbClr val="266B92"/>
                </a:solidFill>
                <a:latin typeface="Century Gothic"/>
                <a:ea typeface="+mj-ea"/>
                <a:cs typeface="Century Gothic"/>
              </a:rPr>
              <a:t>accountable</a:t>
            </a:r>
            <a:r>
              <a:rPr lang="fr-FR" sz="1400" b="1" i="1" dirty="0" smtClean="0">
                <a:solidFill>
                  <a:srgbClr val="266B92"/>
                </a:solidFill>
                <a:latin typeface="Century Gothic"/>
                <a:ea typeface="+mj-ea"/>
                <a:cs typeface="Century Gothic"/>
              </a:rPr>
              <a:t> care organisations. </a:t>
            </a:r>
            <a:r>
              <a:rPr lang="fr-FR" sz="1400" b="1" dirty="0" smtClean="0">
                <a:solidFill>
                  <a:srgbClr val="266B92"/>
                </a:solidFill>
                <a:latin typeface="Century Gothic"/>
                <a:ea typeface="+mj-ea"/>
                <a:cs typeface="Century Gothic"/>
              </a:rPr>
              <a:t>En voici les caractéristiques :</a:t>
            </a:r>
            <a:endParaRPr lang="fr-FR" sz="1400" b="1" i="1" dirty="0" smtClean="0">
              <a:solidFill>
                <a:srgbClr val="266B92"/>
              </a:solidFill>
              <a:latin typeface="Century Gothic"/>
              <a:ea typeface="+mj-ea"/>
              <a:cs typeface="Century Gothic"/>
            </a:endParaRPr>
          </a:p>
          <a:p>
            <a:pPr marL="285750" lvl="0" indent="-285750" algn="just">
              <a:spcBef>
                <a:spcPct val="20000"/>
              </a:spcBef>
              <a:spcAft>
                <a:spcPts val="1200"/>
              </a:spcAft>
              <a:buSzPct val="100000"/>
              <a:buFontTx/>
              <a:buChar char="-"/>
              <a:defRPr/>
            </a:pPr>
            <a:r>
              <a:rPr lang="fr-FR" sz="1700" i="1" dirty="0" smtClean="0"/>
              <a:t>Responsable</a:t>
            </a:r>
            <a:r>
              <a:rPr lang="fr-FR" sz="1700" dirty="0" smtClean="0"/>
              <a:t> </a:t>
            </a:r>
            <a:r>
              <a:rPr lang="fr-FR" sz="1700" dirty="0"/>
              <a:t>pour l’ensemble de la prise en charge et de la qualité des </a:t>
            </a:r>
            <a:r>
              <a:rPr lang="fr-FR" sz="1700" dirty="0" smtClean="0"/>
              <a:t>soins d’une population</a:t>
            </a:r>
          </a:p>
          <a:p>
            <a:pPr marL="285750" lvl="0" indent="-285750" algn="just">
              <a:spcBef>
                <a:spcPct val="20000"/>
              </a:spcBef>
              <a:spcAft>
                <a:spcPts val="1200"/>
              </a:spcAft>
              <a:buSzPct val="100000"/>
              <a:buFontTx/>
              <a:buChar char="-"/>
              <a:defRPr/>
            </a:pPr>
            <a:r>
              <a:rPr lang="fr-FR" sz="1700" dirty="0" smtClean="0"/>
              <a:t>Doit rendre </a:t>
            </a:r>
            <a:r>
              <a:rPr lang="fr-FR" sz="1700" dirty="0"/>
              <a:t>des comptes sur des </a:t>
            </a:r>
            <a:r>
              <a:rPr lang="fr-FR" sz="1700" i="1" dirty="0"/>
              <a:t>indicateurs de </a:t>
            </a:r>
            <a:r>
              <a:rPr lang="fr-FR" sz="1700" i="1" dirty="0" smtClean="0"/>
              <a:t>qualité</a:t>
            </a:r>
            <a:r>
              <a:rPr lang="fr-FR" sz="1700" dirty="0" smtClean="0"/>
              <a:t>: mesures </a:t>
            </a:r>
            <a:r>
              <a:rPr lang="fr-FR" sz="1700" dirty="0"/>
              <a:t>de moyens et de résultats cliniques, de l’expérience du </a:t>
            </a:r>
            <a:r>
              <a:rPr lang="fr-FR" sz="1700" dirty="0" smtClean="0"/>
              <a:t>patient)</a:t>
            </a:r>
          </a:p>
          <a:p>
            <a:pPr marL="285750" lvl="0" indent="-285750" algn="just">
              <a:spcBef>
                <a:spcPct val="20000"/>
              </a:spcBef>
              <a:spcAft>
                <a:spcPts val="1200"/>
              </a:spcAft>
              <a:buSzPct val="100000"/>
              <a:buFontTx/>
              <a:buChar char="-"/>
              <a:defRPr/>
            </a:pPr>
            <a:r>
              <a:rPr lang="fr-FR" sz="1700" dirty="0" smtClean="0"/>
              <a:t>Doit rendre des comptes sur l’utilisation </a:t>
            </a:r>
            <a:r>
              <a:rPr lang="fr-FR" sz="1700" dirty="0"/>
              <a:t>des</a:t>
            </a:r>
            <a:r>
              <a:rPr lang="fr-FR" sz="1700" i="1" dirty="0"/>
              <a:t> ressources du </a:t>
            </a:r>
            <a:r>
              <a:rPr lang="fr-FR" sz="1700" i="1" dirty="0" smtClean="0"/>
              <a:t>système: </a:t>
            </a:r>
            <a:r>
              <a:rPr lang="fr-FR" sz="1700" dirty="0" smtClean="0"/>
              <a:t>indicateurs de taux </a:t>
            </a:r>
            <a:r>
              <a:rPr lang="fr-FR" sz="1700" dirty="0"/>
              <a:t>de recours aux hospitalisations non programmées et </a:t>
            </a:r>
            <a:r>
              <a:rPr lang="fr-FR" sz="1700" dirty="0" smtClean="0"/>
              <a:t>évitables, maîtrise des dépenses)</a:t>
            </a:r>
          </a:p>
          <a:p>
            <a:pPr marL="285750" lvl="0" indent="-285750" algn="just">
              <a:spcBef>
                <a:spcPct val="20000"/>
              </a:spcBef>
              <a:spcAft>
                <a:spcPts val="1200"/>
              </a:spcAft>
              <a:buSzPct val="100000"/>
              <a:buFontTx/>
              <a:buChar char="-"/>
              <a:defRPr/>
            </a:pPr>
            <a:r>
              <a:rPr lang="fr-FR" sz="1700" dirty="0" smtClean="0"/>
              <a:t>Doit</a:t>
            </a:r>
            <a:r>
              <a:rPr lang="fr-FR" sz="1700" i="1" dirty="0" smtClean="0"/>
              <a:t> coordonner</a:t>
            </a:r>
            <a:r>
              <a:rPr lang="fr-FR" sz="1700" dirty="0" smtClean="0"/>
              <a:t> </a:t>
            </a:r>
            <a:r>
              <a:rPr lang="fr-FR" sz="1700" dirty="0"/>
              <a:t>les soins avec des outils tels que la télésanté, la télésurveillance</a:t>
            </a:r>
            <a:r>
              <a:rPr lang="fr-FR" sz="1700" dirty="0" smtClean="0"/>
              <a:t>, des dossiers médicaux partagés, et des protocoles </a:t>
            </a:r>
            <a:r>
              <a:rPr lang="fr-FR" sz="1700" dirty="0"/>
              <a:t>personnalisés de soins</a:t>
            </a:r>
            <a:r>
              <a:rPr lang="fr-FR" sz="1700" dirty="0" smtClean="0"/>
              <a:t>.</a:t>
            </a:r>
          </a:p>
          <a:p>
            <a:pPr marL="285750" lvl="0" indent="-285750" algn="just">
              <a:spcBef>
                <a:spcPct val="20000"/>
              </a:spcBef>
              <a:spcAft>
                <a:spcPts val="1200"/>
              </a:spcAft>
              <a:buSzPct val="100000"/>
              <a:buFontTx/>
              <a:buChar char="-"/>
              <a:defRPr/>
            </a:pPr>
            <a:r>
              <a:rPr lang="fr-FR" sz="1700" dirty="0" smtClean="0"/>
              <a:t>Doit veiller à la </a:t>
            </a:r>
            <a:r>
              <a:rPr lang="fr-FR" sz="1700" i="1" dirty="0"/>
              <a:t>qualité des transitions entre divers environnements de prise en charge </a:t>
            </a:r>
            <a:r>
              <a:rPr lang="fr-FR" sz="1700" dirty="0" smtClean="0"/>
              <a:t>avec par exemple des </a:t>
            </a:r>
            <a:r>
              <a:rPr lang="fr-FR" sz="1700" dirty="0"/>
              <a:t>plans de sortie </a:t>
            </a:r>
            <a:r>
              <a:rPr lang="fr-FR" sz="1700" dirty="0" smtClean="0"/>
              <a:t>d’hôpital.</a:t>
            </a:r>
            <a:endParaRPr lang="fr-FR" sz="1700" b="1" dirty="0" smtClean="0">
              <a:solidFill>
                <a:srgbClr val="266B92"/>
              </a:solidFill>
              <a:latin typeface="Century Gothic"/>
              <a:ea typeface="+mj-ea"/>
              <a:cs typeface="Century Gothic"/>
            </a:endParaRPr>
          </a:p>
          <a:p>
            <a:pPr lvl="0" algn="just">
              <a:spcBef>
                <a:spcPct val="20000"/>
              </a:spcBef>
              <a:spcAft>
                <a:spcPts val="1200"/>
              </a:spcAft>
              <a:buSzPct val="100000"/>
              <a:defRPr/>
            </a:pPr>
            <a:endParaRPr lang="fr-FR" sz="1400" b="1" dirty="0" smtClean="0">
              <a:solidFill>
                <a:srgbClr val="266B92"/>
              </a:solidFill>
              <a:latin typeface="Century Gothic"/>
              <a:ea typeface="+mj-ea"/>
              <a:cs typeface="Century Gothic"/>
            </a:endParaRPr>
          </a:p>
          <a:p>
            <a:pPr lvl="0" algn="just">
              <a:spcBef>
                <a:spcPct val="20000"/>
              </a:spcBef>
              <a:spcAft>
                <a:spcPts val="1200"/>
              </a:spcAft>
              <a:buSzPct val="100000"/>
              <a:defRPr/>
            </a:pPr>
            <a:r>
              <a:rPr lang="fr-FR" sz="1400" b="1" dirty="0" smtClean="0">
                <a:solidFill>
                  <a:srgbClr val="266B92"/>
                </a:solidFill>
                <a:latin typeface="Century Gothic"/>
                <a:ea typeface="+mj-ea"/>
                <a:cs typeface="Century Gothic"/>
              </a:rPr>
              <a:t> </a:t>
            </a:r>
          </a:p>
          <a:p>
            <a:pPr marL="285750" lvl="0" indent="-285750" algn="just">
              <a:spcBef>
                <a:spcPct val="20000"/>
              </a:spcBef>
              <a:spcAft>
                <a:spcPts val="1200"/>
              </a:spcAft>
              <a:buSzPct val="100000"/>
              <a:buBlip>
                <a:blip r:embed="rId3"/>
              </a:buBlip>
              <a:defRPr/>
            </a:pPr>
            <a:endParaRPr lang="fr-FR" sz="1400" b="1" dirty="0">
              <a:solidFill>
                <a:srgbClr val="266B92"/>
              </a:solidFill>
              <a:latin typeface="Century Gothic"/>
              <a:ea typeface="+mj-ea"/>
              <a:cs typeface="Century Gothic"/>
            </a:endParaRPr>
          </a:p>
          <a:p>
            <a:endParaRPr lang="fr-FR" sz="1200" b="1" dirty="0">
              <a:solidFill>
                <a:srgbClr val="266B92"/>
              </a:solidFill>
              <a:latin typeface="Century Gothic"/>
              <a:ea typeface="+mj-ea"/>
              <a:cs typeface="Century Gothic"/>
            </a:endParaRPr>
          </a:p>
        </p:txBody>
      </p:sp>
      <p:sp>
        <p:nvSpPr>
          <p:cNvPr id="3" name="AutoShape 4" descr="Résultat de recherche d'images pour &quot;à la santé de l'oncle sam&quot;"/>
          <p:cNvSpPr>
            <a:spLocks noChangeAspect="1" noChangeArrowheads="1"/>
          </p:cNvSpPr>
          <p:nvPr/>
        </p:nvSpPr>
        <p:spPr bwMode="auto">
          <a:xfrm>
            <a:off x="155575" y="-1287463"/>
            <a:ext cx="1695450"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à la santé de l'oncle sam&quot;"/>
          <p:cNvSpPr>
            <a:spLocks noChangeAspect="1" noChangeArrowheads="1"/>
          </p:cNvSpPr>
          <p:nvPr/>
        </p:nvSpPr>
        <p:spPr bwMode="auto">
          <a:xfrm>
            <a:off x="307975" y="-1135063"/>
            <a:ext cx="1695450"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031725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12"/>
          </p:nvPr>
        </p:nvSpPr>
        <p:spPr>
          <a:xfrm>
            <a:off x="6690574" y="6423063"/>
            <a:ext cx="1913874" cy="246297"/>
          </a:xfrm>
        </p:spPr>
        <p:txBody>
          <a:bodyPr/>
          <a:lstStyle/>
          <a:p>
            <a:fld id="{18709B9F-3910-46AF-9B0B-C44BFA752BA1}" type="slidenum">
              <a:rPr lang="fr-FR" sz="1100" smtClean="0">
                <a:solidFill>
                  <a:schemeClr val="tx2"/>
                </a:solidFill>
              </a:rPr>
              <a:pPr/>
              <a:t>9</a:t>
            </a:fld>
            <a:endParaRPr lang="fr-FR" sz="1100" dirty="0">
              <a:solidFill>
                <a:schemeClr val="tx2"/>
              </a:solidFill>
            </a:endParaRPr>
          </a:p>
        </p:txBody>
      </p:sp>
      <p:sp>
        <p:nvSpPr>
          <p:cNvPr id="3" name="AutoShape 4" descr="Résultat de recherche d'images pour &quot;à la santé de l'oncle sam&quot;"/>
          <p:cNvSpPr>
            <a:spLocks noChangeAspect="1" noChangeArrowheads="1"/>
          </p:cNvSpPr>
          <p:nvPr/>
        </p:nvSpPr>
        <p:spPr bwMode="auto">
          <a:xfrm>
            <a:off x="155575" y="-1287463"/>
            <a:ext cx="1695450"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à la santé de l'oncle sam&quot;"/>
          <p:cNvSpPr>
            <a:spLocks noChangeAspect="1" noChangeArrowheads="1"/>
          </p:cNvSpPr>
          <p:nvPr/>
        </p:nvSpPr>
        <p:spPr bwMode="auto">
          <a:xfrm>
            <a:off x="307975" y="-1135063"/>
            <a:ext cx="1695450"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e recherche d'images pour &quot;à la santé de l'oncle sam&quot;"/>
          <p:cNvSpPr>
            <a:spLocks noChangeAspect="1" noChangeArrowheads="1"/>
          </p:cNvSpPr>
          <p:nvPr/>
        </p:nvSpPr>
        <p:spPr bwMode="auto">
          <a:xfrm>
            <a:off x="460375" y="-982663"/>
            <a:ext cx="1695450"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2" descr="https://www.healthaffairs.org/do/10.1377/hblog20170628.060719/full/Muhelstein_Exhibit_1_768x4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5669"/>
            <a:ext cx="9143999" cy="532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1"/>
          <p:cNvSpPr>
            <a:spLocks noGrp="1"/>
          </p:cNvSpPr>
          <p:nvPr>
            <p:ph type="title"/>
          </p:nvPr>
        </p:nvSpPr>
        <p:spPr>
          <a:xfrm>
            <a:off x="155575" y="301403"/>
            <a:ext cx="9021688" cy="792088"/>
          </a:xfrm>
        </p:spPr>
        <p:txBody>
          <a:bodyPr>
            <a:noAutofit/>
          </a:bodyPr>
          <a:lstStyle/>
          <a:p>
            <a:r>
              <a:rPr lang="fr-FR" dirty="0">
                <a:solidFill>
                  <a:srgbClr val="F79646">
                    <a:lumMod val="75000"/>
                  </a:srgbClr>
                </a:solidFill>
                <a:latin typeface="Century Gothic" panose="020B0502020202020204" pitchFamily="34" charset="0"/>
                <a:cs typeface="+mj-cs"/>
              </a:rPr>
              <a:t>La création des </a:t>
            </a:r>
            <a:r>
              <a:rPr lang="fr-FR" i="1" dirty="0" err="1">
                <a:solidFill>
                  <a:srgbClr val="F79646">
                    <a:lumMod val="75000"/>
                  </a:srgbClr>
                </a:solidFill>
                <a:latin typeface="Century Gothic" panose="020B0502020202020204" pitchFamily="34" charset="0"/>
                <a:cs typeface="+mj-cs"/>
              </a:rPr>
              <a:t>Accountable</a:t>
            </a:r>
            <a:r>
              <a:rPr lang="fr-FR" i="1" dirty="0">
                <a:solidFill>
                  <a:srgbClr val="F79646">
                    <a:lumMod val="75000"/>
                  </a:srgbClr>
                </a:solidFill>
                <a:latin typeface="Century Gothic" panose="020B0502020202020204" pitchFamily="34" charset="0"/>
                <a:cs typeface="+mj-cs"/>
              </a:rPr>
              <a:t> Care </a:t>
            </a:r>
            <a:r>
              <a:rPr lang="fr-FR" i="1" dirty="0" err="1">
                <a:solidFill>
                  <a:srgbClr val="F79646">
                    <a:lumMod val="75000"/>
                  </a:srgbClr>
                </a:solidFill>
                <a:latin typeface="Century Gothic" panose="020B0502020202020204" pitchFamily="34" charset="0"/>
                <a:cs typeface="+mj-cs"/>
              </a:rPr>
              <a:t>Organizations</a:t>
            </a:r>
            <a:r>
              <a:rPr lang="fr-FR" i="1" dirty="0">
                <a:solidFill>
                  <a:srgbClr val="F79646">
                    <a:lumMod val="75000"/>
                  </a:srgbClr>
                </a:solidFill>
                <a:latin typeface="Century Gothic" panose="020B0502020202020204" pitchFamily="34" charset="0"/>
                <a:cs typeface="+mj-cs"/>
              </a:rPr>
              <a:t> </a:t>
            </a:r>
            <a:r>
              <a:rPr lang="fr-FR" dirty="0">
                <a:solidFill>
                  <a:srgbClr val="F79646">
                    <a:lumMod val="75000"/>
                  </a:srgbClr>
                </a:solidFill>
                <a:latin typeface="Century Gothic" panose="020B0502020202020204" pitchFamily="34" charset="0"/>
                <a:cs typeface="+mj-cs"/>
              </a:rPr>
              <a:t/>
            </a:r>
            <a:br>
              <a:rPr lang="fr-FR" dirty="0">
                <a:solidFill>
                  <a:srgbClr val="F79646">
                    <a:lumMod val="75000"/>
                  </a:srgbClr>
                </a:solidFill>
                <a:latin typeface="Century Gothic" panose="020B0502020202020204" pitchFamily="34" charset="0"/>
                <a:cs typeface="+mj-cs"/>
              </a:rPr>
            </a:br>
            <a:endParaRPr lang="fr-FR" dirty="0">
              <a:solidFill>
                <a:srgbClr val="F79646">
                  <a:lumMod val="75000"/>
                </a:srgbClr>
              </a:solidFill>
              <a:latin typeface="Century Gothic" panose="020B0502020202020204" pitchFamily="34" charset="0"/>
              <a:cs typeface="+mj-cs"/>
            </a:endParaRPr>
          </a:p>
        </p:txBody>
      </p:sp>
    </p:spTree>
    <p:extLst>
      <p:ext uri="{BB962C8B-B14F-4D97-AF65-F5344CB8AC3E}">
        <p14:creationId xmlns:p14="http://schemas.microsoft.com/office/powerpoint/2010/main" val="416189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Personnalisé 1">
      <a:dk1>
        <a:srgbClr val="00537E"/>
      </a:dk1>
      <a:lt1>
        <a:srgbClr val="266B92"/>
      </a:lt1>
      <a:dk2>
        <a:srgbClr val="FFFFFF"/>
      </a:dk2>
      <a:lt2>
        <a:srgbClr val="FFFFFF"/>
      </a:lt2>
      <a:accent1>
        <a:srgbClr val="00537E"/>
      </a:accent1>
      <a:accent2>
        <a:srgbClr val="3591A7"/>
      </a:accent2>
      <a:accent3>
        <a:srgbClr val="37ADB9"/>
      </a:accent3>
      <a:accent4>
        <a:srgbClr val="DD2D65"/>
      </a:accent4>
      <a:accent5>
        <a:srgbClr val="FF6600"/>
      </a:accent5>
      <a:accent6>
        <a:srgbClr val="F79646"/>
      </a:accent6>
      <a:hlink>
        <a:srgbClr val="00B0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7167</TotalTime>
  <Words>1758</Words>
  <Application>Microsoft Office PowerPoint</Application>
  <PresentationFormat>Affichage à l'écran (4:3)</PresentationFormat>
  <Paragraphs>254</Paragraphs>
  <Slides>23</Slides>
  <Notes>22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1_Thème Office</vt:lpstr>
      <vt:lpstr>Présentation PowerPoint</vt:lpstr>
      <vt:lpstr>Expériences étrangères Problèmes communs  </vt:lpstr>
      <vt:lpstr>Expériences étrangères Problèmes communs  </vt:lpstr>
      <vt:lpstr>A la recherche des soins intégrés…</vt:lpstr>
      <vt:lpstr>Soins intégrés : expériences internationales </vt:lpstr>
      <vt:lpstr>Inciter l’ensemble des acteurs d’un territoire à se coordonner </vt:lpstr>
      <vt:lpstr>Présentation PowerPoint</vt:lpstr>
      <vt:lpstr>La création des Accountable Care Organizations  </vt:lpstr>
      <vt:lpstr>La création des Accountable Care Organizations  </vt:lpstr>
      <vt:lpstr>Présentation PowerPoint</vt:lpstr>
      <vt:lpstr>L’expérience du patient </vt:lpstr>
      <vt:lpstr>Medicare Shared Savings Program ACO (USA)</vt:lpstr>
      <vt:lpstr>Medicare Shared Savings Program ACO (USA)</vt:lpstr>
      <vt:lpstr>Medicare Shared Savings Program ACO (USA)</vt:lpstr>
      <vt:lpstr>Medicare Shared Savings Program ACO (USA)</vt:lpstr>
      <vt:lpstr>Medicare Shared Savings Program ACO (USA)</vt:lpstr>
      <vt:lpstr>Medicare Shared Savings Program ACO (USA)</vt:lpstr>
      <vt:lpstr>Présentation PowerPoint</vt:lpstr>
      <vt:lpstr>Belgique : Integreo  « Des soins intégrés pour une meilleure santé »</vt:lpstr>
      <vt:lpstr>Présentation PowerPoint</vt:lpstr>
      <vt:lpstr>Intégréo (Belgique) Le système de « garantie budgétaire » </vt:lpstr>
      <vt:lpstr>Intégréo (Belgique) Le système de « garantie budgétaire » </vt:lpstr>
      <vt:lpstr>Intégréo (Belgique) Le système de « garantie budgétaire » </vt:lpstr>
    </vt:vector>
  </TitlesOfParts>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 modèle choisir ?</dc:title>
  <dc:creator>arnaud.bayle</dc:creator>
  <cp:lastModifiedBy>laura.obled</cp:lastModifiedBy>
  <cp:revision>194</cp:revision>
  <cp:lastPrinted>2019-04-04T10:16:43Z</cp:lastPrinted>
  <dcterms:created xsi:type="dcterms:W3CDTF">2018-07-30T15:05:33Z</dcterms:created>
  <dcterms:modified xsi:type="dcterms:W3CDTF">2019-07-15T10:37:00Z</dcterms:modified>
</cp:coreProperties>
</file>