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62" r:id="rId2"/>
    <p:sldId id="263" r:id="rId3"/>
    <p:sldId id="300" r:id="rId4"/>
    <p:sldId id="301" r:id="rId5"/>
    <p:sldId id="302" r:id="rId6"/>
    <p:sldId id="303" r:id="rId7"/>
    <p:sldId id="305" r:id="rId8"/>
    <p:sldId id="306" r:id="rId9"/>
    <p:sldId id="307" r:id="rId10"/>
    <p:sldId id="259" r:id="rId11"/>
    <p:sldId id="261" r:id="rId12"/>
    <p:sldId id="260" r:id="rId13"/>
    <p:sldId id="264" r:id="rId14"/>
    <p:sldId id="266"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91" r:id="rId28"/>
    <p:sldId id="292" r:id="rId29"/>
    <p:sldId id="293" r:id="rId30"/>
    <p:sldId id="294" r:id="rId31"/>
    <p:sldId id="295" r:id="rId32"/>
    <p:sldId id="296" r:id="rId33"/>
    <p:sldId id="297" r:id="rId34"/>
    <p:sldId id="298" r:id="rId35"/>
    <p:sldId id="280" r:id="rId36"/>
    <p:sldId id="265" r:id="rId37"/>
    <p:sldId id="308" r:id="rId38"/>
    <p:sldId id="309" r:id="rId39"/>
    <p:sldId id="310" r:id="rId40"/>
    <p:sldId id="311" r:id="rId41"/>
    <p:sldId id="312" r:id="rId42"/>
    <p:sldId id="286" r:id="rId43"/>
    <p:sldId id="287" r:id="rId44"/>
    <p:sldId id="288" r:id="rId45"/>
    <p:sldId id="289" r:id="rId46"/>
    <p:sldId id="290"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28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GESTION DES MALADES DE LA GRIPPE  FRANCE 2016/2017 </a:t>
            </a:r>
          </a:p>
        </c:rich>
      </c:tx>
      <c:layout>
        <c:manualLayout>
          <c:xMode val="edge"/>
          <c:yMode val="edge"/>
          <c:x val="0.13821232958340274"/>
          <c:y val="1.535112742547814E-2"/>
        </c:manualLayout>
      </c:layout>
      <c:overlay val="0"/>
    </c:title>
    <c:autoTitleDeleted val="0"/>
    <c:plotArea>
      <c:layout/>
      <c:pieChart>
        <c:varyColors val="1"/>
        <c:ser>
          <c:idx val="0"/>
          <c:order val="0"/>
          <c:tx>
            <c:strRef>
              <c:f>Feuil1!$B$1</c:f>
              <c:strCache>
                <c:ptCount val="1"/>
                <c:pt idx="0">
                  <c:v>actes</c:v>
                </c:pt>
              </c:strCache>
            </c:strRef>
          </c:tx>
          <c:dLbls>
            <c:spPr>
              <a:noFill/>
              <a:ln>
                <a:noFill/>
              </a:ln>
              <a:effectLst/>
            </c:spPr>
            <c:txPr>
              <a:bodyPr/>
              <a:lstStyle/>
              <a:p>
                <a:pPr>
                  <a:defRPr b="1"/>
                </a:pPr>
                <a:endParaRPr lang="fr-FR"/>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Feuil1!$A$2:$A$3</c:f>
              <c:strCache>
                <c:ptCount val="2"/>
                <c:pt idx="0">
                  <c:v>MG</c:v>
                </c:pt>
                <c:pt idx="1">
                  <c:v>passages SAU</c:v>
                </c:pt>
              </c:strCache>
            </c:strRef>
          </c:cat>
          <c:val>
            <c:numRef>
              <c:f>Feuil1!$B$2:$B$3</c:f>
              <c:numCache>
                <c:formatCode>General</c:formatCode>
                <c:ptCount val="2"/>
                <c:pt idx="0">
                  <c:v>1900000</c:v>
                </c:pt>
                <c:pt idx="1">
                  <c:v>40000</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A0A558-D8E2-48A5-BB73-686F343EB905}" type="datetimeFigureOut">
              <a:rPr lang="fr-FR" smtClean="0"/>
              <a:pPr/>
              <a:t>08/12/2017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0854E-8F42-44D5-BC8C-C34A56713A96}" type="slidenum">
              <a:rPr lang="fr-FR" smtClean="0"/>
              <a:pPr/>
              <a:t>‹N°›</a:t>
            </a:fld>
            <a:endParaRPr lang="fr-FR"/>
          </a:p>
        </p:txBody>
      </p:sp>
    </p:spTree>
    <p:extLst>
      <p:ext uri="{BB962C8B-B14F-4D97-AF65-F5344CB8AC3E}">
        <p14:creationId xmlns:p14="http://schemas.microsoft.com/office/powerpoint/2010/main" val="2733460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Prévention</a:t>
            </a:r>
            <a:r>
              <a:rPr lang="fr-FR" baseline="0" dirty="0" smtClean="0"/>
              <a:t> </a:t>
            </a:r>
          </a:p>
          <a:p>
            <a:r>
              <a:rPr lang="fr-FR" baseline="0" dirty="0" smtClean="0"/>
              <a:t>Veille</a:t>
            </a:r>
          </a:p>
          <a:p>
            <a:r>
              <a:rPr lang="fr-FR" baseline="0" dirty="0" smtClean="0"/>
              <a:t>Alerte</a:t>
            </a:r>
          </a:p>
          <a:p>
            <a:r>
              <a:rPr lang="fr-FR" baseline="0" dirty="0" smtClean="0"/>
              <a:t>Domicile</a:t>
            </a:r>
          </a:p>
          <a:p>
            <a:r>
              <a:rPr lang="fr-FR" baseline="0" dirty="0" smtClean="0"/>
              <a:t>Soins </a:t>
            </a:r>
            <a:r>
              <a:rPr lang="fr-FR" baseline="0" dirty="0" err="1" smtClean="0"/>
              <a:t>ambu</a:t>
            </a:r>
            <a:endParaRPr lang="fr-FR" baseline="0" dirty="0" smtClean="0"/>
          </a:p>
          <a:p>
            <a:r>
              <a:rPr lang="fr-FR" baseline="0" dirty="0" err="1" smtClean="0"/>
              <a:t>Hopital</a:t>
            </a:r>
            <a:r>
              <a:rPr lang="fr-FR" baseline="0" dirty="0" smtClean="0"/>
              <a:t>: urgences / aval / soins critiques</a:t>
            </a:r>
            <a:endParaRPr lang="fr-FR" dirty="0"/>
          </a:p>
        </p:txBody>
      </p:sp>
      <p:sp>
        <p:nvSpPr>
          <p:cNvPr id="4" name="Espace réservé du pied de page 3"/>
          <p:cNvSpPr>
            <a:spLocks noGrp="1"/>
          </p:cNvSpPr>
          <p:nvPr>
            <p:ph type="ftr" sz="quarter" idx="10"/>
          </p:nvPr>
        </p:nvSpPr>
        <p:spPr/>
        <p:txBody>
          <a:bodyPr/>
          <a:lstStyle/>
          <a:p>
            <a:pPr>
              <a:defRPr/>
            </a:pPr>
            <a:r>
              <a:rPr lang="fr-FR" smtClean="0"/>
              <a:t>Version 1 en date du 24/08/11</a:t>
            </a:r>
            <a:endParaRPr lang="en-US"/>
          </a:p>
        </p:txBody>
      </p:sp>
      <p:sp>
        <p:nvSpPr>
          <p:cNvPr id="5" name="Espace réservé du numéro de diapositive 4"/>
          <p:cNvSpPr>
            <a:spLocks noGrp="1"/>
          </p:cNvSpPr>
          <p:nvPr>
            <p:ph type="sldNum" sz="quarter" idx="11"/>
          </p:nvPr>
        </p:nvSpPr>
        <p:spPr/>
        <p:txBody>
          <a:bodyPr/>
          <a:lstStyle/>
          <a:p>
            <a:pPr>
              <a:defRPr/>
            </a:pPr>
            <a:fld id="{7C1351D2-E601-41CD-9BE3-84367A08E967}" type="slidenum">
              <a:rPr lang="fr-FR" smtClean="0"/>
              <a:pPr>
                <a:defRPr/>
              </a:pPr>
              <a:t>7</a:t>
            </a:fld>
            <a:endParaRPr lang="fr-FR"/>
          </a:p>
        </p:txBody>
      </p:sp>
    </p:spTree>
    <p:extLst>
      <p:ext uri="{BB962C8B-B14F-4D97-AF65-F5344CB8AC3E}">
        <p14:creationId xmlns:p14="http://schemas.microsoft.com/office/powerpoint/2010/main" val="665243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D41337-D293-4F03-918D-FA5D6CB5B947}" type="slidenum">
              <a:rPr lang="fr-FR" smtClean="0"/>
              <a:pPr/>
              <a:t>27</a:t>
            </a:fld>
            <a:endParaRPr lang="fr-FR"/>
          </a:p>
        </p:txBody>
      </p:sp>
    </p:spTree>
    <p:extLst>
      <p:ext uri="{BB962C8B-B14F-4D97-AF65-F5344CB8AC3E}">
        <p14:creationId xmlns:p14="http://schemas.microsoft.com/office/powerpoint/2010/main" val="1295166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a:ln/>
        </p:spPr>
      </p:sp>
      <p:sp>
        <p:nvSpPr>
          <p:cNvPr id="61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614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3399"/>
                </a:solidFill>
                <a:latin typeface="Arial" charset="0"/>
              </a:defRPr>
            </a:lvl1pPr>
            <a:lvl2pPr marL="742950" indent="-285750">
              <a:defRPr sz="3200">
                <a:solidFill>
                  <a:srgbClr val="003399"/>
                </a:solidFill>
                <a:latin typeface="Arial" charset="0"/>
              </a:defRPr>
            </a:lvl2pPr>
            <a:lvl3pPr marL="1143000" indent="-228600">
              <a:defRPr sz="3200">
                <a:solidFill>
                  <a:srgbClr val="003399"/>
                </a:solidFill>
                <a:latin typeface="Arial" charset="0"/>
              </a:defRPr>
            </a:lvl3pPr>
            <a:lvl4pPr marL="1600200" indent="-228600">
              <a:defRPr sz="3200">
                <a:solidFill>
                  <a:srgbClr val="003399"/>
                </a:solidFill>
                <a:latin typeface="Arial" charset="0"/>
              </a:defRPr>
            </a:lvl4pPr>
            <a:lvl5pPr marL="2057400" indent="-228600">
              <a:defRPr sz="3200">
                <a:solidFill>
                  <a:srgbClr val="003399"/>
                </a:solidFill>
                <a:latin typeface="Arial" charset="0"/>
              </a:defRPr>
            </a:lvl5pPr>
            <a:lvl6pPr marL="2514600" indent="-228600" eaLnBrk="0" fontAlgn="base" hangingPunct="0">
              <a:spcBef>
                <a:spcPct val="0"/>
              </a:spcBef>
              <a:spcAft>
                <a:spcPct val="0"/>
              </a:spcAft>
              <a:defRPr sz="3200">
                <a:solidFill>
                  <a:srgbClr val="003399"/>
                </a:solidFill>
                <a:latin typeface="Arial" charset="0"/>
              </a:defRPr>
            </a:lvl6pPr>
            <a:lvl7pPr marL="2971800" indent="-228600" eaLnBrk="0" fontAlgn="base" hangingPunct="0">
              <a:spcBef>
                <a:spcPct val="0"/>
              </a:spcBef>
              <a:spcAft>
                <a:spcPct val="0"/>
              </a:spcAft>
              <a:defRPr sz="3200">
                <a:solidFill>
                  <a:srgbClr val="003399"/>
                </a:solidFill>
                <a:latin typeface="Arial" charset="0"/>
              </a:defRPr>
            </a:lvl7pPr>
            <a:lvl8pPr marL="3429000" indent="-228600" eaLnBrk="0" fontAlgn="base" hangingPunct="0">
              <a:spcBef>
                <a:spcPct val="0"/>
              </a:spcBef>
              <a:spcAft>
                <a:spcPct val="0"/>
              </a:spcAft>
              <a:defRPr sz="3200">
                <a:solidFill>
                  <a:srgbClr val="003399"/>
                </a:solidFill>
                <a:latin typeface="Arial" charset="0"/>
              </a:defRPr>
            </a:lvl8pPr>
            <a:lvl9pPr marL="3886200" indent="-228600" eaLnBrk="0" fontAlgn="base" hangingPunct="0">
              <a:spcBef>
                <a:spcPct val="0"/>
              </a:spcBef>
              <a:spcAft>
                <a:spcPct val="0"/>
              </a:spcAft>
              <a:defRPr sz="3200">
                <a:solidFill>
                  <a:srgbClr val="003399"/>
                </a:solidFill>
                <a:latin typeface="Arial" charset="0"/>
              </a:defRPr>
            </a:lvl9pPr>
          </a:lstStyle>
          <a:p>
            <a:fld id="{137713F6-9712-4EA8-9F27-FE5D5236354A}" type="slidenum">
              <a:rPr lang="fr-FR" altLang="fr-FR" sz="1200">
                <a:solidFill>
                  <a:schemeClr val="tx1"/>
                </a:solidFill>
                <a:latin typeface="Times New Roman" charset="0"/>
              </a:rPr>
              <a:pPr/>
              <a:t>42</a:t>
            </a:fld>
            <a:endParaRPr lang="fr-FR" altLang="fr-FR" sz="1200">
              <a:solidFill>
                <a:schemeClr val="tx1"/>
              </a:solidFill>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a:defRPr/>
            </a:pPr>
            <a:r>
              <a:rPr lang="fr-FR" smtClean="0"/>
              <a:t>Version 1 en date du 24/08/11</a:t>
            </a:r>
            <a:endParaRPr lang="en-US"/>
          </a:p>
        </p:txBody>
      </p:sp>
      <p:sp>
        <p:nvSpPr>
          <p:cNvPr id="5" name="Espace réservé du numéro de diapositive 4"/>
          <p:cNvSpPr>
            <a:spLocks noGrp="1"/>
          </p:cNvSpPr>
          <p:nvPr>
            <p:ph type="sldNum" sz="quarter" idx="11"/>
          </p:nvPr>
        </p:nvSpPr>
        <p:spPr/>
        <p:txBody>
          <a:bodyPr/>
          <a:lstStyle/>
          <a:p>
            <a:pPr>
              <a:defRPr/>
            </a:pPr>
            <a:fld id="{7C1351D2-E601-41CD-9BE3-84367A08E967}" type="slidenum">
              <a:rPr lang="fr-FR" smtClean="0"/>
              <a:pPr>
                <a:defRPr/>
              </a:pPr>
              <a:t>8</a:t>
            </a:fld>
            <a:endParaRPr lang="fr-FR"/>
          </a:p>
        </p:txBody>
      </p:sp>
    </p:spTree>
    <p:extLst>
      <p:ext uri="{BB962C8B-B14F-4D97-AF65-F5344CB8AC3E}">
        <p14:creationId xmlns:p14="http://schemas.microsoft.com/office/powerpoint/2010/main" val="2822114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C0854E-8F42-44D5-BC8C-C34A56713A96}" type="slidenum">
              <a:rPr lang="fr-FR" smtClean="0"/>
              <a:pPr/>
              <a:t>12</a:t>
            </a:fld>
            <a:endParaRPr lang="fr-FR"/>
          </a:p>
        </p:txBody>
      </p:sp>
    </p:spTree>
    <p:extLst>
      <p:ext uri="{BB962C8B-B14F-4D97-AF65-F5344CB8AC3E}">
        <p14:creationId xmlns:p14="http://schemas.microsoft.com/office/powerpoint/2010/main" val="196347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1413" y="695325"/>
            <a:ext cx="4573587" cy="3429000"/>
          </a:xfrm>
          <a:solidFill>
            <a:srgbClr val="CFE7F5"/>
          </a:solidFill>
          <a:ln w="25402">
            <a:solidFill>
              <a:srgbClr val="808080"/>
            </a:solidFill>
            <a:prstDash val="solid"/>
          </a:ln>
        </p:spPr>
      </p:sp>
      <p:sp>
        <p:nvSpPr>
          <p:cNvPr id="3" name="Espace réservé des commentaires 2"/>
          <p:cNvSpPr txBox="1">
            <a:spLocks noGrp="1"/>
          </p:cNvSpPr>
          <p:nvPr>
            <p:ph type="body" sz="quarter" idx="1"/>
          </p:nvPr>
        </p:nvSpPr>
        <p:spPr>
          <a:xfrm>
            <a:off x="685828" y="4343325"/>
            <a:ext cx="5486309" cy="283511"/>
          </a:xfrm>
        </p:spPr>
        <p:txBody>
          <a:bodyPr>
            <a:spAutoFit/>
          </a:bodyPr>
          <a:lstStyle/>
          <a:p>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1413" y="695325"/>
            <a:ext cx="4573587" cy="3429000"/>
          </a:xfrm>
          <a:solidFill>
            <a:srgbClr val="CFE7F5"/>
          </a:solidFill>
          <a:ln w="25402">
            <a:solidFill>
              <a:srgbClr val="808080"/>
            </a:solidFill>
            <a:prstDash val="solid"/>
          </a:ln>
        </p:spPr>
      </p:sp>
      <p:sp>
        <p:nvSpPr>
          <p:cNvPr id="3" name="Espace réservé des commentaires 2"/>
          <p:cNvSpPr txBox="1">
            <a:spLocks noGrp="1"/>
          </p:cNvSpPr>
          <p:nvPr>
            <p:ph type="body" sz="quarter" idx="1"/>
          </p:nvPr>
        </p:nvSpPr>
        <p:spPr>
          <a:xfrm>
            <a:off x="685829" y="4343327"/>
            <a:ext cx="5486309" cy="283511"/>
          </a:xfrm>
        </p:spPr>
        <p:txBody>
          <a:bodyPr>
            <a:spAutoFit/>
          </a:bodyPr>
          <a:lstStyle/>
          <a:p>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1413" y="695325"/>
            <a:ext cx="4573587" cy="3429000"/>
          </a:xfrm>
          <a:solidFill>
            <a:srgbClr val="CFE7F5"/>
          </a:solidFill>
          <a:ln w="25402">
            <a:solidFill>
              <a:srgbClr val="808080"/>
            </a:solidFill>
            <a:prstDash val="solid"/>
          </a:ln>
        </p:spPr>
      </p:sp>
      <p:sp>
        <p:nvSpPr>
          <p:cNvPr id="3" name="Espace réservé des commentaires 2"/>
          <p:cNvSpPr txBox="1">
            <a:spLocks noGrp="1"/>
          </p:cNvSpPr>
          <p:nvPr>
            <p:ph type="body" sz="quarter" idx="1"/>
          </p:nvPr>
        </p:nvSpPr>
        <p:spPr>
          <a:xfrm>
            <a:off x="685829" y="4343327"/>
            <a:ext cx="5486309" cy="283511"/>
          </a:xfrm>
        </p:spPr>
        <p:txBody>
          <a:bodyPr>
            <a:spAutoFit/>
          </a:bodyPr>
          <a:lstStyle/>
          <a:p>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1413" y="695325"/>
            <a:ext cx="4573587" cy="3429000"/>
          </a:xfrm>
          <a:solidFill>
            <a:srgbClr val="CFE7F5"/>
          </a:solidFill>
          <a:ln w="25402">
            <a:solidFill>
              <a:srgbClr val="808080"/>
            </a:solidFill>
            <a:prstDash val="solid"/>
          </a:ln>
        </p:spPr>
      </p:sp>
      <p:sp>
        <p:nvSpPr>
          <p:cNvPr id="3" name="Espace réservé des commentaires 2"/>
          <p:cNvSpPr txBox="1">
            <a:spLocks noGrp="1"/>
          </p:cNvSpPr>
          <p:nvPr>
            <p:ph type="body" sz="quarter" idx="1"/>
          </p:nvPr>
        </p:nvSpPr>
        <p:spPr>
          <a:xfrm>
            <a:off x="685829" y="4343327"/>
            <a:ext cx="5486309" cy="283511"/>
          </a:xfrm>
        </p:spPr>
        <p:txBody>
          <a:bodyPr>
            <a:spAutoFit/>
          </a:bodyPr>
          <a:lstStyle/>
          <a:p>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1413" y="695325"/>
            <a:ext cx="4573587" cy="3429000"/>
          </a:xfrm>
          <a:solidFill>
            <a:srgbClr val="CFE7F5"/>
          </a:solidFill>
          <a:ln w="25402">
            <a:solidFill>
              <a:srgbClr val="808080"/>
            </a:solidFill>
            <a:prstDash val="solid"/>
          </a:ln>
        </p:spPr>
      </p:sp>
      <p:sp>
        <p:nvSpPr>
          <p:cNvPr id="3" name="Espace réservé des commentaires 2"/>
          <p:cNvSpPr txBox="1">
            <a:spLocks noGrp="1"/>
          </p:cNvSpPr>
          <p:nvPr>
            <p:ph type="body" sz="quarter" idx="1"/>
          </p:nvPr>
        </p:nvSpPr>
        <p:spPr>
          <a:xfrm>
            <a:off x="685829" y="4343327"/>
            <a:ext cx="5486309" cy="283511"/>
          </a:xfrm>
        </p:spPr>
        <p:txBody>
          <a:bodyPr>
            <a:spAutoFit/>
          </a:bodyPr>
          <a:lstStyle/>
          <a:p>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19C9CD6-AB0A-4366-AE3D-2824A1308F46}" type="slidenum">
              <a:rPr lang="fr-FR" smtClean="0">
                <a:solidFill>
                  <a:prstClr val="black"/>
                </a:solidFill>
              </a:rPr>
              <a:pPr>
                <a:defRPr/>
              </a:pPr>
              <a:t>21</a:t>
            </a:fld>
            <a:endParaRPr lang="fr-FR" dirty="0">
              <a:solidFill>
                <a:prstClr val="black"/>
              </a:solidFill>
            </a:endParaRPr>
          </a:p>
        </p:txBody>
      </p:sp>
    </p:spTree>
    <p:extLst>
      <p:ext uri="{BB962C8B-B14F-4D97-AF65-F5344CB8AC3E}">
        <p14:creationId xmlns:p14="http://schemas.microsoft.com/office/powerpoint/2010/main" val="286540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file:///\\localhost\Users\pixelis\Desktop\pour%20masque%20PPT\COUV_PPT_01_OK.png"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file:///\\localhost\Users\pixelis\Desktop\pour%20masque%20PPT\marianne-cartouche.wmf" TargetMode="External"/><Relationship Id="rId4" Type="http://schemas.openxmlformats.org/officeDocument/2006/relationships/image" Target="../media/image4.wmf"/></Relationships>
</file>

<file path=ppt/slideLayouts/_rels/slideLayout17.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file://localhost/Users/pixelis/Desktop/pour%20masque%20PPT/SLIDE_PPT_v2_OK.png" TargetMode="Externa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D534513-393E-4FBB-B532-E5F31CB2F239}" type="datetime1">
              <a:rPr lang="fr-FR" smtClean="0"/>
              <a:pPr/>
              <a:t>08/12/2017</a:t>
            </a:fld>
            <a:endParaRPr lang="fr-FR"/>
          </a:p>
        </p:txBody>
      </p:sp>
      <p:sp>
        <p:nvSpPr>
          <p:cNvPr id="5" name="Espace réservé du pied de page 4"/>
          <p:cNvSpPr>
            <a:spLocks noGrp="1"/>
          </p:cNvSpPr>
          <p:nvPr>
            <p:ph type="ftr" sz="quarter" idx="11"/>
          </p:nvPr>
        </p:nvSpPr>
        <p:spPr/>
        <p:txBody>
          <a:bodyPr/>
          <a:lstStyle/>
          <a:p>
            <a:r>
              <a:rPr lang="fr-FR" smtClean="0"/>
              <a:t>Dr Laurent Brechat 37420 Avoine</a:t>
            </a:r>
            <a:endParaRPr lang="fr-FR"/>
          </a:p>
        </p:txBody>
      </p:sp>
      <p:sp>
        <p:nvSpPr>
          <p:cNvPr id="6" name="Espace réservé du numéro de diapositive 5"/>
          <p:cNvSpPr>
            <a:spLocks noGrp="1"/>
          </p:cNvSpPr>
          <p:nvPr>
            <p:ph type="sldNum" sz="quarter" idx="12"/>
          </p:nvPr>
        </p:nvSpPr>
        <p:spPr/>
        <p:txBody>
          <a:bodyPr/>
          <a:lstStyle/>
          <a:p>
            <a:fld id="{BF2AF90C-0A4A-4F85-A873-B89C7F43E45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2665336-886A-4A64-BB11-026C5C440D7F}" type="datetime1">
              <a:rPr lang="fr-FR" smtClean="0"/>
              <a:pPr/>
              <a:t>08/12/2017</a:t>
            </a:fld>
            <a:endParaRPr lang="fr-FR"/>
          </a:p>
        </p:txBody>
      </p:sp>
      <p:sp>
        <p:nvSpPr>
          <p:cNvPr id="5" name="Espace réservé du pied de page 4"/>
          <p:cNvSpPr>
            <a:spLocks noGrp="1"/>
          </p:cNvSpPr>
          <p:nvPr>
            <p:ph type="ftr" sz="quarter" idx="11"/>
          </p:nvPr>
        </p:nvSpPr>
        <p:spPr/>
        <p:txBody>
          <a:bodyPr/>
          <a:lstStyle/>
          <a:p>
            <a:r>
              <a:rPr lang="fr-FR" smtClean="0"/>
              <a:t>Dr Laurent Brechat 37420 Avoine</a:t>
            </a:r>
            <a:endParaRPr lang="fr-FR"/>
          </a:p>
        </p:txBody>
      </p:sp>
      <p:sp>
        <p:nvSpPr>
          <p:cNvPr id="6" name="Espace réservé du numéro de diapositive 5"/>
          <p:cNvSpPr>
            <a:spLocks noGrp="1"/>
          </p:cNvSpPr>
          <p:nvPr>
            <p:ph type="sldNum" sz="quarter" idx="12"/>
          </p:nvPr>
        </p:nvSpPr>
        <p:spPr/>
        <p:txBody>
          <a:bodyPr/>
          <a:lstStyle/>
          <a:p>
            <a:fld id="{BF2AF90C-0A4A-4F85-A873-B89C7F43E45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A387E1-1F22-43CF-A703-632F98DB74D5}" type="datetime1">
              <a:rPr lang="fr-FR" smtClean="0"/>
              <a:pPr/>
              <a:t>08/12/2017</a:t>
            </a:fld>
            <a:endParaRPr lang="fr-FR"/>
          </a:p>
        </p:txBody>
      </p:sp>
      <p:sp>
        <p:nvSpPr>
          <p:cNvPr id="5" name="Espace réservé du pied de page 4"/>
          <p:cNvSpPr>
            <a:spLocks noGrp="1"/>
          </p:cNvSpPr>
          <p:nvPr>
            <p:ph type="ftr" sz="quarter" idx="11"/>
          </p:nvPr>
        </p:nvSpPr>
        <p:spPr/>
        <p:txBody>
          <a:bodyPr/>
          <a:lstStyle/>
          <a:p>
            <a:r>
              <a:rPr lang="fr-FR" smtClean="0"/>
              <a:t>Dr Laurent Brechat 37420 Avoine</a:t>
            </a:r>
            <a:endParaRPr lang="fr-FR"/>
          </a:p>
        </p:txBody>
      </p:sp>
      <p:sp>
        <p:nvSpPr>
          <p:cNvPr id="6" name="Espace réservé du numéro de diapositive 5"/>
          <p:cNvSpPr>
            <a:spLocks noGrp="1"/>
          </p:cNvSpPr>
          <p:nvPr>
            <p:ph type="sldNum" sz="quarter" idx="12"/>
          </p:nvPr>
        </p:nvSpPr>
        <p:spPr/>
        <p:txBody>
          <a:bodyPr/>
          <a:lstStyle/>
          <a:p>
            <a:fld id="{BF2AF90C-0A4A-4F85-A873-B89C7F43E453}"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pic>
        <p:nvPicPr>
          <p:cNvPr id="5" name="Image 8"/>
          <p:cNvPicPr>
            <a:picLocks noChangeAspect="1"/>
          </p:cNvPicPr>
          <p:nvPr/>
        </p:nvPicPr>
        <p:blipFill>
          <a:blip r:embed="rId2" cstate="print"/>
          <a:srcRect/>
          <a:stretch>
            <a:fillRect/>
          </a:stretch>
        </p:blipFill>
        <p:spPr bwMode="auto">
          <a:xfrm>
            <a:off x="1588" y="0"/>
            <a:ext cx="9142412" cy="1193800"/>
          </a:xfrm>
          <a:prstGeom prst="rect">
            <a:avLst/>
          </a:prstGeom>
          <a:noFill/>
          <a:ln w="9525">
            <a:noFill/>
            <a:miter lim="800000"/>
            <a:headEnd/>
            <a:tailEnd/>
          </a:ln>
        </p:spPr>
      </p:pic>
      <p:sp>
        <p:nvSpPr>
          <p:cNvPr id="2" name="Titre 1"/>
          <p:cNvSpPr txBox="1">
            <a:spLocks noGrp="1"/>
          </p:cNvSpPr>
          <p:nvPr>
            <p:ph type="title"/>
          </p:nvPr>
        </p:nvSpPr>
        <p:spPr>
          <a:xfrm>
            <a:off x="1979712" y="273355"/>
            <a:ext cx="7056784" cy="738645"/>
          </a:xfrm>
        </p:spPr>
        <p:txBody>
          <a:bodyPr/>
          <a:lstStyle>
            <a:lvl1pPr>
              <a:buNone/>
              <a:defRPr sz="2800"/>
            </a:lvl1pPr>
          </a:lstStyle>
          <a:p>
            <a:pPr lvl="0"/>
            <a:r>
              <a:rPr lang="fr-FR" smtClean="0"/>
              <a:t>Cliquez pour modifier le style du titre</a:t>
            </a:r>
            <a:endParaRPr lang="fr-FR" dirty="0"/>
          </a:p>
        </p:txBody>
      </p:sp>
      <p:sp>
        <p:nvSpPr>
          <p:cNvPr id="3" name="Espace réservé du contenu 2"/>
          <p:cNvSpPr txBox="1">
            <a:spLocks noGrp="1"/>
          </p:cNvSpPr>
          <p:nvPr>
            <p:ph idx="1"/>
          </p:nvPr>
        </p:nvSpPr>
        <p:spPr/>
        <p:txBody>
          <a:bodyPr/>
          <a:lstStyle>
            <a:lvl1pPr>
              <a:defRPr/>
            </a:lvl1pPr>
            <a:lvl2pPr marR="0" defTabSz="829366" rtl="0" eaLnBrk="1" fontAlgn="auto" hangingPunct="1">
              <a:lnSpc>
                <a:spcPct val="100000"/>
              </a:lnSpc>
              <a:buFont typeface="Wingdings" pitchFamily="2" charset="2"/>
              <a:buChar char="q"/>
              <a:tabLst/>
              <a:defRPr lang="fr-FR" sz="2000" b="0" i="0" u="none" strike="noStrike" kern="1200" cap="none" spc="0" baseline="0" dirty="0" smtClean="0">
                <a:solidFill>
                  <a:schemeClr val="tx1">
                    <a:lumMod val="65000"/>
                    <a:lumOff val="35000"/>
                  </a:schemeClr>
                </a:solidFill>
                <a:uFillTx/>
                <a:latin typeface="Calibri" pitchFamily="34" charset="0"/>
                <a:ea typeface="+mn-ea"/>
                <a:cs typeface="+mn-cs"/>
              </a:defRPr>
            </a:lvl2pPr>
            <a:lvl3pPr>
              <a:defRPr/>
            </a:lvl3pPr>
            <a:lvl4pPr>
              <a:defRPr/>
            </a:lvl4pPr>
            <a:lvl5pPr>
              <a:defRPr/>
            </a:lvl5p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11" name="Espace réservé du texte 10"/>
          <p:cNvSpPr>
            <a:spLocks noGrp="1"/>
          </p:cNvSpPr>
          <p:nvPr>
            <p:ph type="body" sz="quarter" idx="10"/>
          </p:nvPr>
        </p:nvSpPr>
        <p:spPr>
          <a:xfrm>
            <a:off x="468314" y="260648"/>
            <a:ext cx="1511300" cy="720080"/>
          </a:xfrm>
        </p:spPr>
        <p:txBody>
          <a:bodyPr anchor="ctr"/>
          <a:lstStyle>
            <a:lvl1pPr>
              <a:buFont typeface="Arial" pitchFamily="34" charset="0"/>
              <a:buNone/>
              <a:defRPr lang="fr-FR" sz="2000" b="1" i="0" u="none" strike="noStrike" kern="1200" cap="none" spc="0" baseline="0" dirty="0" smtClean="0">
                <a:solidFill>
                  <a:schemeClr val="bg1">
                    <a:lumMod val="60000"/>
                    <a:lumOff val="40000"/>
                  </a:schemeClr>
                </a:solidFill>
                <a:uFillTx/>
                <a:latin typeface="Calibri" pitchFamily="34" charset="0"/>
                <a:ea typeface="+mn-ea"/>
                <a:cs typeface="Arial Unicode MS" pitchFamily="2"/>
              </a:defRPr>
            </a:lvl1pPr>
          </a:lstStyle>
          <a:p>
            <a:pPr lvl="0"/>
            <a:r>
              <a:rPr lang="fr-FR" smtClean="0"/>
              <a:t>Cliquez pour modifier les styles du texte du masque</a:t>
            </a:r>
          </a:p>
        </p:txBody>
      </p:sp>
      <p:sp>
        <p:nvSpPr>
          <p:cNvPr id="6" name="Espace réservé de la date 3"/>
          <p:cNvSpPr txBox="1">
            <a:spLocks noGrp="1"/>
          </p:cNvSpPr>
          <p:nvPr>
            <p:ph type="dt" sz="half" idx="11"/>
          </p:nvPr>
        </p:nvSpPr>
        <p:spPr/>
        <p:txBody>
          <a:bodyPr/>
          <a:lstStyle>
            <a:lvl1pPr>
              <a:defRPr smtClean="0"/>
            </a:lvl1pPr>
          </a:lstStyle>
          <a:p>
            <a:pPr>
              <a:defRPr/>
            </a:pPr>
            <a:fld id="{CD32CF2D-BC2E-41D5-9DFA-4F2850FA9539}" type="datetime1">
              <a:rPr lang="fr-FR"/>
              <a:pPr>
                <a:defRPr/>
              </a:pPr>
              <a:t>08/12/2017</a:t>
            </a:fld>
            <a:endParaRPr lang="fr-FR" dirty="0"/>
          </a:p>
        </p:txBody>
      </p:sp>
      <p:sp>
        <p:nvSpPr>
          <p:cNvPr id="7" name="Espace réservé du pied de page 4"/>
          <p:cNvSpPr txBox="1">
            <a:spLocks noGrp="1"/>
          </p:cNvSpPr>
          <p:nvPr>
            <p:ph type="ftr" sz="quarter" idx="12"/>
          </p:nvPr>
        </p:nvSpPr>
        <p:spPr/>
        <p:txBody>
          <a:bodyPr/>
          <a:lstStyle>
            <a:lvl1pPr>
              <a:defRPr smtClean="0"/>
            </a:lvl1pPr>
          </a:lstStyle>
          <a:p>
            <a:pPr>
              <a:defRPr/>
            </a:pPr>
            <a:endParaRPr lang="fr-FR" dirty="0"/>
          </a:p>
        </p:txBody>
      </p:sp>
      <p:sp>
        <p:nvSpPr>
          <p:cNvPr id="8" name="Espace réservé du numéro de diapositive 5"/>
          <p:cNvSpPr txBox="1">
            <a:spLocks noGrp="1"/>
          </p:cNvSpPr>
          <p:nvPr>
            <p:ph type="sldNum" sz="quarter" idx="13"/>
          </p:nvPr>
        </p:nvSpPr>
        <p:spPr/>
        <p:txBody>
          <a:bodyPr/>
          <a:lstStyle>
            <a:lvl1pPr>
              <a:defRPr smtClean="0"/>
            </a:lvl1pPr>
          </a:lstStyle>
          <a:p>
            <a:pPr>
              <a:defRPr/>
            </a:pPr>
            <a:fld id="{19047FD6-C998-4CE0-82E8-7EC766A3623E}" type="slidenum">
              <a:rPr lang="fr-FR"/>
              <a:pPr>
                <a:defRPr/>
              </a:pPr>
              <a:t>‹N°›</a:t>
            </a:fld>
            <a:endParaRPr lang="fr-FR" dirty="0"/>
          </a:p>
        </p:txBody>
      </p:sp>
    </p:spTree>
    <p:extLst>
      <p:ext uri="{BB962C8B-B14F-4D97-AF65-F5344CB8AC3E}">
        <p14:creationId xmlns:p14="http://schemas.microsoft.com/office/powerpoint/2010/main" val="65739213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5" name="Image 8"/>
          <p:cNvPicPr>
            <a:picLocks noChangeAspect="1"/>
          </p:cNvPicPr>
          <p:nvPr/>
        </p:nvPicPr>
        <p:blipFill>
          <a:blip r:embed="rId2" cstate="print"/>
          <a:srcRect/>
          <a:stretch>
            <a:fillRect/>
          </a:stretch>
        </p:blipFill>
        <p:spPr bwMode="auto">
          <a:xfrm>
            <a:off x="1588" y="0"/>
            <a:ext cx="9142412" cy="1193800"/>
          </a:xfrm>
          <a:prstGeom prst="rect">
            <a:avLst/>
          </a:prstGeom>
          <a:noFill/>
          <a:ln w="9525">
            <a:noFill/>
            <a:miter lim="800000"/>
            <a:headEnd/>
            <a:tailEnd/>
          </a:ln>
        </p:spPr>
      </p:pic>
      <p:sp>
        <p:nvSpPr>
          <p:cNvPr id="2" name="Titre 1"/>
          <p:cNvSpPr txBox="1">
            <a:spLocks noGrp="1"/>
          </p:cNvSpPr>
          <p:nvPr>
            <p:ph type="title"/>
          </p:nvPr>
        </p:nvSpPr>
        <p:spPr>
          <a:xfrm>
            <a:off x="1979712" y="273355"/>
            <a:ext cx="7056784" cy="738645"/>
          </a:xfrm>
        </p:spPr>
        <p:txBody>
          <a:bodyPr/>
          <a:lstStyle>
            <a:lvl1pPr>
              <a:buNone/>
              <a:defRPr sz="2800"/>
            </a:lvl1pPr>
          </a:lstStyle>
          <a:p>
            <a:pPr lvl="0"/>
            <a:r>
              <a:rPr lang="fr-FR" smtClean="0"/>
              <a:t>Cliquez pour modifier le style du titre</a:t>
            </a:r>
            <a:endParaRPr lang="fr-FR" dirty="0"/>
          </a:p>
        </p:txBody>
      </p:sp>
      <p:sp>
        <p:nvSpPr>
          <p:cNvPr id="3" name="Espace réservé du contenu 2"/>
          <p:cNvSpPr txBox="1">
            <a:spLocks noGrp="1"/>
          </p:cNvSpPr>
          <p:nvPr>
            <p:ph idx="1"/>
          </p:nvPr>
        </p:nvSpPr>
        <p:spPr/>
        <p:txBody>
          <a:bodyPr/>
          <a:lstStyle>
            <a:lvl1pPr>
              <a:defRPr/>
            </a:lvl1pPr>
            <a:lvl2pPr marR="0" defTabSz="829366" rtl="0" eaLnBrk="1" fontAlgn="auto" hangingPunct="1">
              <a:lnSpc>
                <a:spcPct val="100000"/>
              </a:lnSpc>
              <a:buFont typeface="Wingdings" pitchFamily="2" charset="2"/>
              <a:buChar char="q"/>
              <a:tabLst/>
              <a:defRPr lang="fr-FR" sz="2000" b="0" i="0" u="none" strike="noStrike" kern="1200" cap="none" spc="0" baseline="0" dirty="0" smtClean="0">
                <a:solidFill>
                  <a:schemeClr val="tx1">
                    <a:lumMod val="65000"/>
                    <a:lumOff val="35000"/>
                  </a:schemeClr>
                </a:solidFill>
                <a:uFillTx/>
                <a:latin typeface="Calibri" pitchFamily="34" charset="0"/>
                <a:ea typeface="+mn-ea"/>
                <a:cs typeface="+mn-cs"/>
              </a:defRPr>
            </a:lvl2pPr>
            <a:lvl3pPr>
              <a:defRPr/>
            </a:lvl3pPr>
            <a:lvl4pPr>
              <a:defRPr/>
            </a:lvl4pPr>
            <a:lvl5pPr>
              <a:defRPr/>
            </a:lvl5p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11" name="Espace réservé du texte 10"/>
          <p:cNvSpPr>
            <a:spLocks noGrp="1"/>
          </p:cNvSpPr>
          <p:nvPr>
            <p:ph type="body" sz="quarter" idx="10"/>
          </p:nvPr>
        </p:nvSpPr>
        <p:spPr>
          <a:xfrm>
            <a:off x="468314" y="260648"/>
            <a:ext cx="1511300" cy="720080"/>
          </a:xfrm>
        </p:spPr>
        <p:txBody>
          <a:bodyPr anchor="ctr"/>
          <a:lstStyle>
            <a:lvl1pPr>
              <a:buFont typeface="Arial" pitchFamily="34" charset="0"/>
              <a:buNone/>
              <a:defRPr lang="fr-FR" sz="2000" b="1" i="0" u="none" strike="noStrike" kern="1200" cap="none" spc="0" baseline="0" dirty="0" smtClean="0">
                <a:solidFill>
                  <a:schemeClr val="bg1">
                    <a:lumMod val="60000"/>
                    <a:lumOff val="40000"/>
                  </a:schemeClr>
                </a:solidFill>
                <a:uFillTx/>
                <a:latin typeface="Calibri" pitchFamily="34" charset="0"/>
                <a:ea typeface="+mn-ea"/>
                <a:cs typeface="Arial Unicode MS" pitchFamily="2"/>
              </a:defRPr>
            </a:lvl1pPr>
          </a:lstStyle>
          <a:p>
            <a:pPr lvl="0"/>
            <a:r>
              <a:rPr lang="fr-FR" smtClean="0"/>
              <a:t>Cliquez pour modifier les styles du texte du masque</a:t>
            </a:r>
          </a:p>
        </p:txBody>
      </p:sp>
      <p:sp>
        <p:nvSpPr>
          <p:cNvPr id="6" name="Espace réservé de la date 3"/>
          <p:cNvSpPr txBox="1">
            <a:spLocks noGrp="1"/>
          </p:cNvSpPr>
          <p:nvPr>
            <p:ph type="dt" sz="half" idx="11"/>
          </p:nvPr>
        </p:nvSpPr>
        <p:spPr/>
        <p:txBody>
          <a:bodyPr/>
          <a:lstStyle>
            <a:lvl1pPr>
              <a:defRPr smtClean="0"/>
            </a:lvl1pPr>
          </a:lstStyle>
          <a:p>
            <a:pPr>
              <a:defRPr/>
            </a:pPr>
            <a:fld id="{CD32CF2D-BC2E-41D5-9DFA-4F2850FA9539}" type="datetime1">
              <a:rPr lang="fr-FR"/>
              <a:pPr>
                <a:defRPr/>
              </a:pPr>
              <a:t>08/12/2017</a:t>
            </a:fld>
            <a:endParaRPr lang="fr-FR" dirty="0"/>
          </a:p>
        </p:txBody>
      </p:sp>
      <p:sp>
        <p:nvSpPr>
          <p:cNvPr id="7" name="Espace réservé du pied de page 4"/>
          <p:cNvSpPr txBox="1">
            <a:spLocks noGrp="1"/>
          </p:cNvSpPr>
          <p:nvPr>
            <p:ph type="ftr" sz="quarter" idx="12"/>
          </p:nvPr>
        </p:nvSpPr>
        <p:spPr/>
        <p:txBody>
          <a:bodyPr/>
          <a:lstStyle>
            <a:lvl1pPr>
              <a:defRPr smtClean="0"/>
            </a:lvl1pPr>
          </a:lstStyle>
          <a:p>
            <a:pPr>
              <a:defRPr/>
            </a:pPr>
            <a:endParaRPr lang="fr-FR" dirty="0"/>
          </a:p>
        </p:txBody>
      </p:sp>
      <p:sp>
        <p:nvSpPr>
          <p:cNvPr id="8" name="Espace réservé du numéro de diapositive 5"/>
          <p:cNvSpPr txBox="1">
            <a:spLocks noGrp="1"/>
          </p:cNvSpPr>
          <p:nvPr>
            <p:ph type="sldNum" sz="quarter" idx="13"/>
          </p:nvPr>
        </p:nvSpPr>
        <p:spPr/>
        <p:txBody>
          <a:bodyPr/>
          <a:lstStyle>
            <a:lvl1pPr>
              <a:defRPr smtClean="0"/>
            </a:lvl1pPr>
          </a:lstStyle>
          <a:p>
            <a:pPr>
              <a:defRPr/>
            </a:pPr>
            <a:fld id="{19047FD6-C998-4CE0-82E8-7EC766A3623E}" type="slidenum">
              <a:rPr lang="fr-FR"/>
              <a:pPr>
                <a:defRPr/>
              </a:pPr>
              <a:t>‹N°›</a:t>
            </a:fld>
            <a:endParaRPr lang="fr-FR" dirty="0"/>
          </a:p>
        </p:txBody>
      </p:sp>
    </p:spTree>
    <p:extLst>
      <p:ext uri="{BB962C8B-B14F-4D97-AF65-F5344CB8AC3E}">
        <p14:creationId xmlns:p14="http://schemas.microsoft.com/office/powerpoint/2010/main" val="26017537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pic>
        <p:nvPicPr>
          <p:cNvPr id="5" name="Image 8"/>
          <p:cNvPicPr>
            <a:picLocks noChangeAspect="1"/>
          </p:cNvPicPr>
          <p:nvPr/>
        </p:nvPicPr>
        <p:blipFill>
          <a:blip r:embed="rId2" cstate="print"/>
          <a:srcRect/>
          <a:stretch>
            <a:fillRect/>
          </a:stretch>
        </p:blipFill>
        <p:spPr bwMode="auto">
          <a:xfrm>
            <a:off x="1588" y="0"/>
            <a:ext cx="9142412" cy="1193800"/>
          </a:xfrm>
          <a:prstGeom prst="rect">
            <a:avLst/>
          </a:prstGeom>
          <a:noFill/>
          <a:ln w="9525">
            <a:noFill/>
            <a:miter lim="800000"/>
            <a:headEnd/>
            <a:tailEnd/>
          </a:ln>
        </p:spPr>
      </p:pic>
      <p:sp>
        <p:nvSpPr>
          <p:cNvPr id="2" name="Titre 1"/>
          <p:cNvSpPr txBox="1">
            <a:spLocks noGrp="1"/>
          </p:cNvSpPr>
          <p:nvPr>
            <p:ph type="title"/>
          </p:nvPr>
        </p:nvSpPr>
        <p:spPr>
          <a:xfrm>
            <a:off x="1979712" y="273355"/>
            <a:ext cx="7056784" cy="738645"/>
          </a:xfrm>
        </p:spPr>
        <p:txBody>
          <a:bodyPr/>
          <a:lstStyle>
            <a:lvl1pPr>
              <a:buNone/>
              <a:defRPr sz="2800"/>
            </a:lvl1pPr>
          </a:lstStyle>
          <a:p>
            <a:pPr lvl="0"/>
            <a:r>
              <a:rPr lang="fr-FR" smtClean="0"/>
              <a:t>Cliquez pour modifier le style du titre</a:t>
            </a:r>
            <a:endParaRPr lang="fr-FR" dirty="0"/>
          </a:p>
        </p:txBody>
      </p:sp>
      <p:sp>
        <p:nvSpPr>
          <p:cNvPr id="3" name="Espace réservé du contenu 2"/>
          <p:cNvSpPr txBox="1">
            <a:spLocks noGrp="1"/>
          </p:cNvSpPr>
          <p:nvPr>
            <p:ph idx="1"/>
          </p:nvPr>
        </p:nvSpPr>
        <p:spPr/>
        <p:txBody>
          <a:bodyPr/>
          <a:lstStyle>
            <a:lvl1pPr>
              <a:defRPr/>
            </a:lvl1pPr>
            <a:lvl2pPr marR="0" defTabSz="829366" rtl="0" eaLnBrk="1" fontAlgn="auto" hangingPunct="1">
              <a:lnSpc>
                <a:spcPct val="100000"/>
              </a:lnSpc>
              <a:buFont typeface="Wingdings" pitchFamily="2" charset="2"/>
              <a:buChar char="q"/>
              <a:tabLst/>
              <a:defRPr lang="fr-FR" sz="2000" b="0" i="0" u="none" strike="noStrike" kern="1200" cap="none" spc="0" baseline="0" dirty="0" smtClean="0">
                <a:solidFill>
                  <a:schemeClr val="tx1">
                    <a:lumMod val="65000"/>
                    <a:lumOff val="35000"/>
                  </a:schemeClr>
                </a:solidFill>
                <a:uFillTx/>
                <a:latin typeface="Calibri" pitchFamily="34" charset="0"/>
                <a:ea typeface="+mn-ea"/>
                <a:cs typeface="+mn-cs"/>
              </a:defRPr>
            </a:lvl2pPr>
            <a:lvl3pPr>
              <a:defRPr/>
            </a:lvl3pPr>
            <a:lvl4pPr>
              <a:defRPr/>
            </a:lvl4pPr>
            <a:lvl5pPr>
              <a:defRPr/>
            </a:lvl5p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11" name="Espace réservé du texte 10"/>
          <p:cNvSpPr>
            <a:spLocks noGrp="1"/>
          </p:cNvSpPr>
          <p:nvPr>
            <p:ph type="body" sz="quarter" idx="10"/>
          </p:nvPr>
        </p:nvSpPr>
        <p:spPr>
          <a:xfrm>
            <a:off x="468314" y="260648"/>
            <a:ext cx="1511300" cy="720080"/>
          </a:xfrm>
        </p:spPr>
        <p:txBody>
          <a:bodyPr anchor="ctr"/>
          <a:lstStyle>
            <a:lvl1pPr>
              <a:buFont typeface="Arial" pitchFamily="34" charset="0"/>
              <a:buNone/>
              <a:defRPr lang="fr-FR" sz="2000" b="1" i="0" u="none" strike="noStrike" kern="1200" cap="none" spc="0" baseline="0" dirty="0" smtClean="0">
                <a:solidFill>
                  <a:schemeClr val="bg1">
                    <a:lumMod val="60000"/>
                    <a:lumOff val="40000"/>
                  </a:schemeClr>
                </a:solidFill>
                <a:uFillTx/>
                <a:latin typeface="Calibri" pitchFamily="34" charset="0"/>
                <a:ea typeface="+mn-ea"/>
                <a:cs typeface="Arial Unicode MS" pitchFamily="2"/>
              </a:defRPr>
            </a:lvl1pPr>
          </a:lstStyle>
          <a:p>
            <a:pPr lvl="0"/>
            <a:r>
              <a:rPr lang="fr-FR" smtClean="0"/>
              <a:t>Cliquez pour modifier les styles du texte du masque</a:t>
            </a:r>
          </a:p>
        </p:txBody>
      </p:sp>
      <p:sp>
        <p:nvSpPr>
          <p:cNvPr id="6" name="Espace réservé de la date 3"/>
          <p:cNvSpPr txBox="1">
            <a:spLocks noGrp="1"/>
          </p:cNvSpPr>
          <p:nvPr>
            <p:ph type="dt" sz="half" idx="11"/>
          </p:nvPr>
        </p:nvSpPr>
        <p:spPr/>
        <p:txBody>
          <a:bodyPr/>
          <a:lstStyle>
            <a:lvl1pPr>
              <a:defRPr smtClean="0"/>
            </a:lvl1pPr>
          </a:lstStyle>
          <a:p>
            <a:pPr>
              <a:defRPr/>
            </a:pPr>
            <a:fld id="{CD32CF2D-BC2E-41D5-9DFA-4F2850FA9539}" type="datetime1">
              <a:rPr lang="fr-FR"/>
              <a:pPr>
                <a:defRPr/>
              </a:pPr>
              <a:t>08/12/2017</a:t>
            </a:fld>
            <a:endParaRPr lang="fr-FR" dirty="0"/>
          </a:p>
        </p:txBody>
      </p:sp>
      <p:sp>
        <p:nvSpPr>
          <p:cNvPr id="7" name="Espace réservé du pied de page 4"/>
          <p:cNvSpPr txBox="1">
            <a:spLocks noGrp="1"/>
          </p:cNvSpPr>
          <p:nvPr>
            <p:ph type="ftr" sz="quarter" idx="12"/>
          </p:nvPr>
        </p:nvSpPr>
        <p:spPr/>
        <p:txBody>
          <a:bodyPr/>
          <a:lstStyle>
            <a:lvl1pPr>
              <a:defRPr smtClean="0"/>
            </a:lvl1pPr>
          </a:lstStyle>
          <a:p>
            <a:pPr>
              <a:defRPr/>
            </a:pPr>
            <a:endParaRPr lang="fr-FR" dirty="0"/>
          </a:p>
        </p:txBody>
      </p:sp>
      <p:sp>
        <p:nvSpPr>
          <p:cNvPr id="8" name="Espace réservé du numéro de diapositive 5"/>
          <p:cNvSpPr txBox="1">
            <a:spLocks noGrp="1"/>
          </p:cNvSpPr>
          <p:nvPr>
            <p:ph type="sldNum" sz="quarter" idx="13"/>
          </p:nvPr>
        </p:nvSpPr>
        <p:spPr/>
        <p:txBody>
          <a:bodyPr/>
          <a:lstStyle>
            <a:lvl1pPr>
              <a:defRPr smtClean="0"/>
            </a:lvl1pPr>
          </a:lstStyle>
          <a:p>
            <a:pPr>
              <a:defRPr/>
            </a:pPr>
            <a:fld id="{19047FD6-C998-4CE0-82E8-7EC766A3623E}" type="slidenum">
              <a:rPr lang="fr-FR"/>
              <a:pPr>
                <a:defRPr/>
              </a:pPr>
              <a:t>‹N°›</a:t>
            </a:fld>
            <a:endParaRPr lang="fr-FR" dirty="0"/>
          </a:p>
        </p:txBody>
      </p:sp>
    </p:spTree>
    <p:extLst>
      <p:ext uri="{BB962C8B-B14F-4D97-AF65-F5344CB8AC3E}">
        <p14:creationId xmlns:p14="http://schemas.microsoft.com/office/powerpoint/2010/main" val="260175378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Diapositive de titr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90372" y="3262204"/>
            <a:ext cx="7772400" cy="1780108"/>
          </a:xfrm>
        </p:spPr>
        <p:txBody>
          <a:bodyPr anchor="b">
            <a:normAutofit/>
          </a:bodyPr>
          <a:lstStyle>
            <a:lvl1pPr>
              <a:defRPr sz="4400">
                <a:solidFill>
                  <a:srgbClr val="FFFFFF"/>
                </a:solidFill>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lvl1pPr>
              <a:defRPr/>
            </a:lvl1pPr>
          </a:lstStyle>
          <a:p>
            <a:r>
              <a:rPr lang="fr-FR" dirty="0"/>
              <a:t>28/11/2017 JASGG</a:t>
            </a: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BD56F25-D2C9-4F47-85B0-2E6334C7D80B}" type="slidenum">
              <a:rPr lang="fr-FR" smtClean="0"/>
              <a:pPr/>
              <a:t>‹N°›</a:t>
            </a:fld>
            <a:endParaRPr lang="fr-FR" dirty="0"/>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665" y="476672"/>
            <a:ext cx="5280587" cy="1584176"/>
          </a:xfrm>
          <a:prstGeom prst="rect">
            <a:avLst/>
          </a:prstGeom>
        </p:spPr>
      </p:pic>
    </p:spTree>
    <p:extLst>
      <p:ext uri="{BB962C8B-B14F-4D97-AF65-F5344CB8AC3E}">
        <p14:creationId xmlns:p14="http://schemas.microsoft.com/office/powerpoint/2010/main" val="3498618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apositive de titre ANAP">
    <p:spTree>
      <p:nvGrpSpPr>
        <p:cNvPr id="1" name=""/>
        <p:cNvGrpSpPr/>
        <p:nvPr/>
      </p:nvGrpSpPr>
      <p:grpSpPr>
        <a:xfrm>
          <a:off x="0" y="0"/>
          <a:ext cx="0" cy="0"/>
          <a:chOff x="0" y="0"/>
          <a:chExt cx="0" cy="0"/>
        </a:xfrm>
      </p:grpSpPr>
      <p:pic>
        <p:nvPicPr>
          <p:cNvPr id="4" name="COUV_PPT_01_OK.png" descr="/Users/pixelis/Desktop/pour masque PPT/COUV_PPT_01_OK.png"/>
          <p:cNvPicPr>
            <a:picLocks noChangeAspect="1"/>
          </p:cNvPicPr>
          <p:nvPr userDrawn="1"/>
        </p:nvPicPr>
        <p:blipFill>
          <a:blip r:embed="rId2" r:link="rId3" cstate="print"/>
          <a:srcRect/>
          <a:stretch>
            <a:fillRect/>
          </a:stretch>
        </p:blipFill>
        <p:spPr bwMode="auto">
          <a:xfrm>
            <a:off x="0" y="3"/>
            <a:ext cx="9144000" cy="6858000"/>
          </a:xfrm>
          <a:prstGeom prst="rect">
            <a:avLst/>
          </a:prstGeom>
          <a:noFill/>
          <a:ln w="9525">
            <a:noFill/>
            <a:miter lim="800000"/>
            <a:headEnd/>
            <a:tailEnd/>
          </a:ln>
        </p:spPr>
      </p:pic>
      <p:sp>
        <p:nvSpPr>
          <p:cNvPr id="5" name="ZoneTexte 4"/>
          <p:cNvSpPr txBox="1">
            <a:spLocks noChangeArrowheads="1"/>
          </p:cNvSpPr>
          <p:nvPr userDrawn="1"/>
        </p:nvSpPr>
        <p:spPr bwMode="auto">
          <a:xfrm>
            <a:off x="184153" y="6176965"/>
            <a:ext cx="2514600" cy="4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spAutoFit/>
          </a:bodyPr>
          <a:lstStyle>
            <a:lvl1pPr defTabSz="457200" eaLnBrk="0" hangingPunct="0">
              <a:defRPr sz="1000" b="1">
                <a:solidFill>
                  <a:schemeClr val="tx1"/>
                </a:solidFill>
                <a:latin typeface="Arial" charset="0"/>
              </a:defRPr>
            </a:lvl1pPr>
            <a:lvl2pPr marL="742950" indent="-285750" defTabSz="457200" eaLnBrk="0" hangingPunct="0">
              <a:defRPr sz="1000" b="1">
                <a:solidFill>
                  <a:schemeClr val="tx1"/>
                </a:solidFill>
                <a:latin typeface="Arial" charset="0"/>
              </a:defRPr>
            </a:lvl2pPr>
            <a:lvl3pPr marL="1143000" indent="-228600" defTabSz="457200" eaLnBrk="0" hangingPunct="0">
              <a:defRPr sz="1000" b="1">
                <a:solidFill>
                  <a:schemeClr val="tx1"/>
                </a:solidFill>
                <a:latin typeface="Arial" charset="0"/>
              </a:defRPr>
            </a:lvl3pPr>
            <a:lvl4pPr marL="1600200" indent="-228600" defTabSz="457200" eaLnBrk="0" hangingPunct="0">
              <a:defRPr sz="1000" b="1">
                <a:solidFill>
                  <a:schemeClr val="tx1"/>
                </a:solidFill>
                <a:latin typeface="Arial" charset="0"/>
              </a:defRPr>
            </a:lvl4pPr>
            <a:lvl5pPr marL="2057400" indent="-228600" defTabSz="457200" eaLnBrk="0" hangingPunct="0">
              <a:defRPr sz="1000" b="1">
                <a:solidFill>
                  <a:schemeClr val="tx1"/>
                </a:solidFill>
                <a:latin typeface="Arial" charset="0"/>
              </a:defRPr>
            </a:lvl5pPr>
            <a:lvl6pPr marL="2514600" indent="-228600" defTabSz="457200" eaLnBrk="0" fontAlgn="base" hangingPunct="0">
              <a:spcBef>
                <a:spcPct val="0"/>
              </a:spcBef>
              <a:spcAft>
                <a:spcPct val="0"/>
              </a:spcAft>
              <a:defRPr sz="1000" b="1">
                <a:solidFill>
                  <a:schemeClr val="tx1"/>
                </a:solidFill>
                <a:latin typeface="Arial" charset="0"/>
              </a:defRPr>
            </a:lvl6pPr>
            <a:lvl7pPr marL="2971800" indent="-228600" defTabSz="457200" eaLnBrk="0" fontAlgn="base" hangingPunct="0">
              <a:spcBef>
                <a:spcPct val="0"/>
              </a:spcBef>
              <a:spcAft>
                <a:spcPct val="0"/>
              </a:spcAft>
              <a:defRPr sz="1000" b="1">
                <a:solidFill>
                  <a:schemeClr val="tx1"/>
                </a:solidFill>
                <a:latin typeface="Arial" charset="0"/>
              </a:defRPr>
            </a:lvl7pPr>
            <a:lvl8pPr marL="3429000" indent="-228600" defTabSz="457200" eaLnBrk="0" fontAlgn="base" hangingPunct="0">
              <a:spcBef>
                <a:spcPct val="0"/>
              </a:spcBef>
              <a:spcAft>
                <a:spcPct val="0"/>
              </a:spcAft>
              <a:defRPr sz="1000" b="1">
                <a:solidFill>
                  <a:schemeClr val="tx1"/>
                </a:solidFill>
                <a:latin typeface="Arial" charset="0"/>
              </a:defRPr>
            </a:lvl8pPr>
            <a:lvl9pPr marL="3886200" indent="-228600" defTabSz="457200" eaLnBrk="0" fontAlgn="base" hangingPunct="0">
              <a:spcBef>
                <a:spcPct val="0"/>
              </a:spcBef>
              <a:spcAft>
                <a:spcPct val="0"/>
              </a:spcAft>
              <a:defRPr sz="1000" b="1">
                <a:solidFill>
                  <a:schemeClr val="tx1"/>
                </a:solidFill>
                <a:latin typeface="Arial" charset="0"/>
              </a:defRPr>
            </a:lvl9pPr>
          </a:lstStyle>
          <a:p>
            <a:pPr eaLnBrk="1" hangingPunct="1">
              <a:defRPr/>
            </a:pPr>
            <a:r>
              <a:rPr lang="fr-FR" sz="800" smtClean="0">
                <a:solidFill>
                  <a:srgbClr val="FFFFFF"/>
                </a:solidFill>
                <a:cs typeface="Arial" charset="0"/>
              </a:rPr>
              <a:t>Agence Nationale d’Appui à la Performance </a:t>
            </a:r>
            <a:br>
              <a:rPr lang="fr-FR" sz="800" smtClean="0">
                <a:solidFill>
                  <a:srgbClr val="FFFFFF"/>
                </a:solidFill>
                <a:cs typeface="Arial" charset="0"/>
              </a:rPr>
            </a:br>
            <a:r>
              <a:rPr lang="fr-FR" sz="800" smtClean="0">
                <a:solidFill>
                  <a:srgbClr val="FFFFFF"/>
                </a:solidFill>
                <a:cs typeface="Arial" charset="0"/>
              </a:rPr>
              <a:t>des établissements de santé et médico-sociaux</a:t>
            </a:r>
          </a:p>
          <a:p>
            <a:pPr eaLnBrk="1" hangingPunct="1">
              <a:defRPr/>
            </a:pPr>
            <a:endParaRPr lang="fr-FR" sz="800" smtClean="0">
              <a:solidFill>
                <a:srgbClr val="FFFFFF"/>
              </a:solidFill>
              <a:cs typeface="Arial" charset="0"/>
            </a:endParaRPr>
          </a:p>
        </p:txBody>
      </p:sp>
      <p:pic>
        <p:nvPicPr>
          <p:cNvPr id="6" name="marianne-cartouche.wmf" descr="/Users/pixelis/Desktop/pour masque PPT/marianne-cartouche.wmf"/>
          <p:cNvPicPr>
            <a:picLocks noChangeAspect="1"/>
          </p:cNvPicPr>
          <p:nvPr userDrawn="1"/>
        </p:nvPicPr>
        <p:blipFill>
          <a:blip r:embed="rId4" r:link="rId5" cstate="print"/>
          <a:srcRect/>
          <a:stretch>
            <a:fillRect/>
          </a:stretch>
        </p:blipFill>
        <p:spPr bwMode="auto">
          <a:xfrm>
            <a:off x="8167691" y="6084888"/>
            <a:ext cx="581025" cy="392112"/>
          </a:xfrm>
          <a:prstGeom prst="rect">
            <a:avLst/>
          </a:prstGeom>
          <a:noFill/>
          <a:ln w="9525">
            <a:noFill/>
            <a:miter lim="800000"/>
            <a:headEnd/>
            <a:tailEnd/>
          </a:ln>
        </p:spPr>
      </p:pic>
      <p:sp>
        <p:nvSpPr>
          <p:cNvPr id="2" name="Titre 1"/>
          <p:cNvSpPr>
            <a:spLocks noGrp="1"/>
          </p:cNvSpPr>
          <p:nvPr>
            <p:ph type="ctrTitle"/>
          </p:nvPr>
        </p:nvSpPr>
        <p:spPr>
          <a:xfrm>
            <a:off x="685800" y="2130430"/>
            <a:ext cx="7772400" cy="1470025"/>
          </a:xfrm>
          <a:prstGeom prst="rect">
            <a:avLst/>
          </a:prstGeom>
        </p:spPr>
        <p:txBody>
          <a:bodyPr>
            <a:normAutofit/>
          </a:bodyPr>
          <a:lstStyle>
            <a:lvl1pPr algn="l">
              <a:spcAft>
                <a:spcPts val="3600"/>
              </a:spcAft>
              <a:defRPr sz="3200" b="1" i="0" cap="all">
                <a:solidFill>
                  <a:schemeClr val="bg1"/>
                </a:solidFill>
                <a:latin typeface="Arial"/>
                <a:cs typeface="Arial"/>
              </a:defRPr>
            </a:lvl1pPr>
          </a:lstStyle>
          <a:p>
            <a:r>
              <a:rPr lang="fr-FR" smtClean="0"/>
              <a:t>Cliquez pour modifier le style du titre</a:t>
            </a:r>
            <a:endParaRPr lang="fr-FR" dirty="0"/>
          </a:p>
        </p:txBody>
      </p:sp>
      <p:sp>
        <p:nvSpPr>
          <p:cNvPr id="3" name="Sous-titre 2"/>
          <p:cNvSpPr>
            <a:spLocks noGrp="1"/>
          </p:cNvSpPr>
          <p:nvPr>
            <p:ph type="subTitle" idx="1"/>
          </p:nvPr>
        </p:nvSpPr>
        <p:spPr>
          <a:xfrm>
            <a:off x="685800" y="3505200"/>
            <a:ext cx="7772400" cy="457200"/>
          </a:xfrm>
          <a:prstGeom prst="rect">
            <a:avLst/>
          </a:prstGeom>
        </p:spPr>
        <p:txBody>
          <a:bodyPr wrap="none">
            <a:normAutofit/>
          </a:bodyPr>
          <a:lstStyle>
            <a:lvl1pPr marL="0" indent="0" algn="l">
              <a:buNone/>
              <a:defRPr sz="1800">
                <a:solidFill>
                  <a:srgbClr val="FFFFFF"/>
                </a:solidFill>
                <a:latin typeface="Arial"/>
                <a:cs typeface="Arial"/>
              </a:defRPr>
            </a:lvl1pPr>
            <a:lvl2pPr marL="457056" indent="0" algn="ctr">
              <a:buNone/>
              <a:defRPr>
                <a:solidFill>
                  <a:schemeClr val="tx1">
                    <a:tint val="75000"/>
                  </a:schemeClr>
                </a:solidFill>
              </a:defRPr>
            </a:lvl2pPr>
            <a:lvl3pPr marL="914109" indent="0" algn="ctr">
              <a:buNone/>
              <a:defRPr>
                <a:solidFill>
                  <a:schemeClr val="tx1">
                    <a:tint val="75000"/>
                  </a:schemeClr>
                </a:solidFill>
              </a:defRPr>
            </a:lvl3pPr>
            <a:lvl4pPr marL="1371165" indent="0" algn="ctr">
              <a:buNone/>
              <a:defRPr>
                <a:solidFill>
                  <a:schemeClr val="tx1">
                    <a:tint val="75000"/>
                  </a:schemeClr>
                </a:solidFill>
              </a:defRPr>
            </a:lvl4pPr>
            <a:lvl5pPr marL="1828218" indent="0" algn="ctr">
              <a:buNone/>
              <a:defRPr>
                <a:solidFill>
                  <a:schemeClr val="tx1">
                    <a:tint val="75000"/>
                  </a:schemeClr>
                </a:solidFill>
              </a:defRPr>
            </a:lvl5pPr>
            <a:lvl6pPr marL="2285274" indent="0" algn="ctr">
              <a:buNone/>
              <a:defRPr>
                <a:solidFill>
                  <a:schemeClr val="tx1">
                    <a:tint val="75000"/>
                  </a:schemeClr>
                </a:solidFill>
              </a:defRPr>
            </a:lvl6pPr>
            <a:lvl7pPr marL="2742328" indent="0" algn="ctr">
              <a:buNone/>
              <a:defRPr>
                <a:solidFill>
                  <a:schemeClr val="tx1">
                    <a:tint val="75000"/>
                  </a:schemeClr>
                </a:solidFill>
              </a:defRPr>
            </a:lvl7pPr>
            <a:lvl8pPr marL="3199383" indent="0" algn="ctr">
              <a:buNone/>
              <a:defRPr>
                <a:solidFill>
                  <a:schemeClr val="tx1">
                    <a:tint val="75000"/>
                  </a:schemeClr>
                </a:solidFill>
              </a:defRPr>
            </a:lvl8pPr>
            <a:lvl9pPr marL="3656438" indent="0" algn="ctr">
              <a:buNone/>
              <a:defRPr>
                <a:solidFill>
                  <a:schemeClr val="tx1">
                    <a:tint val="75000"/>
                  </a:schemeClr>
                </a:solidFill>
              </a:defRPr>
            </a:lvl9pPr>
          </a:lstStyle>
          <a:p>
            <a:r>
              <a:rPr lang="fr-FR" smtClean="0"/>
              <a:t>Cliquez pour modifier le style des sous-titres du masque</a:t>
            </a:r>
            <a:endParaRPr lang="fr-FR" dirty="0" smtClean="0"/>
          </a:p>
        </p:txBody>
      </p:sp>
    </p:spTree>
    <p:extLst>
      <p:ext uri="{BB962C8B-B14F-4D97-AF65-F5344CB8AC3E}">
        <p14:creationId xmlns:p14="http://schemas.microsoft.com/office/powerpoint/2010/main" val="1266696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 courante ANAP v2">
    <p:spTree>
      <p:nvGrpSpPr>
        <p:cNvPr id="1" name=""/>
        <p:cNvGrpSpPr/>
        <p:nvPr/>
      </p:nvGrpSpPr>
      <p:grpSpPr>
        <a:xfrm>
          <a:off x="0" y="0"/>
          <a:ext cx="0" cy="0"/>
          <a:chOff x="0" y="0"/>
          <a:chExt cx="0" cy="0"/>
        </a:xfrm>
      </p:grpSpPr>
      <p:pic>
        <p:nvPicPr>
          <p:cNvPr id="4" name="SLIDE_PPT_v2_OK.png" descr="/Users/pixelis/Desktop/pour masque PPT/SLIDE_PPT_v2_OK.png"/>
          <p:cNvPicPr>
            <a:picLocks noChangeAspect="1"/>
          </p:cNvPicPr>
          <p:nvPr userDrawn="1"/>
        </p:nvPicPr>
        <p:blipFill>
          <a:blip r:embed="rId2" r:link="rId3" cstate="print"/>
          <a:srcRect t="20134" b="15834"/>
          <a:stretch>
            <a:fillRect/>
          </a:stretch>
        </p:blipFill>
        <p:spPr bwMode="auto">
          <a:xfrm>
            <a:off x="0" y="85725"/>
            <a:ext cx="9144000" cy="615950"/>
          </a:xfrm>
          <a:prstGeom prst="rect">
            <a:avLst/>
          </a:prstGeom>
          <a:noFill/>
          <a:ln w="9525">
            <a:noFill/>
            <a:miter lim="800000"/>
            <a:headEnd/>
            <a:tailEnd/>
          </a:ln>
        </p:spPr>
      </p:pic>
      <p:sp>
        <p:nvSpPr>
          <p:cNvPr id="5" name="Espace réservé du numéro de diapositive 4"/>
          <p:cNvSpPr txBox="1">
            <a:spLocks/>
          </p:cNvSpPr>
          <p:nvPr userDrawn="1"/>
        </p:nvSpPr>
        <p:spPr>
          <a:xfrm>
            <a:off x="8715379" y="6492877"/>
            <a:ext cx="428625" cy="365125"/>
          </a:xfrm>
          <a:prstGeom prst="rect">
            <a:avLst/>
          </a:prstGeom>
        </p:spPr>
        <p:txBody>
          <a:bodyPr lIns="91411" tIns="45706" rIns="91411" bIns="45706" anchor="ctr"/>
          <a:lstStyle>
            <a:lvl1pPr algn="l">
              <a:defRPr sz="900">
                <a:solidFill>
                  <a:schemeClr val="tx1"/>
                </a:solidFill>
                <a:latin typeface="Arial"/>
                <a:cs typeface="Arial"/>
              </a:defRPr>
            </a:lvl1pPr>
          </a:lstStyle>
          <a:p>
            <a:pPr>
              <a:defRPr/>
            </a:pPr>
            <a:fld id="{717189B8-1650-435B-A272-6373D79998D4}" type="slidenum">
              <a:rPr lang="fr-FR" sz="1000" smtClean="0">
                <a:solidFill>
                  <a:srgbClr val="36616C"/>
                </a:solidFill>
              </a:rPr>
              <a:pPr>
                <a:defRPr/>
              </a:pPr>
              <a:t>‹N°›</a:t>
            </a:fld>
            <a:endParaRPr lang="fr-FR" sz="900" dirty="0">
              <a:solidFill>
                <a:srgbClr val="36616C"/>
              </a:solidFill>
            </a:endParaRPr>
          </a:p>
        </p:txBody>
      </p:sp>
      <p:sp>
        <p:nvSpPr>
          <p:cNvPr id="10" name="Titre 1"/>
          <p:cNvSpPr>
            <a:spLocks noGrp="1"/>
          </p:cNvSpPr>
          <p:nvPr>
            <p:ph type="title"/>
          </p:nvPr>
        </p:nvSpPr>
        <p:spPr>
          <a:xfrm>
            <a:off x="280972" y="668072"/>
            <a:ext cx="8730000" cy="447660"/>
          </a:xfrm>
          <a:prstGeom prst="rect">
            <a:avLst/>
          </a:prstGeom>
        </p:spPr>
        <p:txBody>
          <a:bodyPr wrap="none">
            <a:normAutofit/>
          </a:bodyPr>
          <a:lstStyle>
            <a:lvl1pPr algn="l">
              <a:defRPr sz="2000" b="1" i="0">
                <a:latin typeface="Arial"/>
                <a:cs typeface="Arial"/>
              </a:defRPr>
            </a:lvl1pPr>
          </a:lstStyle>
          <a:p>
            <a:r>
              <a:rPr lang="fr-FR" smtClean="0"/>
              <a:t>Cliquez pour modifier le style du titre</a:t>
            </a:r>
            <a:endParaRPr lang="fr-FR" dirty="0"/>
          </a:p>
        </p:txBody>
      </p:sp>
      <p:sp>
        <p:nvSpPr>
          <p:cNvPr id="11" name="Espace réservé du contenu 7"/>
          <p:cNvSpPr>
            <a:spLocks noGrp="1"/>
          </p:cNvSpPr>
          <p:nvPr>
            <p:ph sz="quarter" idx="13"/>
          </p:nvPr>
        </p:nvSpPr>
        <p:spPr>
          <a:xfrm>
            <a:off x="280977" y="1220418"/>
            <a:ext cx="8731205" cy="5105954"/>
          </a:xfrm>
          <a:prstGeom prst="rect">
            <a:avLst/>
          </a:prstGeom>
        </p:spPr>
        <p:txBody>
          <a:bodyPr>
            <a:noAutofit/>
          </a:bodyPr>
          <a:lstStyle>
            <a:lvl1pPr marL="366597" indent="-177743">
              <a:buClr>
                <a:schemeClr val="tx2">
                  <a:lumMod val="75000"/>
                </a:schemeClr>
              </a:buClr>
              <a:buSzPct val="100000"/>
              <a:buFont typeface="Wingdings" pitchFamily="2" charset="2"/>
              <a:buChar char="§"/>
              <a:defRPr sz="1600" b="1" i="0">
                <a:solidFill>
                  <a:srgbClr val="02375E"/>
                </a:solidFill>
                <a:latin typeface="Arial"/>
                <a:cs typeface="Arial"/>
              </a:defRPr>
            </a:lvl1pPr>
            <a:lvl2pPr marL="717322" indent="-185679">
              <a:buSzPct val="100000"/>
              <a:buFont typeface="Arial"/>
              <a:buChar char="•"/>
              <a:tabLst>
                <a:tab pos="714149" algn="l"/>
              </a:tabLst>
              <a:defRPr sz="1400">
                <a:solidFill>
                  <a:srgbClr val="02375E"/>
                </a:solidFill>
                <a:latin typeface="Arial"/>
                <a:cs typeface="Arial"/>
              </a:defRPr>
            </a:lvl2pPr>
            <a:lvl3pPr marL="903000" indent="-174570">
              <a:buSzPct val="100000"/>
              <a:buFont typeface="Wingdings" pitchFamily="2" charset="2"/>
              <a:buChar char="ü"/>
              <a:defRPr sz="1400">
                <a:solidFill>
                  <a:srgbClr val="02375E"/>
                </a:solidFill>
                <a:latin typeface="Arial"/>
                <a:cs typeface="Arial"/>
              </a:defRPr>
            </a:lvl3pPr>
            <a:lvl4pPr marL="1077570" indent="-187266" defTabSz="620515">
              <a:buSzPct val="100000"/>
              <a:buFont typeface="Arial"/>
              <a:buChar char="•"/>
              <a:defRPr sz="1400">
                <a:solidFill>
                  <a:srgbClr val="02375E"/>
                </a:solidFill>
                <a:latin typeface="Arial"/>
                <a:cs typeface="Arial"/>
              </a:defRPr>
            </a:lvl4pPr>
            <a:lvl5pPr marL="1248966" indent="-177743">
              <a:buSzPct val="100000"/>
              <a:buFont typeface="Arial"/>
              <a:buChar char="•"/>
              <a:defRPr sz="1400">
                <a:solidFill>
                  <a:srgbClr val="02375E"/>
                </a:solidFill>
                <a:latin typeface="Arial"/>
                <a:cs typeface="Aria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674868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Slide courante ANAP v2">
    <p:spTree>
      <p:nvGrpSpPr>
        <p:cNvPr id="1" name=""/>
        <p:cNvGrpSpPr/>
        <p:nvPr/>
      </p:nvGrpSpPr>
      <p:grpSpPr>
        <a:xfrm>
          <a:off x="0" y="0"/>
          <a:ext cx="0" cy="0"/>
          <a:chOff x="0" y="0"/>
          <a:chExt cx="0" cy="0"/>
        </a:xfrm>
      </p:grpSpPr>
      <p:graphicFrame>
        <p:nvGraphicFramePr>
          <p:cNvPr id="2" name="Objet 1"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051" name="Diapositive think-cell" r:id="rId4" imgW="270" imgH="270" progId="TCLayout.ActiveDocument.1">
                  <p:embed/>
                </p:oleObj>
              </mc:Choice>
              <mc:Fallback>
                <p:oleObj name="Diapositive think-cell" r:id="rId4" imgW="270" imgH="270"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pic>
        <p:nvPicPr>
          <p:cNvPr id="9" name="SLIDE_PPT_v2_OK.png" descr="/Users/pixelis/Desktop/pour masque PPT/SLIDE_PPT_v2_OK.png"/>
          <p:cNvPicPr>
            <a:picLocks noChangeAspect="1"/>
          </p:cNvPicPr>
          <p:nvPr userDrawn="1"/>
        </p:nvPicPr>
        <p:blipFill>
          <a:blip r:embed="rId6" r:link="rId7" cstate="print"/>
          <a:srcRect t="20134" b="15834"/>
          <a:stretch>
            <a:fillRect/>
          </a:stretch>
        </p:blipFill>
        <p:spPr>
          <a:xfrm>
            <a:off x="378" y="85059"/>
            <a:ext cx="9143244" cy="616686"/>
          </a:xfrm>
          <a:prstGeom prst="rect">
            <a:avLst/>
          </a:prstGeom>
        </p:spPr>
      </p:pic>
      <p:sp>
        <p:nvSpPr>
          <p:cNvPr id="7" name="Espace réservé du contenu 7"/>
          <p:cNvSpPr>
            <a:spLocks noGrp="1"/>
          </p:cNvSpPr>
          <p:nvPr>
            <p:ph sz="quarter" idx="13"/>
          </p:nvPr>
        </p:nvSpPr>
        <p:spPr>
          <a:xfrm>
            <a:off x="280972" y="1379560"/>
            <a:ext cx="8730000" cy="5104800"/>
          </a:xfrm>
          <a:prstGeom prst="rect">
            <a:avLst/>
          </a:prstGeom>
        </p:spPr>
        <p:txBody>
          <a:bodyPr>
            <a:noAutofit/>
          </a:bodyPr>
          <a:lstStyle>
            <a:lvl1pPr marL="285750" indent="-285750">
              <a:spcBef>
                <a:spcPts val="3600"/>
              </a:spcBef>
              <a:buSzPct val="100000"/>
              <a:buFont typeface="Arial" pitchFamily="34" charset="0"/>
              <a:buChar char="•"/>
              <a:defRPr lang="fr-FR" sz="1800" b="1" i="0" kern="1200" baseline="0" dirty="0" smtClean="0">
                <a:solidFill>
                  <a:srgbClr val="02375E"/>
                </a:solidFill>
                <a:latin typeface="+mn-lt"/>
                <a:ea typeface="+mn-ea"/>
                <a:cs typeface="Arial"/>
              </a:defRPr>
            </a:lvl1pPr>
            <a:lvl2pPr marL="554038" indent="-285750">
              <a:spcBef>
                <a:spcPts val="1200"/>
              </a:spcBef>
              <a:buSzPct val="100000"/>
              <a:buFont typeface="Arial" pitchFamily="34" charset="0"/>
              <a:buChar char="−"/>
              <a:tabLst>
                <a:tab pos="627063" algn="l"/>
              </a:tabLst>
              <a:defRPr lang="fr-FR" sz="1600" kern="1200" baseline="0" dirty="0" smtClean="0">
                <a:solidFill>
                  <a:srgbClr val="02375E"/>
                </a:solidFill>
                <a:latin typeface="+mn-lt"/>
                <a:ea typeface="+mn-ea"/>
                <a:cs typeface="Arial"/>
              </a:defRPr>
            </a:lvl2pPr>
            <a:lvl3pPr marL="827087" indent="-285750">
              <a:spcBef>
                <a:spcPts val="600"/>
              </a:spcBef>
              <a:buSzPct val="100000"/>
              <a:buFont typeface="Wingdings" pitchFamily="2" charset="2"/>
              <a:buChar char="ü"/>
              <a:defRPr lang="fr-FR" sz="1400" kern="1200" baseline="0" dirty="0" smtClean="0">
                <a:solidFill>
                  <a:srgbClr val="02375E"/>
                </a:solidFill>
                <a:latin typeface="+mn-lt"/>
                <a:ea typeface="+mn-ea"/>
                <a:cs typeface="Arial"/>
              </a:defRPr>
            </a:lvl3pPr>
            <a:lvl4pPr marL="896938" indent="-177800">
              <a:buSzPct val="100000"/>
              <a:buFont typeface="Arial"/>
              <a:buChar char="•"/>
              <a:defRPr lang="fr-FR" sz="1200" kern="1200" dirty="0" smtClean="0">
                <a:solidFill>
                  <a:srgbClr val="02375E"/>
                </a:solidFill>
                <a:latin typeface="+mn-lt"/>
                <a:ea typeface="+mn-ea"/>
                <a:cs typeface="Arial"/>
              </a:defRPr>
            </a:lvl4pPr>
            <a:lvl5pPr marL="1074738" indent="-177800">
              <a:buSzPct val="100000"/>
              <a:buFont typeface="Arial"/>
              <a:buChar char="•"/>
              <a:defRPr lang="fr-FR" sz="1200" kern="1200" dirty="0">
                <a:solidFill>
                  <a:srgbClr val="02375E"/>
                </a:solidFill>
                <a:latin typeface="+mn-lt"/>
                <a:ea typeface="+mn-ea"/>
                <a:cs typeface="Arial"/>
              </a:defRPr>
            </a:lvl5pPr>
          </a:lstStyle>
          <a:p>
            <a:pPr marL="268288" lvl="0" indent="-268288" algn="l" defTabSz="457200" rtl="0" eaLnBrk="1" latinLnBrk="0" hangingPunct="1">
              <a:spcBef>
                <a:spcPts val="3600"/>
              </a:spcBef>
              <a:buSzPct val="100000"/>
              <a:buFont typeface="Arial"/>
              <a:buChar char="•"/>
              <a:tabLst>
                <a:tab pos="268288" algn="l"/>
              </a:tabLst>
            </a:pPr>
            <a:r>
              <a:rPr lang="fr-FR" dirty="0" smtClean="0"/>
              <a:t>Cliquez pour modifier les styles du texte du masque</a:t>
            </a:r>
          </a:p>
          <a:p>
            <a:pPr marL="538163" lvl="1" indent="-269875" algn="l" defTabSz="457200" rtl="0" eaLnBrk="1" latinLnBrk="0" hangingPunct="1">
              <a:spcBef>
                <a:spcPts val="1200"/>
              </a:spcBef>
              <a:buSzPct val="100000"/>
              <a:buFont typeface="Arial" pitchFamily="34" charset="0"/>
              <a:buChar char="−"/>
              <a:tabLst>
                <a:tab pos="538163" algn="l"/>
              </a:tabLst>
            </a:pPr>
            <a:r>
              <a:rPr lang="fr-FR" dirty="0" smtClean="0"/>
              <a:t>Deuxième niveau</a:t>
            </a:r>
          </a:p>
          <a:p>
            <a:pPr marL="806450" lvl="2" indent="-265113" algn="l" defTabSz="457200" rtl="0" eaLnBrk="1" latinLnBrk="0" hangingPunct="1">
              <a:spcBef>
                <a:spcPts val="600"/>
              </a:spcBef>
              <a:buSzPct val="100000"/>
              <a:buFont typeface="Wingdings" pitchFamily="2" charset="2"/>
              <a:buChar char="ü"/>
              <a:tabLst>
                <a:tab pos="806450" algn="l"/>
              </a:tabLst>
            </a:pPr>
            <a:r>
              <a:rPr lang="fr-FR" dirty="0" smtClean="0"/>
              <a:t>Troisième niveau</a:t>
            </a:r>
          </a:p>
          <a:p>
            <a:pPr marL="981075" lvl="3" indent="-182563" algn="l" defTabSz="457200" rtl="0" eaLnBrk="1" latinLnBrk="0" hangingPunct="1">
              <a:spcBef>
                <a:spcPct val="20000"/>
              </a:spcBef>
              <a:buSzPct val="100000"/>
              <a:buFont typeface="Arial"/>
              <a:buChar char="•"/>
              <a:tabLst>
                <a:tab pos="981075" algn="l"/>
              </a:tabLst>
            </a:pPr>
            <a:r>
              <a:rPr lang="fr-FR" dirty="0" smtClean="0"/>
              <a:t>Quatrième niveau</a:t>
            </a:r>
          </a:p>
          <a:p>
            <a:pPr marL="1169988" lvl="4" indent="-179388" algn="l" defTabSz="457200" rtl="0" eaLnBrk="1" latinLnBrk="0" hangingPunct="1">
              <a:spcBef>
                <a:spcPct val="20000"/>
              </a:spcBef>
              <a:buSzPct val="100000"/>
              <a:buFont typeface="Arial"/>
              <a:buChar char="•"/>
              <a:tabLst>
                <a:tab pos="1169988" algn="l"/>
              </a:tabLst>
            </a:pPr>
            <a:r>
              <a:rPr lang="fr-FR" dirty="0" smtClean="0"/>
              <a:t>Cinquième niveau</a:t>
            </a:r>
            <a:endParaRPr lang="fr-FR" dirty="0"/>
          </a:p>
        </p:txBody>
      </p:sp>
      <p:sp>
        <p:nvSpPr>
          <p:cNvPr id="8" name="Espace réservé de la date 3"/>
          <p:cNvSpPr>
            <a:spLocks noGrp="1"/>
          </p:cNvSpPr>
          <p:nvPr>
            <p:ph type="dt" sz="half" idx="2"/>
          </p:nvPr>
        </p:nvSpPr>
        <p:spPr>
          <a:xfrm>
            <a:off x="251520" y="6448253"/>
            <a:ext cx="2133600" cy="365125"/>
          </a:xfrm>
          <a:prstGeom prst="rect">
            <a:avLst/>
          </a:prstGeom>
        </p:spPr>
        <p:txBody>
          <a:bodyPr vert="horz" lIns="91440" tIns="45720" rIns="91440" bIns="45720" rtlCol="0" anchor="ctr"/>
          <a:lstStyle>
            <a:lvl1pPr algn="l">
              <a:defRPr sz="1000" b="0">
                <a:solidFill>
                  <a:srgbClr val="36616C"/>
                </a:solidFill>
                <a:latin typeface="+mn-lt"/>
              </a:defRPr>
            </a:lvl1pPr>
          </a:lstStyle>
          <a:p>
            <a:pPr fontAlgn="base">
              <a:spcBef>
                <a:spcPct val="0"/>
              </a:spcBef>
              <a:spcAft>
                <a:spcPct val="0"/>
              </a:spcAft>
            </a:pPr>
            <a:endParaRPr lang="fr-FR" dirty="0"/>
          </a:p>
        </p:txBody>
      </p:sp>
      <p:sp>
        <p:nvSpPr>
          <p:cNvPr id="11" name="Espace réservé du pied de page 4"/>
          <p:cNvSpPr>
            <a:spLocks noGrp="1"/>
          </p:cNvSpPr>
          <p:nvPr>
            <p:ph type="ftr" sz="quarter" idx="3"/>
          </p:nvPr>
        </p:nvSpPr>
        <p:spPr>
          <a:xfrm>
            <a:off x="2123728" y="6448253"/>
            <a:ext cx="5904656" cy="365125"/>
          </a:xfrm>
          <a:prstGeom prst="rect">
            <a:avLst/>
          </a:prstGeom>
        </p:spPr>
        <p:txBody>
          <a:bodyPr vert="horz" lIns="91440" tIns="45720" rIns="91440" bIns="45720" rtlCol="0" anchor="ctr"/>
          <a:lstStyle>
            <a:lvl1pPr algn="ctr">
              <a:defRPr sz="1000" b="0">
                <a:solidFill>
                  <a:srgbClr val="36616C"/>
                </a:solidFill>
                <a:latin typeface="+mn-lt"/>
              </a:defRPr>
            </a:lvl1pPr>
          </a:lstStyle>
          <a:p>
            <a:pPr fontAlgn="base">
              <a:spcBef>
                <a:spcPct val="0"/>
              </a:spcBef>
              <a:spcAft>
                <a:spcPct val="0"/>
              </a:spcAft>
            </a:pPr>
            <a:r>
              <a:rPr lang="fr-FR" smtClean="0"/>
              <a:t>Conseil d'administration</a:t>
            </a:r>
            <a:endParaRPr lang="fr-FR" dirty="0"/>
          </a:p>
        </p:txBody>
      </p:sp>
      <p:sp>
        <p:nvSpPr>
          <p:cNvPr id="12" name="Espace réservé du numéro de diapositive 5"/>
          <p:cNvSpPr>
            <a:spLocks noGrp="1"/>
          </p:cNvSpPr>
          <p:nvPr>
            <p:ph type="sldNum" sz="quarter" idx="4"/>
          </p:nvPr>
        </p:nvSpPr>
        <p:spPr>
          <a:xfrm>
            <a:off x="7740352" y="6448253"/>
            <a:ext cx="1296144" cy="365125"/>
          </a:xfrm>
          <a:prstGeom prst="rect">
            <a:avLst/>
          </a:prstGeom>
        </p:spPr>
        <p:txBody>
          <a:bodyPr vert="horz" lIns="91440" tIns="45720" rIns="91440" bIns="45720" rtlCol="0" anchor="ctr"/>
          <a:lstStyle>
            <a:lvl1pPr algn="r">
              <a:defRPr sz="1000" b="0">
                <a:solidFill>
                  <a:srgbClr val="36616C"/>
                </a:solidFill>
                <a:latin typeface="+mn-lt"/>
              </a:defRPr>
            </a:lvl1pPr>
          </a:lstStyle>
          <a:p>
            <a:pPr fontAlgn="base">
              <a:spcBef>
                <a:spcPct val="0"/>
              </a:spcBef>
              <a:spcAft>
                <a:spcPct val="0"/>
              </a:spcAft>
            </a:pPr>
            <a:fld id="{6BE241F5-8998-1C40-AECE-9E6A33B2EF7A}" type="slidenum">
              <a:rPr lang="fr-FR" smtClean="0"/>
              <a:pPr fontAlgn="base">
                <a:spcBef>
                  <a:spcPct val="0"/>
                </a:spcBef>
                <a:spcAft>
                  <a:spcPct val="0"/>
                </a:spcAft>
              </a:pPr>
              <a:t>‹N°›</a:t>
            </a:fld>
            <a:endParaRPr lang="fr-FR" dirty="0"/>
          </a:p>
        </p:txBody>
      </p:sp>
      <p:sp>
        <p:nvSpPr>
          <p:cNvPr id="13"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smtClean="0"/>
              <a:t>Cliquez pour modifier le style du titre</a:t>
            </a:r>
            <a:endParaRPr lang="fr-FR" dirty="0"/>
          </a:p>
        </p:txBody>
      </p:sp>
    </p:spTree>
    <p:extLst>
      <p:ext uri="{BB962C8B-B14F-4D97-AF65-F5344CB8AC3E}">
        <p14:creationId xmlns:p14="http://schemas.microsoft.com/office/powerpoint/2010/main" val="76397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75001B0-00B6-4E96-91D5-8D8E2C4DC2D9}" type="datetime1">
              <a:rPr lang="fr-FR" smtClean="0"/>
              <a:pPr/>
              <a:t>08/12/2017</a:t>
            </a:fld>
            <a:endParaRPr lang="fr-FR"/>
          </a:p>
        </p:txBody>
      </p:sp>
      <p:sp>
        <p:nvSpPr>
          <p:cNvPr id="5" name="Espace réservé du pied de page 4"/>
          <p:cNvSpPr>
            <a:spLocks noGrp="1"/>
          </p:cNvSpPr>
          <p:nvPr>
            <p:ph type="ftr" sz="quarter" idx="11"/>
          </p:nvPr>
        </p:nvSpPr>
        <p:spPr/>
        <p:txBody>
          <a:bodyPr/>
          <a:lstStyle/>
          <a:p>
            <a:r>
              <a:rPr lang="fr-FR" smtClean="0"/>
              <a:t>Dr Laurent Brechat 37420 Avoine</a:t>
            </a:r>
            <a:endParaRPr lang="fr-FR"/>
          </a:p>
        </p:txBody>
      </p:sp>
      <p:sp>
        <p:nvSpPr>
          <p:cNvPr id="6" name="Espace réservé du numéro de diapositive 5"/>
          <p:cNvSpPr>
            <a:spLocks noGrp="1"/>
          </p:cNvSpPr>
          <p:nvPr>
            <p:ph type="sldNum" sz="quarter" idx="12"/>
          </p:nvPr>
        </p:nvSpPr>
        <p:spPr/>
        <p:txBody>
          <a:bodyPr/>
          <a:lstStyle/>
          <a:p>
            <a:fld id="{BF2AF90C-0A4A-4F85-A873-B89C7F43E45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DCA9AE8-946F-4545-8E30-8AFDD0FC7C50}" type="datetime1">
              <a:rPr lang="fr-FR" smtClean="0"/>
              <a:pPr/>
              <a:t>08/12/2017</a:t>
            </a:fld>
            <a:endParaRPr lang="fr-FR"/>
          </a:p>
        </p:txBody>
      </p:sp>
      <p:sp>
        <p:nvSpPr>
          <p:cNvPr id="5" name="Espace réservé du pied de page 4"/>
          <p:cNvSpPr>
            <a:spLocks noGrp="1"/>
          </p:cNvSpPr>
          <p:nvPr>
            <p:ph type="ftr" sz="quarter" idx="11"/>
          </p:nvPr>
        </p:nvSpPr>
        <p:spPr/>
        <p:txBody>
          <a:bodyPr/>
          <a:lstStyle/>
          <a:p>
            <a:r>
              <a:rPr lang="fr-FR" smtClean="0"/>
              <a:t>Dr Laurent Brechat 37420 Avoine</a:t>
            </a:r>
            <a:endParaRPr lang="fr-FR"/>
          </a:p>
        </p:txBody>
      </p:sp>
      <p:sp>
        <p:nvSpPr>
          <p:cNvPr id="6" name="Espace réservé du numéro de diapositive 5"/>
          <p:cNvSpPr>
            <a:spLocks noGrp="1"/>
          </p:cNvSpPr>
          <p:nvPr>
            <p:ph type="sldNum" sz="quarter" idx="12"/>
          </p:nvPr>
        </p:nvSpPr>
        <p:spPr/>
        <p:txBody>
          <a:bodyPr/>
          <a:lstStyle/>
          <a:p>
            <a:fld id="{BF2AF90C-0A4A-4F85-A873-B89C7F43E45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C0C3B9C-BE34-4CF7-8EFD-24FE4DE96177}" type="datetime1">
              <a:rPr lang="fr-FR" smtClean="0"/>
              <a:pPr/>
              <a:t>08/12/2017</a:t>
            </a:fld>
            <a:endParaRPr lang="fr-FR"/>
          </a:p>
        </p:txBody>
      </p:sp>
      <p:sp>
        <p:nvSpPr>
          <p:cNvPr id="6" name="Espace réservé du pied de page 5"/>
          <p:cNvSpPr>
            <a:spLocks noGrp="1"/>
          </p:cNvSpPr>
          <p:nvPr>
            <p:ph type="ftr" sz="quarter" idx="11"/>
          </p:nvPr>
        </p:nvSpPr>
        <p:spPr/>
        <p:txBody>
          <a:bodyPr/>
          <a:lstStyle/>
          <a:p>
            <a:r>
              <a:rPr lang="fr-FR" smtClean="0"/>
              <a:t>Dr Laurent Brechat 37420 Avoine</a:t>
            </a:r>
            <a:endParaRPr lang="fr-FR"/>
          </a:p>
        </p:txBody>
      </p:sp>
      <p:sp>
        <p:nvSpPr>
          <p:cNvPr id="7" name="Espace réservé du numéro de diapositive 6"/>
          <p:cNvSpPr>
            <a:spLocks noGrp="1"/>
          </p:cNvSpPr>
          <p:nvPr>
            <p:ph type="sldNum" sz="quarter" idx="12"/>
          </p:nvPr>
        </p:nvSpPr>
        <p:spPr/>
        <p:txBody>
          <a:bodyPr/>
          <a:lstStyle/>
          <a:p>
            <a:fld id="{BF2AF90C-0A4A-4F85-A873-B89C7F43E45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35498BF-F908-4258-BE77-4FCC3576224D}" type="datetime1">
              <a:rPr lang="fr-FR" smtClean="0"/>
              <a:pPr/>
              <a:t>08/12/2017</a:t>
            </a:fld>
            <a:endParaRPr lang="fr-FR"/>
          </a:p>
        </p:txBody>
      </p:sp>
      <p:sp>
        <p:nvSpPr>
          <p:cNvPr id="8" name="Espace réservé du pied de page 7"/>
          <p:cNvSpPr>
            <a:spLocks noGrp="1"/>
          </p:cNvSpPr>
          <p:nvPr>
            <p:ph type="ftr" sz="quarter" idx="11"/>
          </p:nvPr>
        </p:nvSpPr>
        <p:spPr/>
        <p:txBody>
          <a:bodyPr/>
          <a:lstStyle/>
          <a:p>
            <a:r>
              <a:rPr lang="fr-FR" smtClean="0"/>
              <a:t>Dr Laurent Brechat 37420 Avoine</a:t>
            </a:r>
            <a:endParaRPr lang="fr-FR"/>
          </a:p>
        </p:txBody>
      </p:sp>
      <p:sp>
        <p:nvSpPr>
          <p:cNvPr id="9" name="Espace réservé du numéro de diapositive 8"/>
          <p:cNvSpPr>
            <a:spLocks noGrp="1"/>
          </p:cNvSpPr>
          <p:nvPr>
            <p:ph type="sldNum" sz="quarter" idx="12"/>
          </p:nvPr>
        </p:nvSpPr>
        <p:spPr/>
        <p:txBody>
          <a:bodyPr/>
          <a:lstStyle/>
          <a:p>
            <a:fld id="{BF2AF90C-0A4A-4F85-A873-B89C7F43E45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978CE78-65BB-499D-AC37-513C334B172C}" type="datetime1">
              <a:rPr lang="fr-FR" smtClean="0"/>
              <a:pPr/>
              <a:t>08/12/2017</a:t>
            </a:fld>
            <a:endParaRPr lang="fr-FR"/>
          </a:p>
        </p:txBody>
      </p:sp>
      <p:sp>
        <p:nvSpPr>
          <p:cNvPr id="4" name="Espace réservé du pied de page 3"/>
          <p:cNvSpPr>
            <a:spLocks noGrp="1"/>
          </p:cNvSpPr>
          <p:nvPr>
            <p:ph type="ftr" sz="quarter" idx="11"/>
          </p:nvPr>
        </p:nvSpPr>
        <p:spPr/>
        <p:txBody>
          <a:bodyPr/>
          <a:lstStyle/>
          <a:p>
            <a:r>
              <a:rPr lang="fr-FR" smtClean="0"/>
              <a:t>Dr Laurent Brechat 37420 Avoine</a:t>
            </a:r>
            <a:endParaRPr lang="fr-FR"/>
          </a:p>
        </p:txBody>
      </p:sp>
      <p:sp>
        <p:nvSpPr>
          <p:cNvPr id="5" name="Espace réservé du numéro de diapositive 4"/>
          <p:cNvSpPr>
            <a:spLocks noGrp="1"/>
          </p:cNvSpPr>
          <p:nvPr>
            <p:ph type="sldNum" sz="quarter" idx="12"/>
          </p:nvPr>
        </p:nvSpPr>
        <p:spPr/>
        <p:txBody>
          <a:bodyPr/>
          <a:lstStyle/>
          <a:p>
            <a:fld id="{BF2AF90C-0A4A-4F85-A873-B89C7F43E45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AB5E5C0-6DC6-49D4-9286-2D98C18C97C8}" type="datetime1">
              <a:rPr lang="fr-FR" smtClean="0"/>
              <a:pPr/>
              <a:t>08/12/2017</a:t>
            </a:fld>
            <a:endParaRPr lang="fr-FR"/>
          </a:p>
        </p:txBody>
      </p:sp>
      <p:sp>
        <p:nvSpPr>
          <p:cNvPr id="3" name="Espace réservé du pied de page 2"/>
          <p:cNvSpPr>
            <a:spLocks noGrp="1"/>
          </p:cNvSpPr>
          <p:nvPr>
            <p:ph type="ftr" sz="quarter" idx="11"/>
          </p:nvPr>
        </p:nvSpPr>
        <p:spPr/>
        <p:txBody>
          <a:bodyPr/>
          <a:lstStyle/>
          <a:p>
            <a:r>
              <a:rPr lang="fr-FR" smtClean="0"/>
              <a:t>Dr Laurent Brechat 37420 Avoine</a:t>
            </a:r>
            <a:endParaRPr lang="fr-FR"/>
          </a:p>
        </p:txBody>
      </p:sp>
      <p:sp>
        <p:nvSpPr>
          <p:cNvPr id="4" name="Espace réservé du numéro de diapositive 3"/>
          <p:cNvSpPr>
            <a:spLocks noGrp="1"/>
          </p:cNvSpPr>
          <p:nvPr>
            <p:ph type="sldNum" sz="quarter" idx="12"/>
          </p:nvPr>
        </p:nvSpPr>
        <p:spPr/>
        <p:txBody>
          <a:bodyPr/>
          <a:lstStyle/>
          <a:p>
            <a:fld id="{BF2AF90C-0A4A-4F85-A873-B89C7F43E45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3556D65-7CF2-4E7F-9294-F9FC8B3FA9B3}" type="datetime1">
              <a:rPr lang="fr-FR" smtClean="0"/>
              <a:pPr/>
              <a:t>08/12/2017</a:t>
            </a:fld>
            <a:endParaRPr lang="fr-FR"/>
          </a:p>
        </p:txBody>
      </p:sp>
      <p:sp>
        <p:nvSpPr>
          <p:cNvPr id="6" name="Espace réservé du pied de page 5"/>
          <p:cNvSpPr>
            <a:spLocks noGrp="1"/>
          </p:cNvSpPr>
          <p:nvPr>
            <p:ph type="ftr" sz="quarter" idx="11"/>
          </p:nvPr>
        </p:nvSpPr>
        <p:spPr/>
        <p:txBody>
          <a:bodyPr/>
          <a:lstStyle/>
          <a:p>
            <a:r>
              <a:rPr lang="fr-FR" smtClean="0"/>
              <a:t>Dr Laurent Brechat 37420 Avoine</a:t>
            </a:r>
            <a:endParaRPr lang="fr-FR"/>
          </a:p>
        </p:txBody>
      </p:sp>
      <p:sp>
        <p:nvSpPr>
          <p:cNvPr id="7" name="Espace réservé du numéro de diapositive 6"/>
          <p:cNvSpPr>
            <a:spLocks noGrp="1"/>
          </p:cNvSpPr>
          <p:nvPr>
            <p:ph type="sldNum" sz="quarter" idx="12"/>
          </p:nvPr>
        </p:nvSpPr>
        <p:spPr/>
        <p:txBody>
          <a:bodyPr/>
          <a:lstStyle/>
          <a:p>
            <a:fld id="{BF2AF90C-0A4A-4F85-A873-B89C7F43E45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933441E-3B42-489A-9A17-24F238B3389C}" type="datetime1">
              <a:rPr lang="fr-FR" smtClean="0"/>
              <a:pPr/>
              <a:t>08/12/2017</a:t>
            </a:fld>
            <a:endParaRPr lang="fr-FR"/>
          </a:p>
        </p:txBody>
      </p:sp>
      <p:sp>
        <p:nvSpPr>
          <p:cNvPr id="6" name="Espace réservé du pied de page 5"/>
          <p:cNvSpPr>
            <a:spLocks noGrp="1"/>
          </p:cNvSpPr>
          <p:nvPr>
            <p:ph type="ftr" sz="quarter" idx="11"/>
          </p:nvPr>
        </p:nvSpPr>
        <p:spPr/>
        <p:txBody>
          <a:bodyPr/>
          <a:lstStyle/>
          <a:p>
            <a:r>
              <a:rPr lang="fr-FR" smtClean="0"/>
              <a:t>Dr Laurent Brechat 37420 Avoine</a:t>
            </a:r>
            <a:endParaRPr lang="fr-FR"/>
          </a:p>
        </p:txBody>
      </p:sp>
      <p:sp>
        <p:nvSpPr>
          <p:cNvPr id="7" name="Espace réservé du numéro de diapositive 6"/>
          <p:cNvSpPr>
            <a:spLocks noGrp="1"/>
          </p:cNvSpPr>
          <p:nvPr>
            <p:ph type="sldNum" sz="quarter" idx="12"/>
          </p:nvPr>
        </p:nvSpPr>
        <p:spPr/>
        <p:txBody>
          <a:bodyPr/>
          <a:lstStyle/>
          <a:p>
            <a:fld id="{BF2AF90C-0A4A-4F85-A873-B89C7F43E45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8F221-6334-4FE5-951E-C46CE755C5A9}" type="datetime1">
              <a:rPr lang="fr-FR" smtClean="0"/>
              <a:pPr/>
              <a:t>08/12/2017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Dr Laurent Brechat 37420 Avoine</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AF90C-0A4A-4F85-A873-B89C7F43E45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6" r:id="rId15"/>
    <p:sldLayoutId id="2147483667" r:id="rId16"/>
    <p:sldLayoutId id="2147483668" r:id="rId17"/>
    <p:sldLayoutId id="2147483669" r:id="rId18"/>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hyperlink" Target="http://gestion-des-lits.anap.fr/" TargetMode="External"/><Relationship Id="rId7" Type="http://schemas.openxmlformats.org/officeDocument/2006/relationships/image" Target="../media/image45.jpeg"/><Relationship Id="rId2" Type="http://schemas.openxmlformats.org/officeDocument/2006/relationships/hyperlink" Target="http://urgences.anap.fr/" TargetMode="External"/><Relationship Id="rId1" Type="http://schemas.openxmlformats.org/officeDocument/2006/relationships/slideLayout" Target="../slideLayouts/slideLayout17.xml"/><Relationship Id="rId6" Type="http://schemas.openxmlformats.org/officeDocument/2006/relationships/hyperlink" Target="http://www.anap.fr/ressources/publications/detail/actualites/gestion-des-lits-vers-une-nouvelle-organisation-tome-2-mise-en-oeuvre-et-bilan/" TargetMode="External"/><Relationship Id="rId5" Type="http://schemas.openxmlformats.org/officeDocument/2006/relationships/hyperlink" Target="http://www.anap.fr/ressources/publications/detail/actualites/gestion-des-lits-vers-une-nouvelle-organisation-tome-1-cadrage-diagnostic-et-plan-dactions" TargetMode="External"/><Relationship Id="rId10" Type="http://schemas.openxmlformats.org/officeDocument/2006/relationships/image" Target="../media/image48.png"/><Relationship Id="rId4" Type="http://schemas.openxmlformats.org/officeDocument/2006/relationships/hyperlink" Target="http://macrodiag.anap.fr/autodiagnostic/48#906" TargetMode="External"/><Relationship Id="rId9"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18" Type="http://schemas.openxmlformats.org/officeDocument/2006/relationships/hyperlink" Target="https://www.google.fr/url?url=https://www.ethicorp.org/&amp;rct=j&amp;frm=1&amp;q=&amp;esrc=s&amp;sa=U&amp;ved=0ahUKEwifgcObm-3UAhXL6RQKHbRvAokQwW4IIDAE&amp;usg=AFQjCNEjJH2kXwQkkXjt224hQeATNxR5VQ" TargetMode="External"/><Relationship Id="rId3" Type="http://schemas.openxmlformats.org/officeDocument/2006/relationships/image" Target="../media/image12.jpeg"/><Relationship Id="rId21" Type="http://schemas.openxmlformats.org/officeDocument/2006/relationships/image" Target="../media/image28.png"/><Relationship Id="rId7" Type="http://schemas.openxmlformats.org/officeDocument/2006/relationships/image" Target="../media/image16.png"/><Relationship Id="rId12" Type="http://schemas.openxmlformats.org/officeDocument/2006/relationships/image" Target="../media/image21.gif"/><Relationship Id="rId17"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hyperlink" Target="http://www.google.fr/url?url=http://www.istockphoto.com/fr/illustrations/loupe&amp;rct=j&amp;frm=1&amp;q=&amp;esrc=s&amp;sa=U&amp;ved=0ahUKEwi2zt-SnO3UAhWCoRoKHY9uCN8QwW4IHjAD&amp;usg=AFQjCNESAcq58VP7f3blUOeBgSIXR4WE_Q" TargetMode="External"/><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jpeg"/><Relationship Id="rId19" Type="http://schemas.openxmlformats.org/officeDocument/2006/relationships/image" Target="../media/image26.jpe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96752"/>
            <a:ext cx="8229600" cy="2952328"/>
          </a:xfrm>
        </p:spPr>
        <p:style>
          <a:lnRef idx="2">
            <a:schemeClr val="accent1"/>
          </a:lnRef>
          <a:fillRef idx="1">
            <a:schemeClr val="lt1"/>
          </a:fillRef>
          <a:effectRef idx="0">
            <a:schemeClr val="accent1"/>
          </a:effectRef>
          <a:fontRef idx="minor">
            <a:schemeClr val="dk1"/>
          </a:fontRef>
        </p:style>
        <p:txBody>
          <a:bodyPr>
            <a:normAutofit/>
          </a:bodyPr>
          <a:lstStyle/>
          <a:p>
            <a:r>
              <a:rPr lang="fr-FR" sz="3600" b="1" dirty="0" smtClean="0">
                <a:effectLst>
                  <a:outerShdw blurRad="38100" dist="38100" dir="2700000" algn="tl">
                    <a:srgbClr val="000000">
                      <a:alpha val="43137"/>
                    </a:srgbClr>
                  </a:outerShdw>
                </a:effectLst>
              </a:rPr>
              <a:t>Mobilisation du système de santé </a:t>
            </a:r>
            <a:br>
              <a:rPr lang="fr-FR" sz="3600" b="1" dirty="0" smtClean="0">
                <a:effectLst>
                  <a:outerShdw blurRad="38100" dist="38100" dir="2700000" algn="tl">
                    <a:srgbClr val="000000">
                      <a:alpha val="43137"/>
                    </a:srgbClr>
                  </a:outerShdw>
                </a:effectLst>
              </a:rPr>
            </a:br>
            <a:r>
              <a:rPr lang="fr-FR" sz="3600" b="1" dirty="0" smtClean="0">
                <a:effectLst>
                  <a:outerShdw blurRad="38100" dist="38100" dir="2700000" algn="tl">
                    <a:srgbClr val="000000">
                      <a:alpha val="43137"/>
                    </a:srgbClr>
                  </a:outerShdw>
                </a:effectLst>
              </a:rPr>
              <a:t>à l’approche de l’hiver</a:t>
            </a:r>
            <a:br>
              <a:rPr lang="fr-FR" sz="3600" b="1" dirty="0" smtClean="0">
                <a:effectLst>
                  <a:outerShdw blurRad="38100" dist="38100" dir="2700000" algn="tl">
                    <a:srgbClr val="000000">
                      <a:alpha val="43137"/>
                    </a:srgbClr>
                  </a:outerShdw>
                </a:effectLst>
              </a:rPr>
            </a:br>
            <a:r>
              <a:rPr lang="fr-FR" sz="3600" dirty="0" smtClean="0"/>
              <a:t/>
            </a:r>
            <a:br>
              <a:rPr lang="fr-FR" sz="3600" dirty="0" smtClean="0"/>
            </a:br>
            <a:r>
              <a:rPr lang="fr-FR" sz="3600" dirty="0" smtClean="0"/>
              <a:t>Séminaire 30.11.2017</a:t>
            </a:r>
            <a:br>
              <a:rPr lang="fr-FR" sz="3600" dirty="0" smtClean="0"/>
            </a:br>
            <a:r>
              <a:rPr lang="fr-FR" sz="3600" dirty="0" smtClean="0"/>
              <a:t>Présidé par Mme la Ministre Agnès BUZYN</a:t>
            </a:r>
            <a:endParaRPr lang="fr-FR" sz="3600" dirty="0"/>
          </a:p>
        </p:txBody>
      </p:sp>
      <p:pic>
        <p:nvPicPr>
          <p:cNvPr id="2049" name="Imag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5517232"/>
            <a:ext cx="942975" cy="1031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124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70083"/>
            <a:ext cx="8229600" cy="1143000"/>
          </a:xfrm>
        </p:spPr>
        <p:txBody>
          <a:bodyPr>
            <a:normAutofit fontScale="90000"/>
          </a:bodyPr>
          <a:lstStyle/>
          <a:p>
            <a:r>
              <a:rPr lang="fr-FR" dirty="0" smtClean="0">
                <a:solidFill>
                  <a:schemeClr val="accent6">
                    <a:lumMod val="75000"/>
                  </a:schemeClr>
                </a:solidFill>
              </a:rPr>
              <a:t>Soins Non Programmés (SNP) en Médecine Générale</a:t>
            </a:r>
            <a:endParaRPr lang="fr-FR" dirty="0">
              <a:solidFill>
                <a:schemeClr val="accent6">
                  <a:lumMod val="75000"/>
                </a:schemeClr>
              </a:solidFill>
            </a:endParaRPr>
          </a:p>
        </p:txBody>
      </p:sp>
      <p:sp>
        <p:nvSpPr>
          <p:cNvPr id="4" name="Espace réservé du contenu 3"/>
          <p:cNvSpPr>
            <a:spLocks noGrp="1"/>
          </p:cNvSpPr>
          <p:nvPr>
            <p:ph sz="half" idx="2"/>
          </p:nvPr>
        </p:nvSpPr>
        <p:spPr>
          <a:xfrm>
            <a:off x="369540" y="1340768"/>
            <a:ext cx="4040188" cy="3951288"/>
          </a:xfrm>
        </p:spPr>
        <p:txBody>
          <a:bodyPr/>
          <a:lstStyle/>
          <a:p>
            <a:pPr algn="just">
              <a:buNone/>
            </a:pPr>
            <a:r>
              <a:rPr lang="fr-FR" sz="2000" dirty="0" smtClean="0"/>
              <a:t>La MG gère la grande majorité des SNP avec une forte capacité d’adaptation</a:t>
            </a:r>
          </a:p>
          <a:p>
            <a:endParaRPr lang="fr-FR" dirty="0"/>
          </a:p>
        </p:txBody>
      </p:sp>
      <p:sp>
        <p:nvSpPr>
          <p:cNvPr id="5" name="Espace réservé du texte 4"/>
          <p:cNvSpPr>
            <a:spLocks noGrp="1"/>
          </p:cNvSpPr>
          <p:nvPr>
            <p:ph type="body" sz="quarter" idx="3"/>
          </p:nvPr>
        </p:nvSpPr>
        <p:spPr>
          <a:xfrm>
            <a:off x="6012160" y="2276872"/>
            <a:ext cx="1080120" cy="639762"/>
          </a:xfrm>
        </p:spPr>
        <p:txBody>
          <a:bodyPr>
            <a:normAutofit/>
          </a:bodyPr>
          <a:lstStyle/>
          <a:p>
            <a:r>
              <a:rPr lang="fr-FR" sz="2000" dirty="0" smtClean="0"/>
              <a:t>Mais …</a:t>
            </a:r>
            <a:endParaRPr lang="fr-FR" sz="2000" dirty="0"/>
          </a:p>
        </p:txBody>
      </p:sp>
      <p:graphicFrame>
        <p:nvGraphicFramePr>
          <p:cNvPr id="7" name="Graphique 6"/>
          <p:cNvGraphicFramePr/>
          <p:nvPr/>
        </p:nvGraphicFramePr>
        <p:xfrm>
          <a:off x="-756592" y="2348880"/>
          <a:ext cx="6444208" cy="3920480"/>
        </p:xfrm>
        <a:graphic>
          <a:graphicData uri="http://schemas.openxmlformats.org/drawingml/2006/chart">
            <c:chart xmlns:c="http://schemas.openxmlformats.org/drawingml/2006/chart" xmlns:r="http://schemas.openxmlformats.org/officeDocument/2006/relationships" r:id="rId2"/>
          </a:graphicData>
        </a:graphic>
      </p:graphicFrame>
      <p:sp>
        <p:nvSpPr>
          <p:cNvPr id="8" name="Espace réservé du pied de page 7"/>
          <p:cNvSpPr>
            <a:spLocks noGrp="1"/>
          </p:cNvSpPr>
          <p:nvPr>
            <p:ph type="ftr" sz="quarter" idx="11"/>
          </p:nvPr>
        </p:nvSpPr>
        <p:spPr/>
        <p:txBody>
          <a:bodyPr/>
          <a:lstStyle/>
          <a:p>
            <a:r>
              <a:rPr lang="fr-FR" smtClean="0"/>
              <a:t>Dr Laurent Brechat 37420 Avoine</a:t>
            </a:r>
            <a:endParaRPr lang="fr-FR"/>
          </a:p>
        </p:txBody>
      </p:sp>
      <p:pic>
        <p:nvPicPr>
          <p:cNvPr id="9" name="Image 8" descr="SmallLogo.jpg"/>
          <p:cNvPicPr>
            <a:picLocks noChangeAspect="1"/>
          </p:cNvPicPr>
          <p:nvPr/>
        </p:nvPicPr>
        <p:blipFill>
          <a:blip r:embed="rId3" cstate="print"/>
          <a:stretch>
            <a:fillRect/>
          </a:stretch>
        </p:blipFill>
        <p:spPr>
          <a:xfrm>
            <a:off x="8172400" y="6165304"/>
            <a:ext cx="790629" cy="477540"/>
          </a:xfrm>
          <a:prstGeom prst="rect">
            <a:avLst/>
          </a:prstGeom>
        </p:spPr>
      </p:pic>
      <p:pic>
        <p:nvPicPr>
          <p:cNvPr id="10" name="officeArt object" descr="image2.png"/>
          <p:cNvPicPr>
            <a:picLocks noGrp="1"/>
          </p:cNvPicPr>
          <p:nvPr>
            <p:ph sz="quarter" idx="4"/>
          </p:nvPr>
        </p:nvPicPr>
        <p:blipFill>
          <a:blip r:embed="rId4" cstate="print">
            <a:extLst/>
          </a:blip>
          <a:stretch>
            <a:fillRect/>
          </a:stretch>
        </p:blipFill>
        <p:spPr>
          <a:xfrm>
            <a:off x="4788024" y="2996952"/>
            <a:ext cx="4041775" cy="2101723"/>
          </a:xfrm>
          <a:prstGeom prst="rect">
            <a:avLst/>
          </a:prstGeom>
          <a:ln w="12700" cap="flat">
            <a:noFill/>
            <a:miter lim="400000"/>
          </a:ln>
          <a:effectLst/>
        </p:spPr>
      </p:pic>
      <p:sp>
        <p:nvSpPr>
          <p:cNvPr id="11" name="Rectangle 10"/>
          <p:cNvSpPr/>
          <p:nvPr/>
        </p:nvSpPr>
        <p:spPr>
          <a:xfrm>
            <a:off x="4572000" y="5085184"/>
            <a:ext cx="4572000" cy="1200329"/>
          </a:xfrm>
          <a:prstGeom prst="rect">
            <a:avLst/>
          </a:prstGeom>
        </p:spPr>
        <p:txBody>
          <a:bodyPr>
            <a:spAutoFit/>
          </a:bodyPr>
          <a:lstStyle/>
          <a:p>
            <a:pPr algn="just"/>
            <a:r>
              <a:rPr lang="en-US" dirty="0" err="1" smtClean="0"/>
              <a:t>Répartition</a:t>
            </a:r>
            <a:r>
              <a:rPr lang="en-US" dirty="0" smtClean="0"/>
              <a:t> par tranches </a:t>
            </a:r>
            <a:r>
              <a:rPr lang="en-US" dirty="0" err="1" smtClean="0"/>
              <a:t>horaires</a:t>
            </a:r>
            <a:r>
              <a:rPr lang="en-US" dirty="0" smtClean="0"/>
              <a:t> des passages aux </a:t>
            </a:r>
            <a:r>
              <a:rPr lang="en-US" dirty="0" err="1" smtClean="0"/>
              <a:t>urgences</a:t>
            </a:r>
            <a:r>
              <a:rPr lang="en-US" dirty="0" smtClean="0"/>
              <a:t> avec </a:t>
            </a:r>
            <a:r>
              <a:rPr lang="en-US" dirty="0" err="1" smtClean="0"/>
              <a:t>une</a:t>
            </a:r>
            <a:r>
              <a:rPr lang="en-US" dirty="0" smtClean="0"/>
              <a:t> CCMU de </a:t>
            </a:r>
            <a:r>
              <a:rPr lang="en-US" dirty="0" err="1" smtClean="0"/>
              <a:t>niveau</a:t>
            </a:r>
            <a:r>
              <a:rPr lang="en-US" dirty="0" smtClean="0"/>
              <a:t> 1 </a:t>
            </a:r>
            <a:r>
              <a:rPr lang="en-US" dirty="0" err="1" smtClean="0"/>
              <a:t>semaine</a:t>
            </a:r>
            <a:r>
              <a:rPr lang="en-US" dirty="0" smtClean="0"/>
              <a:t> et week-end. </a:t>
            </a:r>
            <a:r>
              <a:rPr lang="en-US" dirty="0" err="1" smtClean="0"/>
              <a:t>Région</a:t>
            </a:r>
            <a:r>
              <a:rPr lang="en-US" dirty="0" smtClean="0"/>
              <a:t> Centre Val de Loire </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Dr Laurent Brechat 37420 Avoine</a:t>
            </a:r>
            <a:endParaRPr lang="fr-FR"/>
          </a:p>
        </p:txBody>
      </p:sp>
      <p:pic>
        <p:nvPicPr>
          <p:cNvPr id="3" name="officeArt object" descr="Roue de Deming PDCA"/>
          <p:cNvPicPr/>
          <p:nvPr/>
        </p:nvPicPr>
        <p:blipFill>
          <a:blip r:embed="rId2" cstate="print">
            <a:extLst/>
          </a:blip>
          <a:stretch>
            <a:fillRect/>
          </a:stretch>
        </p:blipFill>
        <p:spPr>
          <a:xfrm>
            <a:off x="3203848" y="3284984"/>
            <a:ext cx="2410557" cy="2101361"/>
          </a:xfrm>
          <a:prstGeom prst="rect">
            <a:avLst/>
          </a:prstGeom>
          <a:ln w="12700" cap="flat">
            <a:noFill/>
            <a:miter lim="400000"/>
          </a:ln>
          <a:effectLst/>
        </p:spPr>
      </p:pic>
      <p:pic>
        <p:nvPicPr>
          <p:cNvPr id="4" name="Image 3" descr="SmallLogo.jpg"/>
          <p:cNvPicPr>
            <a:picLocks noChangeAspect="1"/>
          </p:cNvPicPr>
          <p:nvPr/>
        </p:nvPicPr>
        <p:blipFill>
          <a:blip r:embed="rId3" cstate="print"/>
          <a:stretch>
            <a:fillRect/>
          </a:stretch>
        </p:blipFill>
        <p:spPr>
          <a:xfrm>
            <a:off x="0" y="4725144"/>
            <a:ext cx="2670944" cy="1613250"/>
          </a:xfrm>
          <a:prstGeom prst="rect">
            <a:avLst/>
          </a:prstGeom>
        </p:spPr>
      </p:pic>
      <p:sp>
        <p:nvSpPr>
          <p:cNvPr id="10" name="Rectangle 9"/>
          <p:cNvSpPr/>
          <p:nvPr/>
        </p:nvSpPr>
        <p:spPr>
          <a:xfrm>
            <a:off x="5508104" y="2276872"/>
            <a:ext cx="3778473" cy="2585323"/>
          </a:xfrm>
          <a:prstGeom prst="rect">
            <a:avLst/>
          </a:prstGeom>
        </p:spPr>
        <p:txBody>
          <a:bodyPr wrap="square">
            <a:spAutoFit/>
          </a:bodyPr>
          <a:lstStyle/>
          <a:p>
            <a:pPr lvl="0" algn="ctr"/>
            <a:r>
              <a:rPr lang="fr-FR" sz="5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UNITE DE S.N.P</a:t>
            </a:r>
          </a:p>
          <a:p>
            <a:pPr lvl="0" algn="ctr"/>
            <a:r>
              <a:rPr lang="fr-FR" sz="5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en MSP</a:t>
            </a:r>
            <a:endParaRPr lang="fr-FR"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1" name="Titre 1"/>
          <p:cNvSpPr txBox="1">
            <a:spLocks/>
          </p:cNvSpPr>
          <p:nvPr/>
        </p:nvSpPr>
        <p:spPr>
          <a:xfrm>
            <a:off x="0" y="260648"/>
            <a:ext cx="91440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tx1"/>
                </a:solidFill>
                <a:effectLst/>
                <a:uLnTx/>
                <a:uFillTx/>
                <a:latin typeface="+mj-lt"/>
                <a:ea typeface="+mj-ea"/>
                <a:cs typeface="+mj-cs"/>
              </a:rPr>
              <a:t>MSP du VERON, les SNP  une priorité! </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Espace réservé du contenu 5"/>
          <p:cNvSpPr txBox="1">
            <a:spLocks/>
          </p:cNvSpPr>
          <p:nvPr/>
        </p:nvSpPr>
        <p:spPr>
          <a:xfrm>
            <a:off x="1" y="548680"/>
            <a:ext cx="2843808" cy="266429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fr-FR" sz="32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Espace réservé du contenu 5"/>
          <p:cNvSpPr txBox="1">
            <a:spLocks/>
          </p:cNvSpPr>
          <p:nvPr/>
        </p:nvSpPr>
        <p:spPr>
          <a:xfrm>
            <a:off x="0" y="1484784"/>
            <a:ext cx="3286199" cy="272715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b="1" i="0" u="none" strike="noStrike" kern="1200" cap="none" spc="0" normalizeH="0" baseline="0" noProof="0" dirty="0" smtClean="0">
                <a:ln>
                  <a:noFill/>
                </a:ln>
                <a:solidFill>
                  <a:schemeClr val="tx1"/>
                </a:solidFill>
                <a:effectLst/>
                <a:uLnTx/>
                <a:uFillTx/>
                <a:latin typeface="+mn-lt"/>
                <a:ea typeface="+mn-ea"/>
                <a:cs typeface="+mn-cs"/>
              </a:rPr>
              <a:t>2010/2016…</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b="0" i="0" u="none" strike="noStrike" kern="1200" cap="none" spc="0" normalizeH="0" baseline="0" noProof="0" dirty="0" smtClean="0">
                <a:ln>
                  <a:noFill/>
                </a:ln>
                <a:solidFill>
                  <a:schemeClr val="tx1"/>
                </a:solidFill>
                <a:effectLst/>
                <a:uLnTx/>
                <a:uFillTx/>
                <a:latin typeface="+mn-lt"/>
                <a:ea typeface="+mn-ea"/>
                <a:cs typeface="+mn-cs"/>
              </a:rPr>
              <a:t>7 MG,3 internes ,3 externes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noProof="0" dirty="0" smtClean="0"/>
              <a:t>Bassin de pop 9000</a:t>
            </a: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b="0" i="0" u="none" strike="noStrike" kern="1200" cap="none" spc="0" normalizeH="0" baseline="0" noProof="0" dirty="0" smtClean="0">
                <a:ln>
                  <a:noFill/>
                </a:ln>
                <a:solidFill>
                  <a:schemeClr val="tx1"/>
                </a:solidFill>
                <a:effectLst/>
                <a:uLnTx/>
                <a:uFillTx/>
                <a:latin typeface="+mn-lt"/>
                <a:ea typeface="+mn-ea"/>
                <a:cs typeface="+mn-cs"/>
              </a:rPr>
              <a:t>150</a:t>
            </a:r>
            <a:r>
              <a:rPr kumimoji="0" lang="fr-FR" b="0" i="0" u="none" strike="noStrike" kern="1200" cap="none" spc="0" normalizeH="0" noProof="0" dirty="0" smtClean="0">
                <a:ln>
                  <a:noFill/>
                </a:ln>
                <a:solidFill>
                  <a:schemeClr val="tx1"/>
                </a:solidFill>
                <a:effectLst/>
                <a:uLnTx/>
                <a:uFillTx/>
                <a:latin typeface="+mn-lt"/>
                <a:ea typeface="+mn-ea"/>
                <a:cs typeface="+mn-cs"/>
              </a:rPr>
              <a:t> /200 </a:t>
            </a:r>
            <a:r>
              <a:rPr kumimoji="0" lang="fr-FR" b="0" i="0" u="none" strike="noStrike" kern="1200" cap="none" spc="0" normalizeH="0" noProof="0" dirty="0" err="1" smtClean="0">
                <a:ln>
                  <a:noFill/>
                </a:ln>
                <a:solidFill>
                  <a:schemeClr val="tx1"/>
                </a:solidFill>
                <a:effectLst/>
                <a:uLnTx/>
                <a:uFillTx/>
                <a:latin typeface="+mn-lt"/>
                <a:ea typeface="+mn-ea"/>
                <a:cs typeface="+mn-cs"/>
              </a:rPr>
              <a:t>Consult</a:t>
            </a:r>
            <a:r>
              <a:rPr kumimoji="0" lang="fr-FR" b="0" i="0" u="none" strike="noStrike" kern="1200" cap="none" spc="0" normalizeH="0" noProof="0" dirty="0" smtClean="0">
                <a:ln>
                  <a:noFill/>
                </a:ln>
                <a:solidFill>
                  <a:schemeClr val="tx1"/>
                </a:solidFill>
                <a:effectLst/>
                <a:uLnTx/>
                <a:uFillTx/>
                <a:latin typeface="+mn-lt"/>
                <a:ea typeface="+mn-ea"/>
                <a:cs typeface="+mn-cs"/>
              </a:rPr>
              <a:t>. </a:t>
            </a:r>
            <a:r>
              <a:rPr kumimoji="0" lang="fr-FR" b="0" i="0" u="none" strike="noStrike" kern="1200" cap="none" spc="0" normalizeH="0" noProof="0" dirty="0" err="1" smtClean="0">
                <a:ln>
                  <a:noFill/>
                </a:ln>
                <a:solidFill>
                  <a:schemeClr val="tx1"/>
                </a:solidFill>
                <a:effectLst/>
                <a:uLnTx/>
                <a:uFillTx/>
                <a:latin typeface="+mn-lt"/>
                <a:ea typeface="+mn-ea"/>
                <a:cs typeface="+mn-cs"/>
              </a:rPr>
              <a:t>ouV</a:t>
            </a:r>
            <a:r>
              <a:rPr kumimoji="0" lang="fr-FR" b="0" i="0" u="none" strike="noStrike" kern="1200" cap="none" spc="0" normalizeH="0" noProof="0" dirty="0" smtClean="0">
                <a:ln>
                  <a:noFill/>
                </a:ln>
                <a:solidFill>
                  <a:schemeClr val="tx1"/>
                </a:solidFill>
                <a:effectLst/>
                <a:uLnTx/>
                <a:uFillTx/>
                <a:latin typeface="+mn-lt"/>
                <a:ea typeface="+mn-ea"/>
                <a:cs typeface="+mn-cs"/>
              </a:rPr>
              <a:t>./j</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baseline="0" dirty="0" smtClean="0"/>
              <a:t>SNP</a:t>
            </a:r>
            <a:r>
              <a:rPr lang="fr-FR" dirty="0" smtClean="0"/>
              <a:t> 20/30%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b="0" i="0" u="none" strike="noStrike" kern="1200" cap="none" spc="0" normalizeH="0" baseline="0" noProof="0" dirty="0" smtClean="0">
                <a:ln>
                  <a:noFill/>
                </a:ln>
                <a:solidFill>
                  <a:schemeClr val="tx1"/>
                </a:solidFill>
                <a:effectLst/>
                <a:uLnTx/>
                <a:uFillTx/>
                <a:latin typeface="+mn-lt"/>
                <a:ea typeface="+mn-ea"/>
                <a:cs typeface="+mn-cs"/>
              </a:rPr>
              <a:t>Capacité</a:t>
            </a:r>
            <a:r>
              <a:rPr kumimoji="0" lang="fr-FR" b="0" i="0" u="none" strike="noStrike" kern="1200" cap="none" spc="0" normalizeH="0" noProof="0" dirty="0" smtClean="0">
                <a:ln>
                  <a:noFill/>
                </a:ln>
                <a:solidFill>
                  <a:schemeClr val="tx1"/>
                </a:solidFill>
                <a:effectLst/>
                <a:uLnTx/>
                <a:uFillTx/>
                <a:latin typeface="+mn-lt"/>
                <a:ea typeface="+mn-ea"/>
                <a:cs typeface="+mn-cs"/>
              </a:rPr>
              <a:t> d’adaptation : &gt;100 SNP/j en période épidémique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dirty="0" smtClean="0"/>
              <a:t>Plages horaires dédiées dans leur cabinet.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b="1" i="1" u="none" strike="noStrike" kern="1200" cap="none" spc="0" normalizeH="0" noProof="0" dirty="0" smtClean="0">
                <a:ln>
                  <a:noFill/>
                </a:ln>
                <a:solidFill>
                  <a:schemeClr val="tx1"/>
                </a:solidFill>
                <a:effectLst/>
                <a:uLnTx/>
                <a:uFillTx/>
                <a:latin typeface="+mn-lt"/>
                <a:ea typeface="+mn-ea"/>
                <a:cs typeface="+mn-cs"/>
              </a:rPr>
              <a:t>… mais des limites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b="0" i="0" u="none" strike="noStrike" kern="1200" cap="none" spc="0" normalizeH="0" baseline="0" noProof="0" dirty="0">
              <a:ln>
                <a:noFill/>
              </a:ln>
              <a:solidFill>
                <a:schemeClr val="tx1"/>
              </a:solidFill>
              <a:effectLst/>
              <a:uLnTx/>
              <a:uFillTx/>
              <a:latin typeface="+mn-lt"/>
              <a:ea typeface="+mn-ea"/>
              <a:cs typeface="+mn-cs"/>
            </a:endParaRPr>
          </a:p>
        </p:txBody>
      </p:sp>
      <p:pic>
        <p:nvPicPr>
          <p:cNvPr id="14" name="Image 13" descr="SmallLogo.jpg"/>
          <p:cNvPicPr>
            <a:picLocks noChangeAspect="1"/>
          </p:cNvPicPr>
          <p:nvPr/>
        </p:nvPicPr>
        <p:blipFill>
          <a:blip r:embed="rId4" cstate="print"/>
          <a:stretch>
            <a:fillRect/>
          </a:stretch>
        </p:blipFill>
        <p:spPr>
          <a:xfrm>
            <a:off x="8172400" y="6165304"/>
            <a:ext cx="790629" cy="477540"/>
          </a:xfrm>
          <a:prstGeom prst="rect">
            <a:avLst/>
          </a:prstGeom>
        </p:spPr>
      </p:pic>
      <p:sp>
        <p:nvSpPr>
          <p:cNvPr id="15" name="Titre 1"/>
          <p:cNvSpPr txBox="1">
            <a:spLocks/>
          </p:cNvSpPr>
          <p:nvPr/>
        </p:nvSpPr>
        <p:spPr>
          <a:xfrm>
            <a:off x="4932040" y="1772816"/>
            <a:ext cx="4997624" cy="35929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smtClean="0">
                <a:ln>
                  <a:noFill/>
                </a:ln>
                <a:solidFill>
                  <a:schemeClr val="tx1"/>
                </a:solidFill>
                <a:effectLst/>
                <a:uLnTx/>
                <a:uFillTx/>
                <a:latin typeface="+mj-lt"/>
                <a:ea typeface="+mj-ea"/>
                <a:cs typeface="+mj-cs"/>
              </a:rPr>
              <a:t>…2017</a:t>
            </a:r>
            <a:endParaRPr kumimoji="0" lang="fr-FR"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lstStyle/>
          <a:p>
            <a:r>
              <a:rPr lang="fr-FR" dirty="0" smtClean="0"/>
              <a:t>QUOI</a:t>
            </a:r>
            <a:endParaRPr lang="fr-FR" dirty="0"/>
          </a:p>
        </p:txBody>
      </p:sp>
      <p:sp>
        <p:nvSpPr>
          <p:cNvPr id="4" name="Espace réservé du contenu 3"/>
          <p:cNvSpPr>
            <a:spLocks noGrp="1"/>
          </p:cNvSpPr>
          <p:nvPr>
            <p:ph sz="half" idx="2"/>
          </p:nvPr>
        </p:nvSpPr>
        <p:spPr/>
        <p:txBody>
          <a:bodyPr>
            <a:normAutofit fontScale="85000" lnSpcReduction="20000"/>
          </a:bodyPr>
          <a:lstStyle/>
          <a:p>
            <a:r>
              <a:rPr lang="fr-FR" dirty="0" smtClean="0"/>
              <a:t>Lieu dédié : attente et box spécifiques. Aménagement spécifique.</a:t>
            </a:r>
          </a:p>
          <a:p>
            <a:r>
              <a:rPr lang="fr-FR" dirty="0" smtClean="0"/>
              <a:t>Une équipe convaincue.</a:t>
            </a:r>
          </a:p>
          <a:p>
            <a:r>
              <a:rPr lang="fr-FR" dirty="0" smtClean="0"/>
              <a:t>Régulation par un secrétariat y compris pour les patients non suivis par la MSP.</a:t>
            </a:r>
          </a:p>
          <a:p>
            <a:r>
              <a:rPr lang="fr-FR" dirty="0" smtClean="0"/>
              <a:t>Consultation dédiée, temps adapté. </a:t>
            </a:r>
          </a:p>
          <a:p>
            <a:r>
              <a:rPr lang="fr-FR" dirty="0" smtClean="0"/>
              <a:t>Consultation structurée</a:t>
            </a:r>
          </a:p>
          <a:p>
            <a:pPr>
              <a:buNone/>
            </a:pPr>
            <a:r>
              <a:rPr lang="fr-FR" dirty="0" smtClean="0"/>
              <a:t> ex: « conseil minimal santé »</a:t>
            </a:r>
          </a:p>
          <a:p>
            <a:pPr>
              <a:buNone/>
            </a:pPr>
            <a:endParaRPr lang="fr-FR" dirty="0" smtClean="0"/>
          </a:p>
          <a:p>
            <a:pPr>
              <a:buNone/>
            </a:pPr>
            <a:r>
              <a:rPr lang="fr-FR" i="1" dirty="0" smtClean="0"/>
              <a:t>… </a:t>
            </a:r>
            <a:r>
              <a:rPr lang="fr-FR" b="1" i="1" dirty="0" smtClean="0"/>
              <a:t>Plébiscitée par les patients, les secrétaires, les MG!</a:t>
            </a:r>
          </a:p>
          <a:p>
            <a:endParaRPr lang="fr-FR" dirty="0" smtClean="0"/>
          </a:p>
          <a:p>
            <a:pPr>
              <a:buNone/>
            </a:pPr>
            <a:endParaRPr lang="fr-FR" dirty="0" smtClean="0"/>
          </a:p>
        </p:txBody>
      </p:sp>
      <p:sp>
        <p:nvSpPr>
          <p:cNvPr id="5" name="Espace réservé du texte 4"/>
          <p:cNvSpPr>
            <a:spLocks noGrp="1"/>
          </p:cNvSpPr>
          <p:nvPr>
            <p:ph type="body" sz="quarter" idx="3"/>
          </p:nvPr>
        </p:nvSpPr>
        <p:spPr/>
        <p:txBody>
          <a:bodyPr/>
          <a:lstStyle/>
          <a:p>
            <a:r>
              <a:rPr lang="fr-FR" dirty="0" smtClean="0"/>
              <a:t>Conclusion</a:t>
            </a:r>
            <a:endParaRPr lang="fr-FR" dirty="0"/>
          </a:p>
        </p:txBody>
      </p:sp>
      <p:sp>
        <p:nvSpPr>
          <p:cNvPr id="6" name="Espace réservé du contenu 5"/>
          <p:cNvSpPr>
            <a:spLocks noGrp="1"/>
          </p:cNvSpPr>
          <p:nvPr>
            <p:ph sz="quarter" idx="4"/>
          </p:nvPr>
        </p:nvSpPr>
        <p:spPr/>
        <p:txBody>
          <a:bodyPr>
            <a:normAutofit fontScale="85000" lnSpcReduction="20000"/>
          </a:bodyPr>
          <a:lstStyle/>
          <a:p>
            <a:pPr marL="0" indent="0">
              <a:buNone/>
            </a:pPr>
            <a:endParaRPr lang="fr-FR" dirty="0" smtClean="0"/>
          </a:p>
          <a:p>
            <a:r>
              <a:rPr lang="fr-FR" dirty="0" smtClean="0"/>
              <a:t>Les SNP doivent être gérés en journées. </a:t>
            </a:r>
          </a:p>
          <a:p>
            <a:r>
              <a:rPr lang="fr-FR" dirty="0" smtClean="0"/>
              <a:t>Lisibilité pour les patients.</a:t>
            </a:r>
          </a:p>
          <a:p>
            <a:r>
              <a:rPr lang="fr-FR" dirty="0" smtClean="0"/>
              <a:t>Gestion organisée et collective des SNP</a:t>
            </a:r>
            <a:r>
              <a:rPr lang="fr-FR" dirty="0"/>
              <a:t>. </a:t>
            </a:r>
            <a:endParaRPr lang="fr-FR" dirty="0" smtClean="0"/>
          </a:p>
          <a:p>
            <a:r>
              <a:rPr lang="fr-FR" dirty="0" smtClean="0"/>
              <a:t>USNP </a:t>
            </a:r>
            <a:r>
              <a:rPr lang="fr-FR" dirty="0"/>
              <a:t>répond aux attentes des patients et des MG</a:t>
            </a:r>
          </a:p>
          <a:p>
            <a:r>
              <a:rPr lang="fr-FR" dirty="0"/>
              <a:t>Moyens : immobiliers , secrétariat</a:t>
            </a:r>
            <a:r>
              <a:rPr lang="fr-FR" dirty="0" smtClean="0"/>
              <a:t>.</a:t>
            </a:r>
          </a:p>
          <a:p>
            <a:r>
              <a:rPr lang="fr-FR" dirty="0" smtClean="0"/>
              <a:t>Organisation territoriale structurante pour la MG</a:t>
            </a:r>
          </a:p>
          <a:p>
            <a:r>
              <a:rPr lang="fr-FR" dirty="0" smtClean="0"/>
              <a:t>Implication des CPTS.</a:t>
            </a:r>
          </a:p>
          <a:p>
            <a:pPr>
              <a:buNone/>
            </a:pPr>
            <a:endParaRPr lang="fr-FR" dirty="0"/>
          </a:p>
        </p:txBody>
      </p:sp>
      <p:sp>
        <p:nvSpPr>
          <p:cNvPr id="7" name="Espace réservé du pied de page 6"/>
          <p:cNvSpPr>
            <a:spLocks noGrp="1"/>
          </p:cNvSpPr>
          <p:nvPr>
            <p:ph type="ftr" sz="quarter" idx="11"/>
          </p:nvPr>
        </p:nvSpPr>
        <p:spPr/>
        <p:txBody>
          <a:bodyPr/>
          <a:lstStyle/>
          <a:p>
            <a:r>
              <a:rPr lang="fr-FR" dirty="0" smtClean="0"/>
              <a:t>Dr Laurent </a:t>
            </a:r>
            <a:r>
              <a:rPr lang="fr-FR" dirty="0" err="1" smtClean="0"/>
              <a:t>Brechat</a:t>
            </a:r>
            <a:r>
              <a:rPr lang="fr-FR" dirty="0" smtClean="0"/>
              <a:t> 37420 Avoine</a:t>
            </a:r>
            <a:endParaRPr lang="fr-FR" dirty="0"/>
          </a:p>
        </p:txBody>
      </p:sp>
      <p:pic>
        <p:nvPicPr>
          <p:cNvPr id="8" name="Image 7" descr="SmallLogo.jpg"/>
          <p:cNvPicPr>
            <a:picLocks noChangeAspect="1"/>
          </p:cNvPicPr>
          <p:nvPr/>
        </p:nvPicPr>
        <p:blipFill>
          <a:blip r:embed="rId3" cstate="print"/>
          <a:stretch>
            <a:fillRect/>
          </a:stretch>
        </p:blipFill>
        <p:spPr>
          <a:xfrm>
            <a:off x="8172400" y="6165304"/>
            <a:ext cx="790629" cy="477540"/>
          </a:xfrm>
          <a:prstGeom prst="rect">
            <a:avLst/>
          </a:prstGeom>
        </p:spPr>
      </p:pic>
      <p:sp>
        <p:nvSpPr>
          <p:cNvPr id="9" name="Rectangle 8"/>
          <p:cNvSpPr/>
          <p:nvPr/>
        </p:nvSpPr>
        <p:spPr>
          <a:xfrm>
            <a:off x="2411760" y="116632"/>
            <a:ext cx="4006610" cy="1569660"/>
          </a:xfrm>
          <a:prstGeom prst="rect">
            <a:avLst/>
          </a:prstGeom>
          <a:noFill/>
        </p:spPr>
        <p:txBody>
          <a:bodyPr wrap="none" lIns="91440" tIns="45720" rIns="91440" bIns="45720">
            <a:spAutoFit/>
          </a:bodyPr>
          <a:lstStyle/>
          <a:p>
            <a:pPr algn="ctr"/>
            <a:r>
              <a:rPr lang="fr-FR" sz="9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U.S.N.P</a:t>
            </a:r>
            <a:endParaRPr lang="fr-FR" sz="9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412776"/>
            <a:ext cx="8229600" cy="2664296"/>
          </a:xfrm>
        </p:spPr>
        <p:style>
          <a:lnRef idx="2">
            <a:schemeClr val="accent1"/>
          </a:lnRef>
          <a:fillRef idx="1">
            <a:schemeClr val="lt1"/>
          </a:fillRef>
          <a:effectRef idx="0">
            <a:schemeClr val="accent1"/>
          </a:effectRef>
          <a:fontRef idx="minor">
            <a:schemeClr val="dk1"/>
          </a:fontRef>
        </p:style>
        <p:txBody>
          <a:bodyPr>
            <a:normAutofit/>
          </a:bodyPr>
          <a:lstStyle/>
          <a:p>
            <a:r>
              <a:rPr lang="fr-FR" sz="3200" b="1" dirty="0" smtClean="0"/>
              <a:t>Séquence 2</a:t>
            </a:r>
            <a:br>
              <a:rPr lang="fr-FR" sz="3200" b="1" dirty="0" smtClean="0"/>
            </a:br>
            <a:r>
              <a:rPr lang="fr-FR" sz="3200" b="1" dirty="0"/>
              <a:t>Renforcement des bonnes pratiques visant au maintien des personnes âgées </a:t>
            </a:r>
            <a:r>
              <a:rPr lang="fr-FR" sz="3200" b="1" dirty="0" smtClean="0"/>
              <a:t/>
            </a:r>
            <a:br>
              <a:rPr lang="fr-FR" sz="3200" b="1" dirty="0" smtClean="0"/>
            </a:br>
            <a:r>
              <a:rPr lang="fr-FR" sz="3200" b="1" dirty="0" smtClean="0"/>
              <a:t>sur </a:t>
            </a:r>
            <a:r>
              <a:rPr lang="fr-FR" sz="3200" b="1" dirty="0"/>
              <a:t>leur lieu de vie </a:t>
            </a:r>
            <a:endParaRPr lang="fr-FR" sz="3200" dirty="0"/>
          </a:p>
        </p:txBody>
      </p:sp>
    </p:spTree>
    <p:extLst>
      <p:ext uri="{BB962C8B-B14F-4D97-AF65-F5344CB8AC3E}">
        <p14:creationId xmlns:p14="http://schemas.microsoft.com/office/powerpoint/2010/main" val="4027324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alphaModFix/>
            <a:lum/>
          </a:blip>
          <a:srcRect/>
          <a:stretch>
            <a:fillRect/>
          </a:stretch>
        </p:blipFill>
        <p:spPr>
          <a:xfrm>
            <a:off x="179316" y="1641389"/>
            <a:ext cx="8948272" cy="1368152"/>
          </a:xfrm>
          <a:prstGeom prst="rect">
            <a:avLst/>
          </a:prstGeom>
          <a:noFill/>
          <a:ln>
            <a:noFill/>
          </a:ln>
        </p:spPr>
      </p:pic>
      <p:sp>
        <p:nvSpPr>
          <p:cNvPr id="4" name="Titre 3"/>
          <p:cNvSpPr txBox="1">
            <a:spLocks noGrp="1"/>
          </p:cNvSpPr>
          <p:nvPr>
            <p:ph type="title" idx="4294967295"/>
          </p:nvPr>
        </p:nvSpPr>
        <p:spPr>
          <a:xfrm>
            <a:off x="1421224" y="5208196"/>
            <a:ext cx="6497280" cy="769441"/>
          </a:xfrm>
        </p:spPr>
        <p:txBody>
          <a:bodyPr>
            <a:spAutoFit/>
          </a:bodyPr>
          <a:lstStyle/>
          <a:p>
            <a:pPr lvl="0">
              <a:buNone/>
            </a:pPr>
            <a:r>
              <a:rPr lang="fr-FR" sz="2200" b="1" dirty="0">
                <a:solidFill>
                  <a:srgbClr val="C00000"/>
                </a:solidFill>
                <a:latin typeface="+mn-lt"/>
              </a:rPr>
              <a:t>Le 30 novembre 2017 </a:t>
            </a:r>
            <a:br>
              <a:rPr lang="fr-FR" sz="2200" b="1" dirty="0">
                <a:solidFill>
                  <a:srgbClr val="C00000"/>
                </a:solidFill>
                <a:latin typeface="+mn-lt"/>
              </a:rPr>
            </a:br>
            <a:r>
              <a:rPr lang="fr-FR" sz="2200" b="1" dirty="0">
                <a:solidFill>
                  <a:srgbClr val="C00000"/>
                </a:solidFill>
                <a:latin typeface="+mn-lt"/>
              </a:rPr>
              <a:t>Cabinet de la ministre de la santé et des solidarités</a:t>
            </a:r>
          </a:p>
        </p:txBody>
      </p:sp>
      <p:sp>
        <p:nvSpPr>
          <p:cNvPr id="6" name="Titre 5"/>
          <p:cNvSpPr txBox="1">
            <a:spLocks/>
          </p:cNvSpPr>
          <p:nvPr/>
        </p:nvSpPr>
        <p:spPr>
          <a:xfrm>
            <a:off x="3526920" y="811418"/>
            <a:ext cx="4115002" cy="400110"/>
          </a:xfrm>
          <a:prstGeom prst="rect">
            <a:avLst/>
          </a:prstGeom>
          <a:noFill/>
          <a:ln>
            <a:noFill/>
          </a:ln>
        </p:spPr>
        <p:txBody>
          <a:bodyPr vert="horz" wrap="square" lIns="0" tIns="0" rIns="0" bIns="0" anchor="ctr" anchorCtr="1" compatLnSpc="1">
            <a:spAutoFit/>
          </a:bodyPr>
          <a:lstStyle/>
          <a:p>
            <a:pPr defTabSz="829452" hangingPunct="0">
              <a:buSzPct val="45000"/>
              <a:defRPr/>
            </a:pPr>
            <a:r>
              <a:rPr lang="fr-FR" sz="1300" dirty="0">
                <a:solidFill>
                  <a:srgbClr val="999999"/>
                </a:solidFill>
                <a:latin typeface="Calibri" pitchFamily="34"/>
                <a:ea typeface="Arial Unicode MS" pitchFamily="2"/>
                <a:cs typeface="Arial Unicode MS" pitchFamily="2"/>
              </a:rPr>
              <a:t>Sous-direction de l’autonomie, des personnes handicapées et des personne âgées</a:t>
            </a:r>
          </a:p>
        </p:txBody>
      </p:sp>
      <p:pic>
        <p:nvPicPr>
          <p:cNvPr id="7" name="Image 6" descr="DGCS2014PetiteTaille.jpg"/>
          <p:cNvPicPr>
            <a:picLocks noChangeAspect="1"/>
          </p:cNvPicPr>
          <p:nvPr/>
        </p:nvPicPr>
        <p:blipFill>
          <a:blip r:embed="rId4" cstate="print"/>
          <a:stretch>
            <a:fillRect/>
          </a:stretch>
        </p:blipFill>
        <p:spPr>
          <a:xfrm>
            <a:off x="195728" y="293431"/>
            <a:ext cx="3331192" cy="953999"/>
          </a:xfrm>
          <a:prstGeom prst="rect">
            <a:avLst/>
          </a:prstGeom>
        </p:spPr>
      </p:pic>
      <p:sp>
        <p:nvSpPr>
          <p:cNvPr id="8" name="Titre 5"/>
          <p:cNvSpPr txBox="1">
            <a:spLocks/>
          </p:cNvSpPr>
          <p:nvPr/>
        </p:nvSpPr>
        <p:spPr>
          <a:xfrm>
            <a:off x="1959300" y="617748"/>
            <a:ext cx="6498040" cy="200055"/>
          </a:xfrm>
          <a:prstGeom prst="rect">
            <a:avLst/>
          </a:prstGeom>
          <a:noFill/>
          <a:ln>
            <a:noFill/>
          </a:ln>
        </p:spPr>
        <p:txBody>
          <a:bodyPr vert="horz" wrap="square" lIns="0" tIns="0" rIns="0" bIns="0" anchor="ctr" anchorCtr="1" compatLnSpc="1">
            <a:spAutoFit/>
          </a:bodyPr>
          <a:lstStyle/>
          <a:p>
            <a:pPr algn="ctr" defTabSz="829452" hangingPunct="0">
              <a:buSzPct val="45000"/>
              <a:defRPr/>
            </a:pPr>
            <a:r>
              <a:rPr lang="fr-FR" sz="1300" b="1" dirty="0">
                <a:solidFill>
                  <a:srgbClr val="999999"/>
                </a:solidFill>
                <a:latin typeface="Calibri" pitchFamily="34"/>
                <a:ea typeface="Arial Unicode MS" pitchFamily="2"/>
                <a:cs typeface="Arial Unicode MS" pitchFamily="2"/>
              </a:rPr>
              <a:t>DIRECTION GENERALE DE LA COHESION SOCIALE</a:t>
            </a:r>
          </a:p>
        </p:txBody>
      </p:sp>
      <p:pic>
        <p:nvPicPr>
          <p:cNvPr id="9" name="Image 8" descr="affaires_sociales_Sante_Femmes150dpi.jpg"/>
          <p:cNvPicPr>
            <a:picLocks noChangeAspect="1"/>
          </p:cNvPicPr>
          <p:nvPr/>
        </p:nvPicPr>
        <p:blipFill>
          <a:blip r:embed="rId5" cstate="print"/>
          <a:stretch>
            <a:fillRect/>
          </a:stretch>
        </p:blipFill>
        <p:spPr>
          <a:xfrm>
            <a:off x="7772556" y="358755"/>
            <a:ext cx="926223" cy="979756"/>
          </a:xfrm>
          <a:prstGeom prst="rect">
            <a:avLst/>
          </a:prstGeom>
        </p:spPr>
      </p:pic>
      <p:sp>
        <p:nvSpPr>
          <p:cNvPr id="10" name="ZoneTexte 9"/>
          <p:cNvSpPr txBox="1"/>
          <p:nvPr/>
        </p:nvSpPr>
        <p:spPr>
          <a:xfrm>
            <a:off x="1420236" y="1700808"/>
            <a:ext cx="6466432" cy="1376418"/>
          </a:xfrm>
          <a:prstGeom prst="rect">
            <a:avLst/>
          </a:prstGeom>
          <a:noFill/>
        </p:spPr>
        <p:txBody>
          <a:bodyPr wrap="square" lIns="82945" tIns="41473" rIns="82945" bIns="41473" rtlCol="0">
            <a:spAutoFit/>
          </a:bodyPr>
          <a:lstStyle/>
          <a:p>
            <a:pPr algn="ctr"/>
            <a:r>
              <a:rPr lang="fr-FR" sz="4400" b="1" dirty="0">
                <a:solidFill>
                  <a:srgbClr val="C00000"/>
                </a:solidFill>
              </a:rPr>
              <a:t>Préparation de </a:t>
            </a:r>
            <a:r>
              <a:rPr lang="fr-FR" sz="4400" b="1" dirty="0" smtClean="0">
                <a:solidFill>
                  <a:srgbClr val="C00000"/>
                </a:solidFill>
              </a:rPr>
              <a:t>l’hiver</a:t>
            </a:r>
          </a:p>
          <a:p>
            <a:pPr algn="ctr"/>
            <a:endParaRPr lang="fr-FR" sz="4000" b="1" dirty="0">
              <a:solidFill>
                <a:srgbClr val="C00000"/>
              </a:solidFill>
            </a:endParaRPr>
          </a:p>
        </p:txBody>
      </p:sp>
      <p:sp>
        <p:nvSpPr>
          <p:cNvPr id="3" name="ZoneTexte 2"/>
          <p:cNvSpPr txBox="1"/>
          <p:nvPr/>
        </p:nvSpPr>
        <p:spPr>
          <a:xfrm>
            <a:off x="1341084" y="3212976"/>
            <a:ext cx="6624736" cy="1708160"/>
          </a:xfrm>
          <a:prstGeom prst="rect">
            <a:avLst/>
          </a:prstGeom>
          <a:noFill/>
        </p:spPr>
        <p:txBody>
          <a:bodyPr wrap="square" rtlCol="0">
            <a:spAutoFit/>
          </a:bodyPr>
          <a:lstStyle/>
          <a:p>
            <a:pPr lvl="1" indent="-264937" algn="just">
              <a:buClr>
                <a:srgbClr val="FF5E48"/>
              </a:buClr>
              <a:buSzPct val="90000"/>
              <a:buBlip>
                <a:blip r:embed="rId6"/>
              </a:buBlip>
            </a:pPr>
            <a:r>
              <a:rPr lang="fr-FR" sz="2900" dirty="0">
                <a:solidFill>
                  <a:schemeClr val="tx1">
                    <a:lumMod val="65000"/>
                    <a:lumOff val="35000"/>
                  </a:schemeClr>
                </a:solidFill>
                <a:latin typeface="Calibri" pitchFamily="34" charset="0"/>
              </a:rPr>
              <a:t>1. Rôle du médecin coordonnateur </a:t>
            </a:r>
          </a:p>
          <a:p>
            <a:pPr lvl="1" indent="-264937" algn="just">
              <a:buClr>
                <a:srgbClr val="FF5E48"/>
              </a:buClr>
              <a:buSzPct val="90000"/>
              <a:buBlip>
                <a:blip r:embed="rId6"/>
              </a:buBlip>
            </a:pPr>
            <a:r>
              <a:rPr lang="fr-FR" sz="2900" dirty="0">
                <a:solidFill>
                  <a:schemeClr val="tx1">
                    <a:lumMod val="65000"/>
                    <a:lumOff val="35000"/>
                  </a:schemeClr>
                </a:solidFill>
                <a:latin typeface="Calibri" pitchFamily="34" charset="0"/>
              </a:rPr>
              <a:t>2. Coopération renforcée ES-EHPAD </a:t>
            </a:r>
          </a:p>
          <a:p>
            <a:pPr lvl="1" indent="-264937" algn="just">
              <a:buClr>
                <a:srgbClr val="FF5E48"/>
              </a:buClr>
              <a:buSzPct val="90000"/>
              <a:buBlip>
                <a:blip r:embed="rId6"/>
              </a:buBlip>
            </a:pPr>
            <a:r>
              <a:rPr lang="fr-FR" sz="2900" dirty="0">
                <a:solidFill>
                  <a:schemeClr val="tx1">
                    <a:lumMod val="65000"/>
                    <a:lumOff val="35000"/>
                  </a:schemeClr>
                </a:solidFill>
                <a:latin typeface="Calibri" pitchFamily="34" charset="0"/>
              </a:rPr>
              <a:t>3. Expérimentation IDE de nuit</a:t>
            </a:r>
            <a:endParaRPr lang="fr-FR" altLang="fr-FR" sz="2900" dirty="0">
              <a:solidFill>
                <a:schemeClr val="tx1">
                  <a:lumMod val="65000"/>
                  <a:lumOff val="35000"/>
                </a:schemeClr>
              </a:solidFill>
              <a:latin typeface="Calibri" pitchFamily="34" charset="0"/>
            </a:endParaRPr>
          </a:p>
          <a:p>
            <a:endParaRPr lang="fr-FR" dirty="0"/>
          </a:p>
        </p:txBody>
      </p:sp>
    </p:spTree>
    <p:extLst>
      <p:ext uri="{BB962C8B-B14F-4D97-AF65-F5344CB8AC3E}">
        <p14:creationId xmlns:p14="http://schemas.microsoft.com/office/powerpoint/2010/main" val="4215771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6555844" y="6247907"/>
            <a:ext cx="2130092" cy="472897"/>
          </a:xfrm>
          <a:prstGeom prst="rect">
            <a:avLst/>
          </a:prstGeom>
        </p:spPr>
        <p:txBody>
          <a:bodyPr lIns="82945" tIns="41473" rIns="82945" bIns="41473"/>
          <a:lstStyle/>
          <a:p>
            <a:pPr lvl="0"/>
            <a:fld id="{5703C535-6BD7-44B2-83BB-7F0E49AEE64C}" type="slidenum">
              <a:rPr lang="fr-FR" smtClean="0"/>
              <a:pPr lvl="0"/>
              <a:t>15</a:t>
            </a:fld>
            <a:endParaRPr lang="fr-FR" dirty="0"/>
          </a:p>
        </p:txBody>
      </p:sp>
      <p:pic>
        <p:nvPicPr>
          <p:cNvPr id="5" name="Image 4"/>
          <p:cNvPicPr>
            <a:picLocks noChangeAspect="1"/>
          </p:cNvPicPr>
          <p:nvPr/>
        </p:nvPicPr>
        <p:blipFill>
          <a:blip r:embed="rId2" cstate="print">
            <a:alphaModFix/>
            <a:lum/>
          </a:blip>
          <a:srcRect/>
          <a:stretch>
            <a:fillRect/>
          </a:stretch>
        </p:blipFill>
        <p:spPr>
          <a:xfrm>
            <a:off x="195727" y="1534594"/>
            <a:ext cx="8948272" cy="2874271"/>
          </a:xfrm>
          <a:prstGeom prst="rect">
            <a:avLst/>
          </a:prstGeom>
          <a:noFill/>
          <a:ln>
            <a:noFill/>
          </a:ln>
        </p:spPr>
      </p:pic>
      <p:sp>
        <p:nvSpPr>
          <p:cNvPr id="6" name="ZoneTexte 5"/>
          <p:cNvSpPr txBox="1"/>
          <p:nvPr/>
        </p:nvSpPr>
        <p:spPr>
          <a:xfrm>
            <a:off x="1626108" y="2075531"/>
            <a:ext cx="5943892" cy="1437973"/>
          </a:xfrm>
          <a:prstGeom prst="rect">
            <a:avLst/>
          </a:prstGeom>
          <a:noFill/>
        </p:spPr>
        <p:txBody>
          <a:bodyPr wrap="square" lIns="82945" tIns="41473" rIns="82945" bIns="41473" rtlCol="0">
            <a:spAutoFit/>
          </a:bodyPr>
          <a:lstStyle/>
          <a:p>
            <a:pPr marL="0" lvl="1" algn="ctr">
              <a:buClr>
                <a:srgbClr val="FF5E48"/>
              </a:buClr>
              <a:buSzPct val="90000"/>
            </a:pPr>
            <a:r>
              <a:rPr lang="fr-FR" sz="4400" b="1" dirty="0">
                <a:solidFill>
                  <a:srgbClr val="C00000"/>
                </a:solidFill>
              </a:rPr>
              <a:t>Rôle du médecin coordonnateur </a:t>
            </a:r>
          </a:p>
        </p:txBody>
      </p:sp>
      <p:pic>
        <p:nvPicPr>
          <p:cNvPr id="7" name="Image 6"/>
          <p:cNvPicPr>
            <a:picLocks noChangeAspect="1"/>
          </p:cNvPicPr>
          <p:nvPr/>
        </p:nvPicPr>
        <p:blipFill>
          <a:blip r:embed="rId3" cstate="print">
            <a:alphaModFix/>
            <a:lum/>
          </a:blip>
          <a:srcRect/>
          <a:stretch>
            <a:fillRect/>
          </a:stretch>
        </p:blipFill>
        <p:spPr>
          <a:xfrm>
            <a:off x="324" y="6205119"/>
            <a:ext cx="9143107" cy="632921"/>
          </a:xfrm>
          <a:prstGeom prst="rect">
            <a:avLst/>
          </a:prstGeom>
          <a:noFill/>
          <a:ln>
            <a:noFill/>
          </a:ln>
        </p:spPr>
      </p:pic>
    </p:spTree>
    <p:extLst>
      <p:ext uri="{BB962C8B-B14F-4D97-AF65-F5344CB8AC3E}">
        <p14:creationId xmlns:p14="http://schemas.microsoft.com/office/powerpoint/2010/main" val="759741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p:cNvPicPr>
            <a:picLocks noChangeAspect="1"/>
          </p:cNvPicPr>
          <p:nvPr/>
        </p:nvPicPr>
        <p:blipFill>
          <a:blip r:embed="rId3" cstate="print">
            <a:alphaModFix/>
            <a:lum/>
          </a:blip>
          <a:srcRect/>
          <a:stretch>
            <a:fillRect/>
          </a:stretch>
        </p:blipFill>
        <p:spPr>
          <a:xfrm>
            <a:off x="893" y="1"/>
            <a:ext cx="9143107" cy="1534593"/>
          </a:xfrm>
          <a:prstGeom prst="rect">
            <a:avLst/>
          </a:prstGeom>
          <a:noFill/>
          <a:ln>
            <a:noFill/>
          </a:ln>
        </p:spPr>
      </p:pic>
      <p:sp>
        <p:nvSpPr>
          <p:cNvPr id="24" name="Titre 7"/>
          <p:cNvSpPr txBox="1">
            <a:spLocks/>
          </p:cNvSpPr>
          <p:nvPr/>
        </p:nvSpPr>
        <p:spPr>
          <a:xfrm>
            <a:off x="914220" y="419602"/>
            <a:ext cx="718492" cy="418814"/>
          </a:xfrm>
          <a:prstGeom prst="rect">
            <a:avLst/>
          </a:prstGeom>
          <a:noFill/>
          <a:ln>
            <a:noFill/>
          </a:ln>
        </p:spPr>
        <p:txBody>
          <a:bodyPr vert="horz" wrap="square" lIns="0" tIns="0" rIns="0" bIns="0" anchor="ctr" anchorCtr="0" compatLnSpc="1">
            <a:spAutoFit/>
          </a:bodyPr>
          <a:lstStyle/>
          <a:p>
            <a:pPr defTabSz="829366" hangingPunct="0">
              <a:buSzPct val="45000"/>
              <a:defRPr/>
            </a:pPr>
            <a:endParaRPr lang="fr-FR" sz="2700" b="1" dirty="0">
              <a:solidFill>
                <a:srgbClr val="FFFFFF"/>
              </a:solidFill>
              <a:latin typeface="Calibri" pitchFamily="34"/>
              <a:ea typeface="Arial Unicode MS" pitchFamily="2"/>
              <a:cs typeface="Arial Unicode MS" pitchFamily="2"/>
            </a:endParaRPr>
          </a:p>
        </p:txBody>
      </p:sp>
      <p:sp>
        <p:nvSpPr>
          <p:cNvPr id="25" name="Titre 8"/>
          <p:cNvSpPr txBox="1">
            <a:spLocks/>
          </p:cNvSpPr>
          <p:nvPr/>
        </p:nvSpPr>
        <p:spPr>
          <a:xfrm>
            <a:off x="3396284" y="424081"/>
            <a:ext cx="3527145" cy="446735"/>
          </a:xfrm>
          <a:prstGeom prst="rect">
            <a:avLst/>
          </a:prstGeom>
          <a:noFill/>
          <a:ln>
            <a:noFill/>
          </a:ln>
        </p:spPr>
        <p:txBody>
          <a:bodyPr vert="horz" wrap="square" lIns="0" tIns="0" rIns="0" bIns="0" anchor="ctr" anchorCtr="0" compatLnSpc="1">
            <a:spAutoFit/>
          </a:bodyPr>
          <a:lstStyle/>
          <a:p>
            <a:pPr lvl="0" hangingPunct="0">
              <a:buSzPct val="45000"/>
            </a:pPr>
            <a:endParaRPr lang="fr-FR" sz="2900" b="1" cap="all" dirty="0">
              <a:solidFill>
                <a:srgbClr val="FFFFFF"/>
              </a:solidFill>
              <a:latin typeface="Calibri" pitchFamily="34" charset="0"/>
              <a:ea typeface="Arial Unicode MS" pitchFamily="2"/>
              <a:cs typeface="Calibri" pitchFamily="34" charset="0"/>
            </a:endParaRPr>
          </a:p>
        </p:txBody>
      </p:sp>
      <p:sp>
        <p:nvSpPr>
          <p:cNvPr id="27" name="Espace réservé du numéro de diapositive 26"/>
          <p:cNvSpPr>
            <a:spLocks noGrp="1"/>
          </p:cNvSpPr>
          <p:nvPr>
            <p:ph type="sldNum" sz="quarter" idx="4294967295"/>
          </p:nvPr>
        </p:nvSpPr>
        <p:spPr>
          <a:xfrm>
            <a:off x="6555844" y="6247908"/>
            <a:ext cx="2130092" cy="472897"/>
          </a:xfrm>
          <a:prstGeom prst="rect">
            <a:avLst/>
          </a:prstGeom>
        </p:spPr>
        <p:txBody>
          <a:bodyPr lIns="82936" tIns="41469" rIns="82936" bIns="41469"/>
          <a:lstStyle/>
          <a:p>
            <a:pPr lvl="0" algn="r"/>
            <a:fld id="{3894F879-ADE6-46CB-890E-B3A004149326}" type="slidenum">
              <a:rPr lang="fr-FR">
                <a:solidFill>
                  <a:schemeClr val="bg1">
                    <a:lumMod val="50000"/>
                  </a:schemeClr>
                </a:solidFill>
                <a:latin typeface="+mj-lt"/>
              </a:rPr>
              <a:pPr lvl="0" algn="r"/>
              <a:t>16</a:t>
            </a:fld>
            <a:endParaRPr lang="fr-FR" dirty="0">
              <a:solidFill>
                <a:schemeClr val="bg1">
                  <a:lumMod val="50000"/>
                </a:schemeClr>
              </a:solidFill>
              <a:latin typeface="+mj-lt"/>
            </a:endParaRPr>
          </a:p>
        </p:txBody>
      </p:sp>
      <p:sp>
        <p:nvSpPr>
          <p:cNvPr id="8" name="Titre 7"/>
          <p:cNvSpPr txBox="1">
            <a:spLocks/>
          </p:cNvSpPr>
          <p:nvPr/>
        </p:nvSpPr>
        <p:spPr>
          <a:xfrm>
            <a:off x="848903" y="594859"/>
            <a:ext cx="718492" cy="338554"/>
          </a:xfrm>
          <a:prstGeom prst="rect">
            <a:avLst/>
          </a:prstGeom>
          <a:noFill/>
          <a:ln>
            <a:noFill/>
          </a:ln>
        </p:spPr>
        <p:txBody>
          <a:bodyPr vert="horz" wrap="square" lIns="0" tIns="0" rIns="0" bIns="0" anchor="ctr" anchorCtr="0" compatLnSpc="1">
            <a:spAutoFit/>
          </a:bodyPr>
          <a:lstStyle/>
          <a:p>
            <a:pPr algn="ctr"/>
            <a:r>
              <a:rPr lang="fr-FR" sz="2200" b="1" dirty="0">
                <a:solidFill>
                  <a:schemeClr val="bg1"/>
                </a:solidFill>
              </a:rPr>
              <a:t>1.1</a:t>
            </a:r>
          </a:p>
        </p:txBody>
      </p:sp>
      <p:sp>
        <p:nvSpPr>
          <p:cNvPr id="9" name="TextBox 2"/>
          <p:cNvSpPr txBox="1">
            <a:spLocks noChangeArrowheads="1"/>
          </p:cNvSpPr>
          <p:nvPr/>
        </p:nvSpPr>
        <p:spPr bwMode="auto">
          <a:xfrm>
            <a:off x="391680" y="1403945"/>
            <a:ext cx="8491274" cy="4579026"/>
          </a:xfrm>
          <a:prstGeom prst="rect">
            <a:avLst/>
          </a:prstGeom>
          <a:noFill/>
          <a:ln w="9525">
            <a:noFill/>
            <a:miter lim="800000"/>
            <a:headEnd/>
            <a:tailEnd/>
          </a:ln>
        </p:spPr>
        <p:txBody>
          <a:bodyPr wrap="square" lIns="82936" tIns="41469" rIns="82936" bIns="41469">
            <a:spAutoFit/>
          </a:bodyPr>
          <a:lstStyle/>
          <a:p>
            <a:pPr marL="264937" lvl="1" indent="-264937" algn="just">
              <a:buClr>
                <a:srgbClr val="FF5E48"/>
              </a:buClr>
              <a:buSzPct val="90000"/>
              <a:buBlip>
                <a:blip r:embed="rId4"/>
              </a:buBlip>
            </a:pPr>
            <a:r>
              <a:rPr lang="fr-FR" dirty="0">
                <a:solidFill>
                  <a:schemeClr val="tx1">
                    <a:lumMod val="65000"/>
                    <a:lumOff val="35000"/>
                  </a:schemeClr>
                </a:solidFill>
              </a:rPr>
              <a:t>Prise en charge des résidents assurée par leur médecin traitant</a:t>
            </a:r>
          </a:p>
          <a:p>
            <a:pPr marL="0" lvl="1" algn="just">
              <a:buClr>
                <a:srgbClr val="FF5E48"/>
              </a:buClr>
              <a:buSzPct val="90000"/>
            </a:pPr>
            <a:endParaRPr lang="fr-FR" dirty="0">
              <a:solidFill>
                <a:schemeClr val="tx1">
                  <a:lumMod val="65000"/>
                  <a:lumOff val="35000"/>
                </a:schemeClr>
              </a:solidFill>
            </a:endParaRPr>
          </a:p>
          <a:p>
            <a:pPr marL="264937" lvl="1" indent="-264937" algn="just">
              <a:buClr>
                <a:srgbClr val="FF5E48"/>
              </a:buClr>
              <a:buSzPct val="90000"/>
              <a:buBlip>
                <a:blip r:embed="rId4"/>
              </a:buBlip>
            </a:pPr>
            <a:r>
              <a:rPr lang="fr-FR" dirty="0">
                <a:solidFill>
                  <a:schemeClr val="tx1">
                    <a:lumMod val="65000"/>
                    <a:lumOff val="35000"/>
                  </a:schemeClr>
                </a:solidFill>
              </a:rPr>
              <a:t>Obligation pour tout établissement hébergeant des personnes âgées dépendantes de disposer d'un médecin coordonnateur. </a:t>
            </a:r>
          </a:p>
          <a:p>
            <a:pPr marL="0" lvl="1" algn="just">
              <a:buClr>
                <a:srgbClr val="FF5E48"/>
              </a:buClr>
              <a:buSzPct val="90000"/>
            </a:pPr>
            <a:endParaRPr lang="fr-FR" dirty="0">
              <a:solidFill>
                <a:schemeClr val="tx1">
                  <a:lumMod val="65000"/>
                  <a:lumOff val="35000"/>
                </a:schemeClr>
              </a:solidFill>
            </a:endParaRPr>
          </a:p>
          <a:p>
            <a:pPr marL="264937" lvl="1" indent="-264937" algn="just">
              <a:buClr>
                <a:srgbClr val="FF5E48"/>
              </a:buClr>
              <a:buSzPct val="90000"/>
              <a:buBlip>
                <a:blip r:embed="rId4"/>
              </a:buBlip>
            </a:pPr>
            <a:r>
              <a:rPr lang="fr-FR" dirty="0">
                <a:solidFill>
                  <a:schemeClr val="tx1">
                    <a:lumMod val="65000"/>
                    <a:lumOff val="35000"/>
                  </a:schemeClr>
                </a:solidFill>
              </a:rPr>
              <a:t>Temps de présence minimum du médecin coordonnateur variable selon la taille de l’EHPAD </a:t>
            </a:r>
          </a:p>
          <a:p>
            <a:pPr marL="0" lvl="1" algn="just">
              <a:buClr>
                <a:srgbClr val="FF5E48"/>
              </a:buClr>
              <a:buSzPct val="90000"/>
            </a:pPr>
            <a:endParaRPr lang="fr-FR" dirty="0">
              <a:solidFill>
                <a:schemeClr val="tx1">
                  <a:lumMod val="65000"/>
                  <a:lumOff val="35000"/>
                </a:schemeClr>
              </a:solidFill>
            </a:endParaRPr>
          </a:p>
          <a:p>
            <a:pPr marL="0" lvl="1" algn="just">
              <a:buClr>
                <a:srgbClr val="FF5E48"/>
              </a:buClr>
              <a:buSzPct val="90000"/>
            </a:pPr>
            <a:endParaRPr lang="fr-FR" dirty="0"/>
          </a:p>
          <a:p>
            <a:pPr marL="0" lvl="1" algn="just">
              <a:buClr>
                <a:srgbClr val="FF5E48"/>
              </a:buClr>
              <a:buSzPct val="90000"/>
            </a:pPr>
            <a:endParaRPr lang="fr-FR" dirty="0">
              <a:solidFill>
                <a:schemeClr val="tx1">
                  <a:lumMod val="65000"/>
                  <a:lumOff val="35000"/>
                </a:schemeClr>
              </a:solidFill>
            </a:endParaRPr>
          </a:p>
          <a:p>
            <a:pPr marL="0" lvl="1" algn="just">
              <a:buClr>
                <a:srgbClr val="FF5E48"/>
              </a:buClr>
              <a:buSzPct val="90000"/>
            </a:pPr>
            <a:endParaRPr lang="fr-FR" dirty="0">
              <a:solidFill>
                <a:schemeClr val="tx1">
                  <a:lumMod val="65000"/>
                  <a:lumOff val="35000"/>
                </a:schemeClr>
              </a:solidFill>
            </a:endParaRPr>
          </a:p>
          <a:p>
            <a:pPr marL="0" lvl="1" algn="just">
              <a:buClr>
                <a:srgbClr val="FF5E48"/>
              </a:buClr>
              <a:buSzPct val="90000"/>
            </a:pPr>
            <a:endParaRPr lang="fr-FR" dirty="0">
              <a:solidFill>
                <a:schemeClr val="tx1">
                  <a:lumMod val="65000"/>
                  <a:lumOff val="35000"/>
                </a:schemeClr>
              </a:solidFill>
            </a:endParaRPr>
          </a:p>
          <a:p>
            <a:pPr marL="0" lvl="1" algn="just">
              <a:buClr>
                <a:srgbClr val="FF5E48"/>
              </a:buClr>
              <a:buSzPct val="90000"/>
            </a:pPr>
            <a:endParaRPr lang="fr-FR" dirty="0"/>
          </a:p>
          <a:p>
            <a:pPr marL="264937" lvl="1" indent="-264937" algn="just">
              <a:buClr>
                <a:srgbClr val="FF5E48"/>
              </a:buClr>
              <a:buSzPct val="90000"/>
              <a:buBlip>
                <a:blip r:embed="rId4"/>
              </a:buBlip>
            </a:pPr>
            <a:r>
              <a:rPr lang="fr-FR" dirty="0">
                <a:solidFill>
                  <a:schemeClr val="tx1">
                    <a:lumMod val="65000"/>
                    <a:lumOff val="35000"/>
                  </a:schemeClr>
                </a:solidFill>
              </a:rPr>
              <a:t>Au sein des GCSMS, temps de présence du déterminé en fonction de la totalité des capacités installées des établissements qui en sont membres. </a:t>
            </a:r>
          </a:p>
          <a:p>
            <a:pPr marL="264937" indent="-264937" algn="just">
              <a:buClr>
                <a:srgbClr val="FF5E48"/>
              </a:buClr>
              <a:buSzPct val="90000"/>
            </a:pPr>
            <a:endParaRPr lang="fr-FR" altLang="fr-FR" sz="2000" dirty="0">
              <a:solidFill>
                <a:schemeClr val="tx1">
                  <a:lumMod val="65000"/>
                  <a:lumOff val="35000"/>
                </a:schemeClr>
              </a:solidFill>
              <a:latin typeface="Calibri" pitchFamily="34" charset="0"/>
            </a:endParaRPr>
          </a:p>
        </p:txBody>
      </p:sp>
      <p:sp>
        <p:nvSpPr>
          <p:cNvPr id="12" name="Rectangle 11"/>
          <p:cNvSpPr/>
          <p:nvPr/>
        </p:nvSpPr>
        <p:spPr>
          <a:xfrm>
            <a:off x="2094294" y="601092"/>
            <a:ext cx="6662384" cy="418807"/>
          </a:xfrm>
          <a:prstGeom prst="rect">
            <a:avLst/>
          </a:prstGeom>
        </p:spPr>
        <p:txBody>
          <a:bodyPr wrap="square" lIns="82936" tIns="41469" rIns="82936" bIns="41469">
            <a:spAutoFit/>
          </a:bodyPr>
          <a:lstStyle/>
          <a:p>
            <a:pPr lvl="0" algn="just" hangingPunct="0">
              <a:buSzPct val="45000"/>
            </a:pPr>
            <a:r>
              <a:rPr lang="fr-FR" sz="2200" b="1" dirty="0">
                <a:solidFill>
                  <a:schemeClr val="bg1">
                    <a:lumMod val="60000"/>
                    <a:lumOff val="40000"/>
                  </a:schemeClr>
                </a:solidFill>
                <a:cs typeface="Calibri" pitchFamily="34" charset="0"/>
              </a:rPr>
              <a:t>Présence médicale au sein d’un EHPAD</a:t>
            </a:r>
          </a:p>
        </p:txBody>
      </p:sp>
      <p:graphicFrame>
        <p:nvGraphicFramePr>
          <p:cNvPr id="4" name="Tableau 3"/>
          <p:cNvGraphicFramePr>
            <a:graphicFrameLocks noGrp="1"/>
          </p:cNvGraphicFramePr>
          <p:nvPr>
            <p:extLst>
              <p:ext uri="{D42A27DB-BD31-4B8C-83A1-F6EECF244321}">
                <p14:modId xmlns:p14="http://schemas.microsoft.com/office/powerpoint/2010/main" val="1020652171"/>
              </p:ext>
            </p:extLst>
          </p:nvPr>
        </p:nvGraphicFramePr>
        <p:xfrm>
          <a:off x="652951" y="3517742"/>
          <a:ext cx="7838098" cy="1051560"/>
        </p:xfrm>
        <a:graphic>
          <a:graphicData uri="http://schemas.openxmlformats.org/drawingml/2006/table">
            <a:tbl>
              <a:tblPr firstRow="1" firstCol="1" bandRow="1">
                <a:tableStyleId>{5C22544A-7EE6-4342-B048-85BDC9FD1C3A}</a:tableStyleId>
              </a:tblPr>
              <a:tblGrid>
                <a:gridCol w="1306066"/>
                <a:gridCol w="1306066"/>
                <a:gridCol w="1306066"/>
                <a:gridCol w="1306066"/>
                <a:gridCol w="1306917"/>
                <a:gridCol w="1306917"/>
              </a:tblGrid>
              <a:tr h="508777">
                <a:tc>
                  <a:txBody>
                    <a:bodyPr/>
                    <a:lstStyle/>
                    <a:p>
                      <a:pPr>
                        <a:lnSpc>
                          <a:spcPct val="115000"/>
                        </a:lnSpc>
                        <a:spcAft>
                          <a:spcPts val="0"/>
                        </a:spcAft>
                      </a:pPr>
                      <a:r>
                        <a:rPr lang="fr-FR" sz="1500" dirty="0">
                          <a:effectLst/>
                        </a:rPr>
                        <a:t>Nombre de places</a:t>
                      </a:r>
                      <a:endParaRPr lang="fr-FR" sz="1500" dirty="0">
                        <a:effectLst/>
                        <a:latin typeface="Calibri"/>
                        <a:ea typeface="Calibri"/>
                        <a:cs typeface="Times New Roman"/>
                      </a:endParaRPr>
                    </a:p>
                  </a:txBody>
                  <a:tcPr marL="62208" marR="62208" marT="0" marB="0"/>
                </a:tc>
                <a:tc>
                  <a:txBody>
                    <a:bodyPr/>
                    <a:lstStyle/>
                    <a:p>
                      <a:pPr algn="ctr">
                        <a:lnSpc>
                          <a:spcPct val="115000"/>
                        </a:lnSpc>
                        <a:spcAft>
                          <a:spcPts val="0"/>
                        </a:spcAft>
                      </a:pPr>
                      <a:r>
                        <a:rPr lang="fr-FR" sz="1500">
                          <a:effectLst/>
                        </a:rPr>
                        <a:t>Inférieur ou égal à 44</a:t>
                      </a:r>
                      <a:endParaRPr lang="fr-FR" sz="1500">
                        <a:effectLst/>
                        <a:latin typeface="Calibri"/>
                        <a:ea typeface="Calibri"/>
                        <a:cs typeface="Times New Roman"/>
                      </a:endParaRPr>
                    </a:p>
                  </a:txBody>
                  <a:tcPr marL="62208" marR="62208" marT="0" marB="0"/>
                </a:tc>
                <a:tc>
                  <a:txBody>
                    <a:bodyPr/>
                    <a:lstStyle/>
                    <a:p>
                      <a:pPr algn="ctr">
                        <a:lnSpc>
                          <a:spcPct val="115000"/>
                        </a:lnSpc>
                        <a:spcAft>
                          <a:spcPts val="0"/>
                        </a:spcAft>
                      </a:pPr>
                      <a:r>
                        <a:rPr lang="fr-FR" sz="1500">
                          <a:effectLst/>
                        </a:rPr>
                        <a:t>Entre 45 et 59</a:t>
                      </a:r>
                      <a:endParaRPr lang="fr-FR" sz="1500">
                        <a:effectLst/>
                        <a:latin typeface="Calibri"/>
                        <a:ea typeface="Calibri"/>
                        <a:cs typeface="Times New Roman"/>
                      </a:endParaRPr>
                    </a:p>
                  </a:txBody>
                  <a:tcPr marL="62208" marR="62208" marT="0" marB="0"/>
                </a:tc>
                <a:tc>
                  <a:txBody>
                    <a:bodyPr/>
                    <a:lstStyle/>
                    <a:p>
                      <a:pPr algn="ctr">
                        <a:lnSpc>
                          <a:spcPct val="115000"/>
                        </a:lnSpc>
                        <a:spcAft>
                          <a:spcPts val="0"/>
                        </a:spcAft>
                      </a:pPr>
                      <a:r>
                        <a:rPr lang="fr-FR" sz="1500">
                          <a:effectLst/>
                        </a:rPr>
                        <a:t>Entre 60 et 99</a:t>
                      </a:r>
                      <a:endParaRPr lang="fr-FR" sz="1500">
                        <a:effectLst/>
                        <a:latin typeface="Calibri"/>
                        <a:ea typeface="Calibri"/>
                        <a:cs typeface="Times New Roman"/>
                      </a:endParaRPr>
                    </a:p>
                  </a:txBody>
                  <a:tcPr marL="62208" marR="62208" marT="0" marB="0"/>
                </a:tc>
                <a:tc>
                  <a:txBody>
                    <a:bodyPr/>
                    <a:lstStyle/>
                    <a:p>
                      <a:pPr algn="ctr">
                        <a:lnSpc>
                          <a:spcPct val="115000"/>
                        </a:lnSpc>
                        <a:spcAft>
                          <a:spcPts val="0"/>
                        </a:spcAft>
                      </a:pPr>
                      <a:r>
                        <a:rPr lang="fr-FR" sz="1500">
                          <a:effectLst/>
                        </a:rPr>
                        <a:t>Entre 100 et 199</a:t>
                      </a:r>
                      <a:endParaRPr lang="fr-FR" sz="1500">
                        <a:effectLst/>
                        <a:latin typeface="Calibri"/>
                        <a:ea typeface="Calibri"/>
                        <a:cs typeface="Times New Roman"/>
                      </a:endParaRPr>
                    </a:p>
                  </a:txBody>
                  <a:tcPr marL="62208" marR="62208" marT="0" marB="0"/>
                </a:tc>
                <a:tc>
                  <a:txBody>
                    <a:bodyPr/>
                    <a:lstStyle/>
                    <a:p>
                      <a:pPr algn="ctr">
                        <a:lnSpc>
                          <a:spcPct val="115000"/>
                        </a:lnSpc>
                        <a:spcAft>
                          <a:spcPts val="0"/>
                        </a:spcAft>
                      </a:pPr>
                      <a:r>
                        <a:rPr lang="fr-FR" sz="1500" dirty="0">
                          <a:effectLst/>
                        </a:rPr>
                        <a:t>Supérieur ou égal à 200</a:t>
                      </a:r>
                      <a:endParaRPr lang="fr-FR" sz="1500" dirty="0">
                        <a:effectLst/>
                        <a:latin typeface="Calibri"/>
                        <a:ea typeface="Calibri"/>
                        <a:cs typeface="Times New Roman"/>
                      </a:endParaRPr>
                    </a:p>
                  </a:txBody>
                  <a:tcPr marL="62208" marR="62208" marT="0" marB="0"/>
                </a:tc>
              </a:tr>
              <a:tr h="508777">
                <a:tc>
                  <a:txBody>
                    <a:bodyPr/>
                    <a:lstStyle/>
                    <a:p>
                      <a:pPr>
                        <a:lnSpc>
                          <a:spcPct val="115000"/>
                        </a:lnSpc>
                        <a:spcAft>
                          <a:spcPts val="0"/>
                        </a:spcAft>
                      </a:pPr>
                      <a:r>
                        <a:rPr lang="fr-FR" sz="1500" dirty="0">
                          <a:effectLst/>
                        </a:rPr>
                        <a:t>Temps de présence</a:t>
                      </a:r>
                      <a:endParaRPr lang="fr-FR" sz="1500" dirty="0">
                        <a:effectLst/>
                        <a:latin typeface="Calibri"/>
                        <a:ea typeface="Calibri"/>
                        <a:cs typeface="Times New Roman"/>
                      </a:endParaRPr>
                    </a:p>
                  </a:txBody>
                  <a:tcPr marL="62208" marR="62208" marT="0" marB="0"/>
                </a:tc>
                <a:tc>
                  <a:txBody>
                    <a:bodyPr/>
                    <a:lstStyle/>
                    <a:p>
                      <a:pPr algn="ctr">
                        <a:lnSpc>
                          <a:spcPct val="115000"/>
                        </a:lnSpc>
                        <a:spcAft>
                          <a:spcPts val="0"/>
                        </a:spcAft>
                      </a:pPr>
                      <a:r>
                        <a:rPr lang="fr-FR" sz="1500" dirty="0">
                          <a:effectLst/>
                        </a:rPr>
                        <a:t>0.25 ETP</a:t>
                      </a:r>
                      <a:endParaRPr lang="fr-FR" sz="1500" dirty="0">
                        <a:effectLst/>
                        <a:latin typeface="Calibri"/>
                        <a:ea typeface="Calibri"/>
                        <a:cs typeface="Times New Roman"/>
                      </a:endParaRPr>
                    </a:p>
                  </a:txBody>
                  <a:tcPr marL="62208" marR="62208" marT="0" marB="0"/>
                </a:tc>
                <a:tc>
                  <a:txBody>
                    <a:bodyPr/>
                    <a:lstStyle/>
                    <a:p>
                      <a:pPr algn="ctr">
                        <a:lnSpc>
                          <a:spcPct val="115000"/>
                        </a:lnSpc>
                        <a:spcAft>
                          <a:spcPts val="0"/>
                        </a:spcAft>
                      </a:pPr>
                      <a:r>
                        <a:rPr lang="fr-FR" sz="1500" dirty="0">
                          <a:effectLst/>
                        </a:rPr>
                        <a:t>0.40 ETP</a:t>
                      </a:r>
                      <a:endParaRPr lang="fr-FR" sz="1500" dirty="0">
                        <a:effectLst/>
                        <a:latin typeface="Calibri"/>
                        <a:ea typeface="Calibri"/>
                        <a:cs typeface="Times New Roman"/>
                      </a:endParaRPr>
                    </a:p>
                  </a:txBody>
                  <a:tcPr marL="62208" marR="62208" marT="0" marB="0"/>
                </a:tc>
                <a:tc>
                  <a:txBody>
                    <a:bodyPr/>
                    <a:lstStyle/>
                    <a:p>
                      <a:pPr algn="ctr">
                        <a:lnSpc>
                          <a:spcPct val="115000"/>
                        </a:lnSpc>
                        <a:spcAft>
                          <a:spcPts val="0"/>
                        </a:spcAft>
                      </a:pPr>
                      <a:r>
                        <a:rPr lang="fr-FR" sz="1500" dirty="0">
                          <a:effectLst/>
                        </a:rPr>
                        <a:t>0.50 ETP</a:t>
                      </a:r>
                      <a:endParaRPr lang="fr-FR" sz="1500" dirty="0">
                        <a:effectLst/>
                        <a:latin typeface="Calibri"/>
                        <a:ea typeface="Calibri"/>
                        <a:cs typeface="Times New Roman"/>
                      </a:endParaRPr>
                    </a:p>
                  </a:txBody>
                  <a:tcPr marL="62208" marR="62208" marT="0" marB="0"/>
                </a:tc>
                <a:tc>
                  <a:txBody>
                    <a:bodyPr/>
                    <a:lstStyle/>
                    <a:p>
                      <a:pPr algn="ctr">
                        <a:lnSpc>
                          <a:spcPct val="115000"/>
                        </a:lnSpc>
                        <a:spcAft>
                          <a:spcPts val="0"/>
                        </a:spcAft>
                      </a:pPr>
                      <a:r>
                        <a:rPr lang="fr-FR" sz="1500" dirty="0">
                          <a:effectLst/>
                        </a:rPr>
                        <a:t>0.60 ETP</a:t>
                      </a:r>
                      <a:endParaRPr lang="fr-FR" sz="1500" dirty="0">
                        <a:effectLst/>
                        <a:latin typeface="Calibri"/>
                        <a:ea typeface="Calibri"/>
                        <a:cs typeface="Times New Roman"/>
                      </a:endParaRPr>
                    </a:p>
                  </a:txBody>
                  <a:tcPr marL="62208" marR="62208" marT="0" marB="0"/>
                </a:tc>
                <a:tc>
                  <a:txBody>
                    <a:bodyPr/>
                    <a:lstStyle/>
                    <a:p>
                      <a:pPr algn="ctr">
                        <a:lnSpc>
                          <a:spcPct val="115000"/>
                        </a:lnSpc>
                        <a:spcAft>
                          <a:spcPts val="0"/>
                        </a:spcAft>
                      </a:pPr>
                      <a:r>
                        <a:rPr lang="fr-FR" sz="1500" dirty="0">
                          <a:effectLst/>
                        </a:rPr>
                        <a:t>0.80 ETP</a:t>
                      </a:r>
                      <a:endParaRPr lang="fr-FR" sz="1500" dirty="0">
                        <a:effectLst/>
                        <a:latin typeface="Calibri"/>
                        <a:ea typeface="Calibri"/>
                        <a:cs typeface="Times New Roman"/>
                      </a:endParaRPr>
                    </a:p>
                  </a:txBody>
                  <a:tcPr marL="62208" marR="62208" marT="0" marB="0"/>
                </a:tc>
              </a:tr>
            </a:tbl>
          </a:graphicData>
        </a:graphic>
      </p:graphicFrame>
    </p:spTree>
    <p:extLst>
      <p:ext uri="{BB962C8B-B14F-4D97-AF65-F5344CB8AC3E}">
        <p14:creationId xmlns:p14="http://schemas.microsoft.com/office/powerpoint/2010/main" val="1694431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p:cNvPicPr>
            <a:picLocks noChangeAspect="1"/>
          </p:cNvPicPr>
          <p:nvPr/>
        </p:nvPicPr>
        <p:blipFill>
          <a:blip r:embed="rId3" cstate="print">
            <a:alphaModFix/>
            <a:lum/>
          </a:blip>
          <a:srcRect/>
          <a:stretch>
            <a:fillRect/>
          </a:stretch>
        </p:blipFill>
        <p:spPr>
          <a:xfrm>
            <a:off x="893" y="1"/>
            <a:ext cx="9143107" cy="1534593"/>
          </a:xfrm>
          <a:prstGeom prst="rect">
            <a:avLst/>
          </a:prstGeom>
          <a:noFill/>
          <a:ln>
            <a:noFill/>
          </a:ln>
        </p:spPr>
      </p:pic>
      <p:sp>
        <p:nvSpPr>
          <p:cNvPr id="24" name="Titre 7"/>
          <p:cNvSpPr txBox="1">
            <a:spLocks/>
          </p:cNvSpPr>
          <p:nvPr/>
        </p:nvSpPr>
        <p:spPr>
          <a:xfrm>
            <a:off x="914220" y="419602"/>
            <a:ext cx="718492" cy="418814"/>
          </a:xfrm>
          <a:prstGeom prst="rect">
            <a:avLst/>
          </a:prstGeom>
          <a:noFill/>
          <a:ln>
            <a:noFill/>
          </a:ln>
        </p:spPr>
        <p:txBody>
          <a:bodyPr vert="horz" wrap="square" lIns="0" tIns="0" rIns="0" bIns="0" anchor="ctr" anchorCtr="0" compatLnSpc="1">
            <a:spAutoFit/>
          </a:bodyPr>
          <a:lstStyle/>
          <a:p>
            <a:pPr defTabSz="829366" hangingPunct="0">
              <a:buSzPct val="45000"/>
              <a:defRPr/>
            </a:pPr>
            <a:endParaRPr lang="fr-FR" sz="2700" b="1" dirty="0">
              <a:solidFill>
                <a:srgbClr val="FFFFFF"/>
              </a:solidFill>
              <a:latin typeface="Calibri" pitchFamily="34"/>
              <a:ea typeface="Arial Unicode MS" pitchFamily="2"/>
              <a:cs typeface="Arial Unicode MS" pitchFamily="2"/>
            </a:endParaRPr>
          </a:p>
        </p:txBody>
      </p:sp>
      <p:sp>
        <p:nvSpPr>
          <p:cNvPr id="25" name="Titre 8"/>
          <p:cNvSpPr txBox="1">
            <a:spLocks/>
          </p:cNvSpPr>
          <p:nvPr/>
        </p:nvSpPr>
        <p:spPr>
          <a:xfrm>
            <a:off x="3396284" y="424081"/>
            <a:ext cx="3527145" cy="446735"/>
          </a:xfrm>
          <a:prstGeom prst="rect">
            <a:avLst/>
          </a:prstGeom>
          <a:noFill/>
          <a:ln>
            <a:noFill/>
          </a:ln>
        </p:spPr>
        <p:txBody>
          <a:bodyPr vert="horz" wrap="square" lIns="0" tIns="0" rIns="0" bIns="0" anchor="ctr" anchorCtr="0" compatLnSpc="1">
            <a:spAutoFit/>
          </a:bodyPr>
          <a:lstStyle/>
          <a:p>
            <a:pPr lvl="0" hangingPunct="0">
              <a:buSzPct val="45000"/>
            </a:pPr>
            <a:endParaRPr lang="fr-FR" sz="2900" b="1" cap="all" dirty="0">
              <a:solidFill>
                <a:srgbClr val="FFFFFF"/>
              </a:solidFill>
              <a:latin typeface="Calibri" pitchFamily="34" charset="0"/>
              <a:ea typeface="Arial Unicode MS" pitchFamily="2"/>
              <a:cs typeface="Calibri" pitchFamily="34" charset="0"/>
            </a:endParaRPr>
          </a:p>
        </p:txBody>
      </p:sp>
      <p:sp>
        <p:nvSpPr>
          <p:cNvPr id="27" name="Espace réservé du numéro de diapositive 26"/>
          <p:cNvSpPr>
            <a:spLocks noGrp="1"/>
          </p:cNvSpPr>
          <p:nvPr>
            <p:ph type="sldNum" sz="quarter" idx="4294967295"/>
          </p:nvPr>
        </p:nvSpPr>
        <p:spPr>
          <a:xfrm>
            <a:off x="6555844" y="6247908"/>
            <a:ext cx="2130092" cy="472897"/>
          </a:xfrm>
          <a:prstGeom prst="rect">
            <a:avLst/>
          </a:prstGeom>
        </p:spPr>
        <p:txBody>
          <a:bodyPr lIns="82936" tIns="41469" rIns="82936" bIns="41469"/>
          <a:lstStyle/>
          <a:p>
            <a:pPr lvl="0" algn="r"/>
            <a:fld id="{3894F879-ADE6-46CB-890E-B3A004149326}" type="slidenum">
              <a:rPr lang="fr-FR">
                <a:solidFill>
                  <a:schemeClr val="bg1">
                    <a:lumMod val="50000"/>
                  </a:schemeClr>
                </a:solidFill>
                <a:latin typeface="+mj-lt"/>
              </a:rPr>
              <a:pPr lvl="0" algn="r"/>
              <a:t>17</a:t>
            </a:fld>
            <a:endParaRPr lang="fr-FR" dirty="0">
              <a:solidFill>
                <a:schemeClr val="bg1">
                  <a:lumMod val="50000"/>
                </a:schemeClr>
              </a:solidFill>
              <a:latin typeface="+mj-lt"/>
            </a:endParaRPr>
          </a:p>
        </p:txBody>
      </p:sp>
      <p:sp>
        <p:nvSpPr>
          <p:cNvPr id="8" name="Titre 7"/>
          <p:cNvSpPr txBox="1">
            <a:spLocks/>
          </p:cNvSpPr>
          <p:nvPr/>
        </p:nvSpPr>
        <p:spPr>
          <a:xfrm>
            <a:off x="848903" y="594859"/>
            <a:ext cx="718492" cy="338554"/>
          </a:xfrm>
          <a:prstGeom prst="rect">
            <a:avLst/>
          </a:prstGeom>
          <a:noFill/>
          <a:ln>
            <a:noFill/>
          </a:ln>
        </p:spPr>
        <p:txBody>
          <a:bodyPr vert="horz" wrap="square" lIns="0" tIns="0" rIns="0" bIns="0" anchor="ctr" anchorCtr="0" compatLnSpc="1">
            <a:spAutoFit/>
          </a:bodyPr>
          <a:lstStyle/>
          <a:p>
            <a:pPr algn="ctr"/>
            <a:r>
              <a:rPr lang="fr-FR" sz="2200" b="1" dirty="0">
                <a:solidFill>
                  <a:schemeClr val="bg1"/>
                </a:solidFill>
              </a:rPr>
              <a:t>1.2</a:t>
            </a:r>
          </a:p>
        </p:txBody>
      </p:sp>
      <p:sp>
        <p:nvSpPr>
          <p:cNvPr id="9" name="TextBox 2"/>
          <p:cNvSpPr txBox="1">
            <a:spLocks noChangeArrowheads="1"/>
          </p:cNvSpPr>
          <p:nvPr/>
        </p:nvSpPr>
        <p:spPr bwMode="auto">
          <a:xfrm>
            <a:off x="391680" y="1403945"/>
            <a:ext cx="8491274" cy="6072795"/>
          </a:xfrm>
          <a:prstGeom prst="rect">
            <a:avLst/>
          </a:prstGeom>
          <a:noFill/>
          <a:ln w="9525">
            <a:noFill/>
            <a:miter lim="800000"/>
            <a:headEnd/>
            <a:tailEnd/>
          </a:ln>
        </p:spPr>
        <p:txBody>
          <a:bodyPr wrap="square" lIns="82936" tIns="41469" rIns="82936" bIns="41469">
            <a:spAutoFit/>
          </a:bodyPr>
          <a:lstStyle/>
          <a:p>
            <a:pPr marL="264937" algn="just">
              <a:spcBef>
                <a:spcPts val="544"/>
              </a:spcBef>
              <a:spcAft>
                <a:spcPts val="544"/>
              </a:spcAft>
              <a:buClr>
                <a:srgbClr val="FF5E48"/>
              </a:buClr>
              <a:buSzPct val="90000"/>
            </a:pPr>
            <a:r>
              <a:rPr lang="fr-FR" sz="2200" b="1" dirty="0">
                <a:solidFill>
                  <a:srgbClr val="D4202D"/>
                </a:solidFill>
                <a:latin typeface="Calibri" pitchFamily="34" charset="0"/>
              </a:rPr>
              <a:t>Missions fixées à l’article D.312-158 du CASF: </a:t>
            </a:r>
            <a:r>
              <a:rPr lang="fr-FR" dirty="0">
                <a:solidFill>
                  <a:schemeClr val="tx1">
                    <a:lumMod val="65000"/>
                    <a:lumOff val="35000"/>
                  </a:schemeClr>
                </a:solidFill>
                <a:latin typeface="Calibri" pitchFamily="34" charset="0"/>
              </a:rPr>
              <a:t>Qualité de la prise en charge:</a:t>
            </a:r>
          </a:p>
          <a:p>
            <a:pPr marL="264937" indent="-264937" algn="just">
              <a:buClr>
                <a:srgbClr val="FF5E48"/>
              </a:buClr>
              <a:buSzPct val="90000"/>
              <a:buBlip>
                <a:blip r:embed="rId4"/>
              </a:buBlip>
            </a:pPr>
            <a:r>
              <a:rPr lang="fr-FR" dirty="0">
                <a:solidFill>
                  <a:schemeClr val="tx1">
                    <a:lumMod val="65000"/>
                    <a:lumOff val="35000"/>
                  </a:schemeClr>
                </a:solidFill>
                <a:latin typeface="Calibri" pitchFamily="34" charset="0"/>
              </a:rPr>
              <a:t>Elaborer, coordonner et évaluer le projet général de soins ; </a:t>
            </a:r>
          </a:p>
          <a:p>
            <a:pPr marL="264937" indent="-264937" algn="just">
              <a:buClr>
                <a:srgbClr val="FF5E48"/>
              </a:buClr>
              <a:buSzPct val="90000"/>
              <a:buBlip>
                <a:blip r:embed="rId4"/>
              </a:buBlip>
            </a:pPr>
            <a:r>
              <a:rPr lang="fr-FR" dirty="0">
                <a:solidFill>
                  <a:schemeClr val="tx1">
                    <a:lumMod val="65000"/>
                    <a:lumOff val="35000"/>
                  </a:schemeClr>
                </a:solidFill>
                <a:latin typeface="Calibri" pitchFamily="34" charset="0"/>
              </a:rPr>
              <a:t>Veiller à l'application des bonnes pratiques gériatriques, y compris en cas de risques sanitaires exceptionnels, formuler toute recommandation utile dans ce domaine et contribuer à l'évaluation de la qualité des soins ; </a:t>
            </a:r>
          </a:p>
          <a:p>
            <a:pPr marL="264937" indent="-264937" algn="just">
              <a:buClr>
                <a:srgbClr val="FF5E48"/>
              </a:buClr>
              <a:buSzPct val="90000"/>
              <a:buBlip>
                <a:blip r:embed="rId4"/>
              </a:buBlip>
            </a:pPr>
            <a:r>
              <a:rPr lang="fr-FR" dirty="0">
                <a:solidFill>
                  <a:schemeClr val="tx1">
                    <a:lumMod val="65000"/>
                    <a:lumOff val="35000"/>
                  </a:schemeClr>
                </a:solidFill>
                <a:latin typeface="Calibri" pitchFamily="34" charset="0"/>
              </a:rPr>
              <a:t>Contribuer à la mise en œuvre d'une politique de formation et participer aux actions d'information des professionnels de santé exerçant dans l'établissement ; </a:t>
            </a:r>
          </a:p>
          <a:p>
            <a:pPr marL="264937" indent="-264937" algn="just">
              <a:buClr>
                <a:srgbClr val="FF5E48"/>
              </a:buClr>
              <a:buSzPct val="90000"/>
              <a:buBlip>
                <a:blip r:embed="rId4"/>
              </a:buBlip>
            </a:pPr>
            <a:r>
              <a:rPr lang="fr-FR" dirty="0">
                <a:solidFill>
                  <a:schemeClr val="tx1">
                    <a:lumMod val="65000"/>
                    <a:lumOff val="35000"/>
                  </a:schemeClr>
                </a:solidFill>
                <a:latin typeface="Calibri" pitchFamily="34" charset="0"/>
              </a:rPr>
              <a:t>Identifier les risques éventuels pour la santé publique dans les établissements et veiller à la mise en œuvre de toutes mesures utiles à la prévention, la surveillance et la prise en charge de ces risques ; </a:t>
            </a:r>
          </a:p>
          <a:p>
            <a:pPr marL="264937" indent="-264937" algn="just">
              <a:buClr>
                <a:srgbClr val="FF5E48"/>
              </a:buClr>
              <a:buSzPct val="90000"/>
              <a:buBlip>
                <a:blip r:embed="rId4"/>
              </a:buBlip>
            </a:pPr>
            <a:r>
              <a:rPr lang="fr-FR" dirty="0">
                <a:solidFill>
                  <a:schemeClr val="tx1">
                    <a:lumMod val="65000"/>
                    <a:lumOff val="35000"/>
                  </a:schemeClr>
                </a:solidFill>
                <a:latin typeface="Calibri" pitchFamily="34" charset="0"/>
              </a:rPr>
              <a:t>Présider la commission de coordination gériatrique chargée d'organiser l'intervention de l'ensemble des professionnels salariés et libéraux au sein de l'établissement et informer le représentant légal de l'établissement des difficultés liées au dispositif de permanence des soins ;</a:t>
            </a:r>
          </a:p>
          <a:p>
            <a:pPr marL="264937" indent="-264937" algn="just">
              <a:buClr>
                <a:srgbClr val="FF5E48"/>
              </a:buClr>
              <a:buSzPct val="90000"/>
              <a:buBlip>
                <a:blip r:embed="rId4"/>
              </a:buBlip>
            </a:pPr>
            <a:r>
              <a:rPr lang="fr-FR" dirty="0">
                <a:solidFill>
                  <a:schemeClr val="tx1">
                    <a:lumMod val="65000"/>
                    <a:lumOff val="35000"/>
                  </a:schemeClr>
                </a:solidFill>
                <a:latin typeface="Calibri" pitchFamily="34" charset="0"/>
              </a:rPr>
              <a:t>Elaborer la liste des médicaments à utiliser préférentiellement, en collaboration avec les médecins traitants des résidents, et  avec le pharmacien chargé de la gérance de la pharmacie à usage intérieur ou le pharmacien d’officine ;</a:t>
            </a:r>
          </a:p>
          <a:p>
            <a:pPr marL="264937" indent="-264937" algn="just">
              <a:buClr>
                <a:srgbClr val="FF5E48"/>
              </a:buClr>
              <a:buSzPct val="90000"/>
              <a:buBlip>
                <a:blip r:embed="rId4"/>
              </a:buBlip>
            </a:pPr>
            <a:r>
              <a:rPr lang="fr-FR" dirty="0">
                <a:solidFill>
                  <a:schemeClr val="tx1">
                    <a:lumMod val="65000"/>
                    <a:lumOff val="35000"/>
                  </a:schemeClr>
                </a:solidFill>
                <a:latin typeface="Calibri" pitchFamily="34" charset="0"/>
              </a:rPr>
              <a:t>Elaborer un dossier type de soins ;</a:t>
            </a:r>
          </a:p>
          <a:p>
            <a:pPr marL="311045" indent="-311045" algn="just">
              <a:buClr>
                <a:srgbClr val="FF5E48"/>
              </a:buClr>
              <a:buSzPct val="90000"/>
              <a:buFont typeface="Wingdings" panose="05000000000000000000" pitchFamily="2" charset="2"/>
              <a:buChar char="Ø"/>
            </a:pPr>
            <a:endParaRPr lang="fr-FR" dirty="0">
              <a:solidFill>
                <a:schemeClr val="tx1">
                  <a:lumMod val="65000"/>
                  <a:lumOff val="35000"/>
                </a:schemeClr>
              </a:solidFill>
              <a:latin typeface="Calibri" pitchFamily="34" charset="0"/>
            </a:endParaRPr>
          </a:p>
          <a:p>
            <a:pPr marL="311045" indent="-311045" algn="just">
              <a:buClr>
                <a:srgbClr val="FF5E48"/>
              </a:buClr>
              <a:buSzPct val="90000"/>
              <a:buFont typeface="Wingdings" panose="05000000000000000000" pitchFamily="2" charset="2"/>
              <a:buChar char="Ø"/>
            </a:pPr>
            <a:endParaRPr lang="fr-FR" dirty="0">
              <a:solidFill>
                <a:schemeClr val="tx1">
                  <a:lumMod val="65000"/>
                  <a:lumOff val="35000"/>
                </a:schemeClr>
              </a:solidFill>
              <a:latin typeface="Calibri" pitchFamily="34" charset="0"/>
            </a:endParaRPr>
          </a:p>
          <a:p>
            <a:pPr algn="just">
              <a:buClr>
                <a:srgbClr val="FF5E48"/>
              </a:buClr>
              <a:buSzPct val="90000"/>
            </a:pPr>
            <a:endParaRPr lang="fr-FR" dirty="0">
              <a:solidFill>
                <a:schemeClr val="tx1">
                  <a:lumMod val="65000"/>
                  <a:lumOff val="35000"/>
                </a:schemeClr>
              </a:solidFill>
              <a:latin typeface="Calibri" pitchFamily="34" charset="0"/>
            </a:endParaRPr>
          </a:p>
        </p:txBody>
      </p:sp>
      <p:sp>
        <p:nvSpPr>
          <p:cNvPr id="12" name="Rectangle 11"/>
          <p:cNvSpPr/>
          <p:nvPr/>
        </p:nvSpPr>
        <p:spPr>
          <a:xfrm>
            <a:off x="2094294" y="601092"/>
            <a:ext cx="6662384" cy="418807"/>
          </a:xfrm>
          <a:prstGeom prst="rect">
            <a:avLst/>
          </a:prstGeom>
        </p:spPr>
        <p:txBody>
          <a:bodyPr wrap="square" lIns="82936" tIns="41469" rIns="82936" bIns="41469">
            <a:spAutoFit/>
          </a:bodyPr>
          <a:lstStyle/>
          <a:p>
            <a:pPr lvl="0" algn="ctr" hangingPunct="0">
              <a:buSzPct val="45000"/>
            </a:pPr>
            <a:r>
              <a:rPr lang="fr-FR" sz="2200" b="1" dirty="0">
                <a:solidFill>
                  <a:schemeClr val="bg1">
                    <a:lumMod val="60000"/>
                    <a:lumOff val="40000"/>
                  </a:schemeClr>
                </a:solidFill>
                <a:cs typeface="Calibri" pitchFamily="34" charset="0"/>
              </a:rPr>
              <a:t>Rôle du médecin coordonnateur (1)</a:t>
            </a:r>
          </a:p>
        </p:txBody>
      </p:sp>
    </p:spTree>
    <p:extLst>
      <p:ext uri="{BB962C8B-B14F-4D97-AF65-F5344CB8AC3E}">
        <p14:creationId xmlns:p14="http://schemas.microsoft.com/office/powerpoint/2010/main" val="1292865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p:cNvPicPr>
            <a:picLocks noChangeAspect="1"/>
          </p:cNvPicPr>
          <p:nvPr/>
        </p:nvPicPr>
        <p:blipFill>
          <a:blip r:embed="rId3" cstate="print">
            <a:alphaModFix/>
            <a:lum/>
          </a:blip>
          <a:srcRect/>
          <a:stretch>
            <a:fillRect/>
          </a:stretch>
        </p:blipFill>
        <p:spPr>
          <a:xfrm>
            <a:off x="893" y="1"/>
            <a:ext cx="9143107" cy="1534593"/>
          </a:xfrm>
          <a:prstGeom prst="rect">
            <a:avLst/>
          </a:prstGeom>
          <a:noFill/>
          <a:ln>
            <a:noFill/>
          </a:ln>
        </p:spPr>
      </p:pic>
      <p:sp>
        <p:nvSpPr>
          <p:cNvPr id="24" name="Titre 7"/>
          <p:cNvSpPr txBox="1">
            <a:spLocks/>
          </p:cNvSpPr>
          <p:nvPr/>
        </p:nvSpPr>
        <p:spPr>
          <a:xfrm>
            <a:off x="914220" y="419602"/>
            <a:ext cx="718492" cy="418814"/>
          </a:xfrm>
          <a:prstGeom prst="rect">
            <a:avLst/>
          </a:prstGeom>
          <a:noFill/>
          <a:ln>
            <a:noFill/>
          </a:ln>
        </p:spPr>
        <p:txBody>
          <a:bodyPr vert="horz" wrap="square" lIns="0" tIns="0" rIns="0" bIns="0" anchor="ctr" anchorCtr="0" compatLnSpc="1">
            <a:spAutoFit/>
          </a:bodyPr>
          <a:lstStyle/>
          <a:p>
            <a:pPr defTabSz="829366" hangingPunct="0">
              <a:buSzPct val="45000"/>
              <a:defRPr/>
            </a:pPr>
            <a:endParaRPr lang="fr-FR" sz="2700" b="1" dirty="0">
              <a:solidFill>
                <a:srgbClr val="FFFFFF"/>
              </a:solidFill>
              <a:latin typeface="Calibri" pitchFamily="34"/>
              <a:ea typeface="Arial Unicode MS" pitchFamily="2"/>
              <a:cs typeface="Arial Unicode MS" pitchFamily="2"/>
            </a:endParaRPr>
          </a:p>
        </p:txBody>
      </p:sp>
      <p:sp>
        <p:nvSpPr>
          <p:cNvPr id="25" name="Titre 8"/>
          <p:cNvSpPr txBox="1">
            <a:spLocks/>
          </p:cNvSpPr>
          <p:nvPr/>
        </p:nvSpPr>
        <p:spPr>
          <a:xfrm>
            <a:off x="3396284" y="424081"/>
            <a:ext cx="3527145" cy="446735"/>
          </a:xfrm>
          <a:prstGeom prst="rect">
            <a:avLst/>
          </a:prstGeom>
          <a:noFill/>
          <a:ln>
            <a:noFill/>
          </a:ln>
        </p:spPr>
        <p:txBody>
          <a:bodyPr vert="horz" wrap="square" lIns="0" tIns="0" rIns="0" bIns="0" anchor="ctr" anchorCtr="0" compatLnSpc="1">
            <a:spAutoFit/>
          </a:bodyPr>
          <a:lstStyle/>
          <a:p>
            <a:pPr lvl="0" hangingPunct="0">
              <a:buSzPct val="45000"/>
            </a:pPr>
            <a:endParaRPr lang="fr-FR" sz="2900" b="1" cap="all" dirty="0">
              <a:solidFill>
                <a:srgbClr val="FFFFFF"/>
              </a:solidFill>
              <a:latin typeface="Calibri" pitchFamily="34" charset="0"/>
              <a:ea typeface="Arial Unicode MS" pitchFamily="2"/>
              <a:cs typeface="Calibri" pitchFamily="34" charset="0"/>
            </a:endParaRPr>
          </a:p>
        </p:txBody>
      </p:sp>
      <p:sp>
        <p:nvSpPr>
          <p:cNvPr id="27" name="Espace réservé du numéro de diapositive 26"/>
          <p:cNvSpPr>
            <a:spLocks noGrp="1"/>
          </p:cNvSpPr>
          <p:nvPr>
            <p:ph type="sldNum" sz="quarter" idx="4294967295"/>
          </p:nvPr>
        </p:nvSpPr>
        <p:spPr>
          <a:xfrm>
            <a:off x="6555844" y="6247908"/>
            <a:ext cx="2130092" cy="472897"/>
          </a:xfrm>
          <a:prstGeom prst="rect">
            <a:avLst/>
          </a:prstGeom>
        </p:spPr>
        <p:txBody>
          <a:bodyPr lIns="82936" tIns="41469" rIns="82936" bIns="41469"/>
          <a:lstStyle/>
          <a:p>
            <a:pPr lvl="0" algn="r"/>
            <a:fld id="{3894F879-ADE6-46CB-890E-B3A004149326}" type="slidenum">
              <a:rPr lang="fr-FR">
                <a:solidFill>
                  <a:schemeClr val="bg1">
                    <a:lumMod val="50000"/>
                  </a:schemeClr>
                </a:solidFill>
                <a:latin typeface="+mj-lt"/>
              </a:rPr>
              <a:pPr lvl="0" algn="r"/>
              <a:t>18</a:t>
            </a:fld>
            <a:endParaRPr lang="fr-FR" dirty="0">
              <a:solidFill>
                <a:schemeClr val="bg1">
                  <a:lumMod val="50000"/>
                </a:schemeClr>
              </a:solidFill>
              <a:latin typeface="+mj-lt"/>
            </a:endParaRPr>
          </a:p>
        </p:txBody>
      </p:sp>
      <p:sp>
        <p:nvSpPr>
          <p:cNvPr id="8" name="Titre 7"/>
          <p:cNvSpPr txBox="1">
            <a:spLocks/>
          </p:cNvSpPr>
          <p:nvPr/>
        </p:nvSpPr>
        <p:spPr>
          <a:xfrm>
            <a:off x="848903" y="594859"/>
            <a:ext cx="718492" cy="338554"/>
          </a:xfrm>
          <a:prstGeom prst="rect">
            <a:avLst/>
          </a:prstGeom>
          <a:noFill/>
          <a:ln>
            <a:noFill/>
          </a:ln>
        </p:spPr>
        <p:txBody>
          <a:bodyPr vert="horz" wrap="square" lIns="0" tIns="0" rIns="0" bIns="0" anchor="ctr" anchorCtr="0" compatLnSpc="1">
            <a:spAutoFit/>
          </a:bodyPr>
          <a:lstStyle/>
          <a:p>
            <a:pPr algn="ctr"/>
            <a:r>
              <a:rPr lang="fr-FR" sz="2200" b="1" dirty="0">
                <a:solidFill>
                  <a:schemeClr val="bg1"/>
                </a:solidFill>
              </a:rPr>
              <a:t>1.2</a:t>
            </a:r>
          </a:p>
        </p:txBody>
      </p:sp>
      <p:sp>
        <p:nvSpPr>
          <p:cNvPr id="9" name="TextBox 2"/>
          <p:cNvSpPr txBox="1">
            <a:spLocks noChangeArrowheads="1"/>
          </p:cNvSpPr>
          <p:nvPr/>
        </p:nvSpPr>
        <p:spPr bwMode="auto">
          <a:xfrm>
            <a:off x="359467" y="1428760"/>
            <a:ext cx="8425957" cy="4858235"/>
          </a:xfrm>
          <a:prstGeom prst="rect">
            <a:avLst/>
          </a:prstGeom>
          <a:noFill/>
          <a:ln w="9525">
            <a:noFill/>
            <a:miter lim="800000"/>
            <a:headEnd/>
            <a:tailEnd/>
          </a:ln>
        </p:spPr>
        <p:txBody>
          <a:bodyPr wrap="square" lIns="82936" tIns="41469" rIns="82936" bIns="41469">
            <a:spAutoFit/>
          </a:bodyPr>
          <a:lstStyle/>
          <a:p>
            <a:pPr marL="264937" indent="-264937" algn="just">
              <a:buClr>
                <a:srgbClr val="FF5E48"/>
              </a:buClr>
              <a:buSzPct val="90000"/>
              <a:buBlip>
                <a:blip r:embed="rId4"/>
              </a:buBlip>
            </a:pPr>
            <a:r>
              <a:rPr lang="fr-FR" dirty="0">
                <a:solidFill>
                  <a:schemeClr val="tx1">
                    <a:lumMod val="65000"/>
                    <a:lumOff val="35000"/>
                  </a:schemeClr>
                </a:solidFill>
                <a:latin typeface="Calibri" pitchFamily="34" charset="0"/>
              </a:rPr>
              <a:t>Etablir, avec le concours de l'équipe soignante, un rapport annuel d'activité médicale qu'il signe conjointement avec le directeur de l'établissement ;</a:t>
            </a:r>
          </a:p>
          <a:p>
            <a:pPr marL="264937" indent="-264937" algn="just">
              <a:buClr>
                <a:srgbClr val="FF5E48"/>
              </a:buClr>
              <a:buSzPct val="90000"/>
              <a:buBlip>
                <a:blip r:embed="rId4"/>
              </a:buBlip>
            </a:pPr>
            <a:r>
              <a:rPr lang="fr-FR" dirty="0">
                <a:solidFill>
                  <a:schemeClr val="tx1">
                    <a:lumMod val="65000"/>
                    <a:lumOff val="35000"/>
                  </a:schemeClr>
                </a:solidFill>
                <a:latin typeface="Calibri" pitchFamily="34" charset="0"/>
              </a:rPr>
              <a:t>Emettre un avis sur les admissions des personnes à accueillir ;</a:t>
            </a:r>
          </a:p>
          <a:p>
            <a:pPr marL="264937" indent="-264937" algn="just">
              <a:buClr>
                <a:srgbClr val="FF5E48"/>
              </a:buClr>
              <a:buSzPct val="90000"/>
              <a:buBlip>
                <a:blip r:embed="rId4"/>
              </a:buBlip>
            </a:pPr>
            <a:r>
              <a:rPr lang="fr-FR" dirty="0">
                <a:solidFill>
                  <a:schemeClr val="tx1">
                    <a:lumMod val="65000"/>
                    <a:lumOff val="35000"/>
                  </a:schemeClr>
                </a:solidFill>
                <a:latin typeface="Calibri" pitchFamily="34" charset="0"/>
              </a:rPr>
              <a:t>Evaluer et valider l'état de dépendance des résidents et leurs besoins en soins requis;</a:t>
            </a:r>
          </a:p>
          <a:p>
            <a:pPr marL="264937" indent="-264937" algn="just">
              <a:buClr>
                <a:srgbClr val="FF5E48"/>
              </a:buClr>
              <a:buSzPct val="90000"/>
              <a:buBlip>
                <a:blip r:embed="rId4"/>
              </a:buBlip>
            </a:pPr>
            <a:r>
              <a:rPr lang="fr-FR" dirty="0">
                <a:solidFill>
                  <a:schemeClr val="tx1">
                    <a:lumMod val="65000"/>
                    <a:lumOff val="35000"/>
                  </a:schemeClr>
                </a:solidFill>
                <a:latin typeface="Calibri" pitchFamily="34" charset="0"/>
              </a:rPr>
              <a:t>Participer à la mise en œuvre de la ou des conventions conclues entre l'établissement et les établissements de santé au titre de la continuité des soins ainsi que sur le contenu et la mise en place d'une organisation adaptée en cas de risques exceptionnels ;</a:t>
            </a:r>
          </a:p>
          <a:p>
            <a:pPr marL="264937" indent="-264937" algn="just">
              <a:buClr>
                <a:srgbClr val="FF5E48"/>
              </a:buClr>
              <a:buSzPct val="90000"/>
              <a:buBlip>
                <a:blip r:embed="rId4"/>
              </a:buBlip>
            </a:pPr>
            <a:r>
              <a:rPr lang="fr-FR" dirty="0">
                <a:solidFill>
                  <a:schemeClr val="tx1">
                    <a:lumMod val="65000"/>
                    <a:lumOff val="35000"/>
                  </a:schemeClr>
                </a:solidFill>
                <a:latin typeface="Calibri" pitchFamily="34" charset="0"/>
              </a:rPr>
              <a:t>Collaborer à la mise en œuvre de réseaux gérontologiques coordonnés ;</a:t>
            </a:r>
          </a:p>
          <a:p>
            <a:pPr marL="264937" indent="-264937" algn="just">
              <a:buClr>
                <a:srgbClr val="FF5E48"/>
              </a:buClr>
              <a:buSzPct val="90000"/>
              <a:buBlip>
                <a:blip r:embed="rId4"/>
              </a:buBlip>
            </a:pPr>
            <a:r>
              <a:rPr lang="fr-FR" dirty="0">
                <a:solidFill>
                  <a:schemeClr val="tx1">
                    <a:lumMod val="65000"/>
                    <a:lumOff val="35000"/>
                  </a:schemeClr>
                </a:solidFill>
                <a:latin typeface="Calibri" pitchFamily="34" charset="0"/>
              </a:rPr>
              <a:t>Elaborer les mesures particulières comprises dans l'annexe au contrat de séjour.</a:t>
            </a:r>
          </a:p>
          <a:p>
            <a:pPr lvl="0" algn="just">
              <a:buClr>
                <a:srgbClr val="FF5E48"/>
              </a:buClr>
              <a:buSzPct val="90000"/>
            </a:pPr>
            <a:endParaRPr lang="fr-FR" dirty="0">
              <a:solidFill>
                <a:schemeClr val="tx1">
                  <a:lumMod val="65000"/>
                  <a:lumOff val="35000"/>
                </a:schemeClr>
              </a:solidFill>
              <a:latin typeface="Calibri" pitchFamily="34" charset="0"/>
            </a:endParaRPr>
          </a:p>
          <a:p>
            <a:pPr lvl="0" algn="just">
              <a:buClr>
                <a:srgbClr val="FF5E48"/>
              </a:buClr>
              <a:buSzPct val="90000"/>
            </a:pPr>
            <a:endParaRPr lang="fr-FR" dirty="0">
              <a:solidFill>
                <a:schemeClr val="tx1">
                  <a:lumMod val="65000"/>
                  <a:lumOff val="35000"/>
                </a:schemeClr>
              </a:solidFill>
              <a:latin typeface="Calibri" pitchFamily="34" charset="0"/>
            </a:endParaRPr>
          </a:p>
          <a:p>
            <a:pPr marL="264937" indent="-264937" algn="just">
              <a:buClr>
                <a:srgbClr val="FF5E48"/>
              </a:buClr>
              <a:buSzPct val="90000"/>
              <a:buBlip>
                <a:blip r:embed="rId4"/>
              </a:buBlip>
            </a:pPr>
            <a:r>
              <a:rPr lang="fr-FR" dirty="0">
                <a:solidFill>
                  <a:schemeClr val="tx1">
                    <a:lumMod val="65000"/>
                    <a:lumOff val="35000"/>
                  </a:schemeClr>
                </a:solidFill>
                <a:latin typeface="Calibri" pitchFamily="34" charset="0"/>
              </a:rPr>
              <a:t>Droit de prescription restreint : pour les résidents de l'établissement en cas de situation d'urgence ou de risques vitaux ou lors de la survenue de risques exceptionnels ou collectifs nécessitant une organisation adaptée des soins.</a:t>
            </a:r>
          </a:p>
          <a:p>
            <a:pPr marL="264937" indent="-264937" algn="just">
              <a:buClr>
                <a:srgbClr val="FF5E48"/>
              </a:buClr>
              <a:buSzPct val="90000"/>
              <a:buBlip>
                <a:blip r:embed="rId4"/>
              </a:buBlip>
            </a:pPr>
            <a:endParaRPr lang="fr-FR" dirty="0">
              <a:solidFill>
                <a:schemeClr val="tx1">
                  <a:lumMod val="65000"/>
                  <a:lumOff val="35000"/>
                </a:schemeClr>
              </a:solidFill>
              <a:latin typeface="Calibri" pitchFamily="34" charset="0"/>
            </a:endParaRPr>
          </a:p>
          <a:p>
            <a:pPr marL="264937" indent="-264937" algn="just">
              <a:buClr>
                <a:srgbClr val="FF5E48"/>
              </a:buClr>
              <a:buSzPct val="90000"/>
            </a:pPr>
            <a:endParaRPr lang="fr-FR" altLang="fr-FR" sz="2000" dirty="0">
              <a:solidFill>
                <a:schemeClr val="tx1">
                  <a:lumMod val="65000"/>
                  <a:lumOff val="35000"/>
                </a:schemeClr>
              </a:solidFill>
              <a:latin typeface="Calibri" pitchFamily="34" charset="0"/>
            </a:endParaRPr>
          </a:p>
        </p:txBody>
      </p:sp>
      <p:sp>
        <p:nvSpPr>
          <p:cNvPr id="12" name="Rectangle 11"/>
          <p:cNvSpPr/>
          <p:nvPr/>
        </p:nvSpPr>
        <p:spPr>
          <a:xfrm>
            <a:off x="2094294" y="601092"/>
            <a:ext cx="6662384" cy="418807"/>
          </a:xfrm>
          <a:prstGeom prst="rect">
            <a:avLst/>
          </a:prstGeom>
        </p:spPr>
        <p:txBody>
          <a:bodyPr wrap="square" lIns="82936" tIns="41469" rIns="82936" bIns="41469">
            <a:spAutoFit/>
          </a:bodyPr>
          <a:lstStyle/>
          <a:p>
            <a:pPr lvl="0" algn="ctr" hangingPunct="0">
              <a:buSzPct val="45000"/>
            </a:pPr>
            <a:r>
              <a:rPr lang="fr-FR" sz="2200" b="1" dirty="0">
                <a:solidFill>
                  <a:schemeClr val="bg1">
                    <a:lumMod val="60000"/>
                    <a:lumOff val="40000"/>
                  </a:schemeClr>
                </a:solidFill>
                <a:cs typeface="Calibri" pitchFamily="34" charset="0"/>
              </a:rPr>
              <a:t>Rôle du médecin coordonnateur (2)</a:t>
            </a:r>
          </a:p>
        </p:txBody>
      </p:sp>
    </p:spTree>
    <p:extLst>
      <p:ext uri="{BB962C8B-B14F-4D97-AF65-F5344CB8AC3E}">
        <p14:creationId xmlns:p14="http://schemas.microsoft.com/office/powerpoint/2010/main" val="1967667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p:cNvPicPr>
            <a:picLocks noChangeAspect="1"/>
          </p:cNvPicPr>
          <p:nvPr/>
        </p:nvPicPr>
        <p:blipFill>
          <a:blip r:embed="rId3" cstate="print">
            <a:alphaModFix/>
            <a:lum/>
          </a:blip>
          <a:srcRect/>
          <a:stretch>
            <a:fillRect/>
          </a:stretch>
        </p:blipFill>
        <p:spPr>
          <a:xfrm>
            <a:off x="893" y="1"/>
            <a:ext cx="9143107" cy="1534593"/>
          </a:xfrm>
          <a:prstGeom prst="rect">
            <a:avLst/>
          </a:prstGeom>
          <a:noFill/>
          <a:ln>
            <a:noFill/>
          </a:ln>
        </p:spPr>
      </p:pic>
      <p:sp>
        <p:nvSpPr>
          <p:cNvPr id="24" name="Titre 7"/>
          <p:cNvSpPr txBox="1">
            <a:spLocks/>
          </p:cNvSpPr>
          <p:nvPr/>
        </p:nvSpPr>
        <p:spPr>
          <a:xfrm>
            <a:off x="914220" y="419602"/>
            <a:ext cx="718492" cy="418814"/>
          </a:xfrm>
          <a:prstGeom prst="rect">
            <a:avLst/>
          </a:prstGeom>
          <a:noFill/>
          <a:ln>
            <a:noFill/>
          </a:ln>
        </p:spPr>
        <p:txBody>
          <a:bodyPr vert="horz" wrap="square" lIns="0" tIns="0" rIns="0" bIns="0" anchor="ctr" anchorCtr="0" compatLnSpc="1">
            <a:spAutoFit/>
          </a:bodyPr>
          <a:lstStyle/>
          <a:p>
            <a:pPr defTabSz="829366" hangingPunct="0">
              <a:buSzPct val="45000"/>
              <a:defRPr/>
            </a:pPr>
            <a:endParaRPr lang="fr-FR" sz="2700" b="1" dirty="0">
              <a:solidFill>
                <a:srgbClr val="FFFFFF"/>
              </a:solidFill>
              <a:latin typeface="Calibri" pitchFamily="34"/>
              <a:ea typeface="Arial Unicode MS" pitchFamily="2"/>
              <a:cs typeface="Arial Unicode MS" pitchFamily="2"/>
            </a:endParaRPr>
          </a:p>
        </p:txBody>
      </p:sp>
      <p:sp>
        <p:nvSpPr>
          <p:cNvPr id="25" name="Titre 8"/>
          <p:cNvSpPr txBox="1">
            <a:spLocks/>
          </p:cNvSpPr>
          <p:nvPr/>
        </p:nvSpPr>
        <p:spPr>
          <a:xfrm>
            <a:off x="3396284" y="424081"/>
            <a:ext cx="3527145" cy="446735"/>
          </a:xfrm>
          <a:prstGeom prst="rect">
            <a:avLst/>
          </a:prstGeom>
          <a:noFill/>
          <a:ln>
            <a:noFill/>
          </a:ln>
        </p:spPr>
        <p:txBody>
          <a:bodyPr vert="horz" wrap="square" lIns="0" tIns="0" rIns="0" bIns="0" anchor="ctr" anchorCtr="0" compatLnSpc="1">
            <a:spAutoFit/>
          </a:bodyPr>
          <a:lstStyle/>
          <a:p>
            <a:pPr lvl="0" hangingPunct="0">
              <a:buSzPct val="45000"/>
            </a:pPr>
            <a:endParaRPr lang="fr-FR" sz="2900" b="1" cap="all" dirty="0">
              <a:solidFill>
                <a:srgbClr val="FFFFFF"/>
              </a:solidFill>
              <a:latin typeface="Calibri" pitchFamily="34" charset="0"/>
              <a:ea typeface="Arial Unicode MS" pitchFamily="2"/>
              <a:cs typeface="Calibri" pitchFamily="34" charset="0"/>
            </a:endParaRPr>
          </a:p>
        </p:txBody>
      </p:sp>
      <p:sp>
        <p:nvSpPr>
          <p:cNvPr id="27" name="Espace réservé du numéro de diapositive 26"/>
          <p:cNvSpPr>
            <a:spLocks noGrp="1"/>
          </p:cNvSpPr>
          <p:nvPr>
            <p:ph type="sldNum" sz="quarter" idx="4294967295"/>
          </p:nvPr>
        </p:nvSpPr>
        <p:spPr>
          <a:xfrm>
            <a:off x="6555844" y="6247908"/>
            <a:ext cx="2130092" cy="472897"/>
          </a:xfrm>
          <a:prstGeom prst="rect">
            <a:avLst/>
          </a:prstGeom>
        </p:spPr>
        <p:txBody>
          <a:bodyPr lIns="82936" tIns="41469" rIns="82936" bIns="41469"/>
          <a:lstStyle/>
          <a:p>
            <a:pPr lvl="0" algn="r"/>
            <a:fld id="{3894F879-ADE6-46CB-890E-B3A004149326}" type="slidenum">
              <a:rPr lang="fr-FR">
                <a:solidFill>
                  <a:schemeClr val="bg1">
                    <a:lumMod val="50000"/>
                  </a:schemeClr>
                </a:solidFill>
                <a:latin typeface="+mj-lt"/>
              </a:rPr>
              <a:pPr lvl="0" algn="r"/>
              <a:t>19</a:t>
            </a:fld>
            <a:endParaRPr lang="fr-FR" dirty="0">
              <a:solidFill>
                <a:schemeClr val="bg1">
                  <a:lumMod val="50000"/>
                </a:schemeClr>
              </a:solidFill>
              <a:latin typeface="+mj-lt"/>
            </a:endParaRPr>
          </a:p>
        </p:txBody>
      </p:sp>
      <p:sp>
        <p:nvSpPr>
          <p:cNvPr id="8" name="Titre 7"/>
          <p:cNvSpPr txBox="1">
            <a:spLocks/>
          </p:cNvSpPr>
          <p:nvPr/>
        </p:nvSpPr>
        <p:spPr>
          <a:xfrm>
            <a:off x="848903" y="594859"/>
            <a:ext cx="718492" cy="338554"/>
          </a:xfrm>
          <a:prstGeom prst="rect">
            <a:avLst/>
          </a:prstGeom>
          <a:noFill/>
          <a:ln>
            <a:noFill/>
          </a:ln>
        </p:spPr>
        <p:txBody>
          <a:bodyPr vert="horz" wrap="square" lIns="0" tIns="0" rIns="0" bIns="0" anchor="ctr" anchorCtr="0" compatLnSpc="1">
            <a:spAutoFit/>
          </a:bodyPr>
          <a:lstStyle/>
          <a:p>
            <a:pPr algn="ctr"/>
            <a:r>
              <a:rPr lang="fr-FR" sz="2200" b="1" dirty="0">
                <a:solidFill>
                  <a:schemeClr val="bg1"/>
                </a:solidFill>
              </a:rPr>
              <a:t>1.3</a:t>
            </a:r>
          </a:p>
        </p:txBody>
      </p:sp>
      <p:sp>
        <p:nvSpPr>
          <p:cNvPr id="9" name="TextBox 2"/>
          <p:cNvSpPr txBox="1">
            <a:spLocks noChangeArrowheads="1"/>
          </p:cNvSpPr>
          <p:nvPr/>
        </p:nvSpPr>
        <p:spPr bwMode="auto">
          <a:xfrm>
            <a:off x="326809" y="1441070"/>
            <a:ext cx="8491274" cy="3685556"/>
          </a:xfrm>
          <a:prstGeom prst="rect">
            <a:avLst/>
          </a:prstGeom>
          <a:noFill/>
          <a:ln w="9525">
            <a:noFill/>
            <a:miter lim="800000"/>
            <a:headEnd/>
            <a:tailEnd/>
          </a:ln>
        </p:spPr>
        <p:txBody>
          <a:bodyPr wrap="square" lIns="82936" tIns="41469" rIns="82936" bIns="41469">
            <a:spAutoFit/>
          </a:bodyPr>
          <a:lstStyle/>
          <a:p>
            <a:pPr lvl="1" algn="just">
              <a:buClr>
                <a:srgbClr val="FF5E48"/>
              </a:buClr>
              <a:buSzPct val="90000"/>
            </a:pPr>
            <a:endParaRPr lang="fr-FR" altLang="fr-FR" dirty="0">
              <a:solidFill>
                <a:schemeClr val="tx1">
                  <a:lumMod val="95000"/>
                  <a:lumOff val="5000"/>
                </a:schemeClr>
              </a:solidFill>
              <a:latin typeface="Calibri" pitchFamily="34" charset="0"/>
            </a:endParaRPr>
          </a:p>
          <a:p>
            <a:pPr marL="679663" lvl="1" indent="-264937" algn="just">
              <a:buClr>
                <a:srgbClr val="FF5E48"/>
              </a:buClr>
              <a:buSzPct val="90000"/>
              <a:buBlip>
                <a:blip r:embed="rId4"/>
              </a:buBlip>
            </a:pPr>
            <a:r>
              <a:rPr lang="fr-FR" dirty="0">
                <a:solidFill>
                  <a:schemeClr val="tx1">
                    <a:lumMod val="95000"/>
                    <a:lumOff val="5000"/>
                  </a:schemeClr>
                </a:solidFill>
                <a:latin typeface="Calibri" pitchFamily="34" charset="0"/>
              </a:rPr>
              <a:t>30% des 7 500 EHPAD seraient sans médecin coordonnateur:</a:t>
            </a:r>
          </a:p>
          <a:p>
            <a:pPr marL="725771" lvl="1" indent="-311045" algn="just">
              <a:buClr>
                <a:srgbClr val="FF5E48"/>
              </a:buClr>
              <a:buSzPct val="90000"/>
              <a:buFont typeface="Wingdings" panose="05000000000000000000" pitchFamily="2" charset="2"/>
              <a:buChar char="Ø"/>
            </a:pPr>
            <a:r>
              <a:rPr lang="fr-FR" dirty="0">
                <a:solidFill>
                  <a:schemeClr val="tx1">
                    <a:lumMod val="95000"/>
                    <a:lumOff val="5000"/>
                  </a:schemeClr>
                </a:solidFill>
                <a:latin typeface="Calibri" pitchFamily="34" charset="0"/>
              </a:rPr>
              <a:t>Démographie médicale</a:t>
            </a:r>
          </a:p>
          <a:p>
            <a:pPr marL="725771" lvl="1" indent="-311045" algn="just">
              <a:buClr>
                <a:srgbClr val="FF5E48"/>
              </a:buClr>
              <a:buSzPct val="90000"/>
              <a:buFont typeface="Wingdings" panose="05000000000000000000" pitchFamily="2" charset="2"/>
              <a:buChar char="Ø"/>
            </a:pPr>
            <a:r>
              <a:rPr lang="fr-FR" dirty="0">
                <a:solidFill>
                  <a:schemeClr val="tx1">
                    <a:lumMod val="95000"/>
                    <a:lumOff val="5000"/>
                  </a:schemeClr>
                </a:solidFill>
                <a:latin typeface="Calibri" pitchFamily="34" charset="0"/>
              </a:rPr>
              <a:t>Attractivité de la spécialité et de la fonction</a:t>
            </a:r>
          </a:p>
          <a:p>
            <a:pPr marL="725771" lvl="1" indent="-311045" algn="just">
              <a:buClr>
                <a:srgbClr val="FF5E48"/>
              </a:buClr>
              <a:buSzPct val="90000"/>
              <a:buFont typeface="Wingdings" panose="05000000000000000000" pitchFamily="2" charset="2"/>
              <a:buChar char="Ø"/>
            </a:pPr>
            <a:r>
              <a:rPr lang="fr-FR" dirty="0">
                <a:solidFill>
                  <a:schemeClr val="tx1">
                    <a:lumMod val="95000"/>
                    <a:lumOff val="5000"/>
                  </a:schemeClr>
                </a:solidFill>
                <a:latin typeface="Calibri" pitchFamily="34" charset="0"/>
              </a:rPr>
              <a:t>Méconnaissance de la fonction</a:t>
            </a:r>
          </a:p>
          <a:p>
            <a:pPr lvl="1" algn="just">
              <a:buClr>
                <a:srgbClr val="FF5E48"/>
              </a:buClr>
              <a:buSzPct val="90000"/>
            </a:pPr>
            <a:endParaRPr lang="fr-FR" dirty="0">
              <a:solidFill>
                <a:schemeClr val="tx1">
                  <a:lumMod val="65000"/>
                  <a:lumOff val="35000"/>
                </a:schemeClr>
              </a:solidFill>
              <a:latin typeface="Calibri" pitchFamily="34" charset="0"/>
            </a:endParaRPr>
          </a:p>
          <a:p>
            <a:pPr marL="679663" lvl="1" indent="-264937" algn="just">
              <a:buClr>
                <a:srgbClr val="FF5E48"/>
              </a:buClr>
              <a:buSzPct val="90000"/>
              <a:buBlip>
                <a:blip r:embed="rId4"/>
              </a:buBlip>
            </a:pPr>
            <a:r>
              <a:rPr lang="fr-FR" dirty="0"/>
              <a:t>Solution: </a:t>
            </a:r>
          </a:p>
          <a:p>
            <a:pPr marL="725771" lvl="1" indent="-311045" algn="just">
              <a:buClr>
                <a:srgbClr val="FF5E48"/>
              </a:buClr>
              <a:buSzPct val="90000"/>
              <a:buFont typeface="Wingdings" panose="05000000000000000000" pitchFamily="2" charset="2"/>
              <a:buChar char="Ø"/>
            </a:pPr>
            <a:r>
              <a:rPr lang="fr-FR" dirty="0"/>
              <a:t>proposer aux MG qui ont réelle appétence à la gériatrie de consulter en EHPAD. Les MCO sont experts gériatriques de proximité et peuvent servir de formateurs aux bonnes pratiques gériatriques à ces MG</a:t>
            </a:r>
          </a:p>
          <a:p>
            <a:pPr marL="725771" lvl="1" indent="-311045" algn="just">
              <a:buClr>
                <a:srgbClr val="FF5E48"/>
              </a:buClr>
              <a:buSzPct val="90000"/>
              <a:buFont typeface="Wingdings" panose="05000000000000000000" pitchFamily="2" charset="2"/>
              <a:buChar char="Ø"/>
            </a:pPr>
            <a:r>
              <a:rPr lang="fr-FR" dirty="0"/>
              <a:t>Formation</a:t>
            </a:r>
          </a:p>
          <a:p>
            <a:pPr marL="725771" lvl="1" indent="-311045" algn="just">
              <a:buClr>
                <a:srgbClr val="FF5E48"/>
              </a:buClr>
              <a:buSzPct val="90000"/>
              <a:buFont typeface="Wingdings" panose="05000000000000000000" pitchFamily="2" charset="2"/>
              <a:buChar char="Ø"/>
            </a:pPr>
            <a:r>
              <a:rPr lang="fr-FR" dirty="0"/>
              <a:t>Télémédecine</a:t>
            </a:r>
          </a:p>
          <a:p>
            <a:endParaRPr lang="fr-FR" dirty="0"/>
          </a:p>
        </p:txBody>
      </p:sp>
      <p:sp>
        <p:nvSpPr>
          <p:cNvPr id="12" name="Rectangle 11"/>
          <p:cNvSpPr/>
          <p:nvPr/>
        </p:nvSpPr>
        <p:spPr>
          <a:xfrm>
            <a:off x="2220570" y="358756"/>
            <a:ext cx="6662384" cy="753858"/>
          </a:xfrm>
          <a:prstGeom prst="rect">
            <a:avLst/>
          </a:prstGeom>
        </p:spPr>
        <p:txBody>
          <a:bodyPr wrap="square" lIns="82936" tIns="41469" rIns="82936" bIns="41469">
            <a:spAutoFit/>
          </a:bodyPr>
          <a:lstStyle/>
          <a:p>
            <a:pPr lvl="0" algn="ctr" hangingPunct="0">
              <a:buSzPct val="45000"/>
            </a:pPr>
            <a:r>
              <a:rPr lang="fr-FR" sz="2200" b="1" dirty="0">
                <a:solidFill>
                  <a:schemeClr val="bg1">
                    <a:lumMod val="60000"/>
                    <a:lumOff val="40000"/>
                  </a:schemeClr>
                </a:solidFill>
                <a:latin typeface="Calibri" pitchFamily="34" charset="0"/>
                <a:cs typeface="Calibri" pitchFamily="34" charset="0"/>
              </a:rPr>
              <a:t>Difficultés de recrutement des médecins coordonnateurs en EHPAD </a:t>
            </a:r>
          </a:p>
        </p:txBody>
      </p:sp>
    </p:spTree>
    <p:extLst>
      <p:ext uri="{BB962C8B-B14F-4D97-AF65-F5344CB8AC3E}">
        <p14:creationId xmlns:p14="http://schemas.microsoft.com/office/powerpoint/2010/main" val="3632043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412776"/>
            <a:ext cx="8229600" cy="2664296"/>
          </a:xfrm>
        </p:spPr>
        <p:style>
          <a:lnRef idx="2">
            <a:schemeClr val="accent1"/>
          </a:lnRef>
          <a:fillRef idx="1">
            <a:schemeClr val="lt1"/>
          </a:fillRef>
          <a:effectRef idx="0">
            <a:schemeClr val="accent1"/>
          </a:effectRef>
          <a:fontRef idx="minor">
            <a:schemeClr val="dk1"/>
          </a:fontRef>
        </p:style>
        <p:txBody>
          <a:bodyPr>
            <a:normAutofit/>
          </a:bodyPr>
          <a:lstStyle/>
          <a:p>
            <a:r>
              <a:rPr lang="fr-FR" sz="3200" b="1" dirty="0" smtClean="0"/>
              <a:t>Séquence 1</a:t>
            </a:r>
            <a:br>
              <a:rPr lang="fr-FR" sz="3200" b="1" dirty="0" smtClean="0"/>
            </a:br>
            <a:r>
              <a:rPr lang="fr-FR" sz="3200" b="1" dirty="0" smtClean="0"/>
              <a:t>Organisation </a:t>
            </a:r>
            <a:r>
              <a:rPr lang="fr-FR" sz="3200" b="1" dirty="0"/>
              <a:t>de la mobilisation en ville et des 3 secteurs (ville, hôpital et médico-social) </a:t>
            </a:r>
            <a:r>
              <a:rPr lang="fr-FR" sz="3200" b="1" dirty="0" smtClean="0"/>
              <a:t/>
            </a:r>
            <a:br>
              <a:rPr lang="fr-FR" sz="3200" b="1" dirty="0" smtClean="0"/>
            </a:br>
            <a:r>
              <a:rPr lang="fr-FR" sz="3200" b="1" dirty="0" smtClean="0"/>
              <a:t>en </a:t>
            </a:r>
            <a:r>
              <a:rPr lang="fr-FR" sz="3200" b="1" dirty="0"/>
              <a:t>cas de tension </a:t>
            </a:r>
            <a:endParaRPr lang="fr-FR" sz="3200" dirty="0"/>
          </a:p>
        </p:txBody>
      </p:sp>
    </p:spTree>
    <p:extLst>
      <p:ext uri="{BB962C8B-B14F-4D97-AF65-F5344CB8AC3E}">
        <p14:creationId xmlns:p14="http://schemas.microsoft.com/office/powerpoint/2010/main" val="1941545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6555844" y="6247907"/>
            <a:ext cx="2130092" cy="472897"/>
          </a:xfrm>
          <a:prstGeom prst="rect">
            <a:avLst/>
          </a:prstGeom>
        </p:spPr>
        <p:txBody>
          <a:bodyPr lIns="82945" tIns="41473" rIns="82945" bIns="41473"/>
          <a:lstStyle/>
          <a:p>
            <a:pPr lvl="0"/>
            <a:fld id="{5703C535-6BD7-44B2-83BB-7F0E49AEE64C}" type="slidenum">
              <a:rPr lang="fr-FR" smtClean="0"/>
              <a:pPr lvl="0"/>
              <a:t>20</a:t>
            </a:fld>
            <a:endParaRPr lang="fr-FR" dirty="0"/>
          </a:p>
        </p:txBody>
      </p:sp>
      <p:pic>
        <p:nvPicPr>
          <p:cNvPr id="5" name="Image 4"/>
          <p:cNvPicPr>
            <a:picLocks noChangeAspect="1"/>
          </p:cNvPicPr>
          <p:nvPr/>
        </p:nvPicPr>
        <p:blipFill>
          <a:blip r:embed="rId2" cstate="print">
            <a:alphaModFix/>
            <a:lum/>
          </a:blip>
          <a:srcRect/>
          <a:stretch>
            <a:fillRect/>
          </a:stretch>
        </p:blipFill>
        <p:spPr>
          <a:xfrm>
            <a:off x="522315" y="1599918"/>
            <a:ext cx="8491274" cy="2874271"/>
          </a:xfrm>
          <a:prstGeom prst="rect">
            <a:avLst/>
          </a:prstGeom>
          <a:noFill/>
          <a:ln>
            <a:noFill/>
          </a:ln>
        </p:spPr>
      </p:pic>
      <p:sp>
        <p:nvSpPr>
          <p:cNvPr id="6" name="ZoneTexte 5"/>
          <p:cNvSpPr txBox="1"/>
          <p:nvPr/>
        </p:nvSpPr>
        <p:spPr>
          <a:xfrm>
            <a:off x="1894206" y="2266330"/>
            <a:ext cx="5943892" cy="1437973"/>
          </a:xfrm>
          <a:prstGeom prst="rect">
            <a:avLst/>
          </a:prstGeom>
          <a:noFill/>
        </p:spPr>
        <p:txBody>
          <a:bodyPr wrap="square" lIns="82945" tIns="41473" rIns="82945" bIns="41473" rtlCol="0">
            <a:spAutoFit/>
          </a:bodyPr>
          <a:lstStyle/>
          <a:p>
            <a:pPr algn="ctr"/>
            <a:r>
              <a:rPr lang="fr-FR" sz="4400" b="1" dirty="0">
                <a:solidFill>
                  <a:srgbClr val="C00000"/>
                </a:solidFill>
              </a:rPr>
              <a:t>Coopération renforcée ES MCO-EHPAD</a:t>
            </a:r>
          </a:p>
        </p:txBody>
      </p:sp>
    </p:spTree>
    <p:extLst>
      <p:ext uri="{BB962C8B-B14F-4D97-AF65-F5344CB8AC3E}">
        <p14:creationId xmlns:p14="http://schemas.microsoft.com/office/powerpoint/2010/main" val="982305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5535" y="242085"/>
            <a:ext cx="7056784" cy="738645"/>
          </a:xfrm>
        </p:spPr>
        <p:txBody>
          <a:bodyPr>
            <a:normAutofit fontScale="90000"/>
          </a:bodyPr>
          <a:lstStyle/>
          <a:p>
            <a:r>
              <a:rPr lang="fr-FR" sz="2200" dirty="0"/>
              <a:t>Des évolutions démographiques et épidémiologiques </a:t>
            </a:r>
            <a:br>
              <a:rPr lang="fr-FR" sz="2200" dirty="0"/>
            </a:br>
            <a:r>
              <a:rPr lang="fr-FR" sz="2200" dirty="0"/>
              <a:t>à l’origine de nouveaux besoins (1)</a:t>
            </a:r>
          </a:p>
        </p:txBody>
      </p:sp>
      <p:sp>
        <p:nvSpPr>
          <p:cNvPr id="3" name="Espace réservé du contenu 2"/>
          <p:cNvSpPr>
            <a:spLocks noGrp="1"/>
          </p:cNvSpPr>
          <p:nvPr>
            <p:ph idx="1"/>
          </p:nvPr>
        </p:nvSpPr>
        <p:spPr>
          <a:xfrm>
            <a:off x="323528" y="1207972"/>
            <a:ext cx="8559426" cy="4507380"/>
          </a:xfrm>
        </p:spPr>
        <p:txBody>
          <a:bodyPr/>
          <a:lstStyle/>
          <a:p>
            <a:pPr marL="263498" lvl="1" indent="-263498" algn="just" defTabSz="828589" fontAlgn="base">
              <a:spcBef>
                <a:spcPct val="50000"/>
              </a:spcBef>
              <a:spcAft>
                <a:spcPts val="1288"/>
              </a:spcAft>
              <a:buClr>
                <a:srgbClr val="FF5E48"/>
              </a:buClr>
              <a:buSzPct val="90000"/>
              <a:buBlip>
                <a:blip r:embed="rId3"/>
              </a:buBlip>
            </a:pPr>
            <a:r>
              <a:rPr lang="fr-FR" b="1" dirty="0">
                <a:latin typeface="+mn-lt"/>
              </a:rPr>
              <a:t>Un accroissement important de la population âgée conjugué à une augmentation du niveau de dépendance et du besoin de soins </a:t>
            </a:r>
            <a:r>
              <a:rPr lang="fr-FR" dirty="0" smtClean="0">
                <a:latin typeface="+mn-lt"/>
              </a:rPr>
              <a:t> </a:t>
            </a:r>
          </a:p>
          <a:p>
            <a:pPr marL="655569" lvl="2" indent="-263498" algn="just">
              <a:spcBef>
                <a:spcPct val="50000"/>
              </a:spcBef>
              <a:spcAft>
                <a:spcPts val="1288"/>
              </a:spcAft>
              <a:buSzPct val="90000"/>
              <a:buBlip>
                <a:blip r:embed="rId3"/>
              </a:buBlip>
            </a:pPr>
            <a:r>
              <a:rPr lang="fr-FR" sz="2000" dirty="0"/>
              <a:t>Vieillissement de la population, progrès médicaux et technologiques, augmentation de la prévalence des maladies chroniques et des poly pathologies liées au vieillissement</a:t>
            </a:r>
          </a:p>
          <a:p>
            <a:pPr marL="1630662" lvl="3" indent="-259204" algn="just">
              <a:buFont typeface="Wingdings" panose="05000000000000000000" pitchFamily="2" charset="2"/>
              <a:buChar char="§"/>
            </a:pPr>
            <a:r>
              <a:rPr lang="fr-FR" sz="1700" dirty="0">
                <a:solidFill>
                  <a:schemeClr val="tx1">
                    <a:lumMod val="65000"/>
                    <a:lumOff val="35000"/>
                  </a:schemeClr>
                </a:solidFill>
              </a:rPr>
              <a:t>8,3 millions de personnes de 75 ans et plus en 2030 (Cap Retraite mars 2017)</a:t>
            </a:r>
          </a:p>
          <a:p>
            <a:pPr marL="1630662" lvl="3" indent="-259204" algn="just">
              <a:buFont typeface="Wingdings" panose="05000000000000000000" pitchFamily="2" charset="2"/>
              <a:buChar char="§"/>
            </a:pPr>
            <a:r>
              <a:rPr lang="fr-FR" sz="1700" dirty="0">
                <a:solidFill>
                  <a:schemeClr val="tx1">
                    <a:lumMod val="65000"/>
                    <a:lumOff val="35000"/>
                  </a:schemeClr>
                </a:solidFill>
              </a:rPr>
              <a:t>+ 42% de recours aux urgences pour les publics âgés en 2030 (Cap Retraite mars 2017)</a:t>
            </a:r>
          </a:p>
          <a:p>
            <a:pPr marL="1630662" lvl="3" indent="-259204" algn="just">
              <a:buFont typeface="Wingdings" panose="05000000000000000000" pitchFamily="2" charset="2"/>
              <a:buChar char="§"/>
            </a:pPr>
            <a:r>
              <a:rPr lang="fr-FR" sz="1700" dirty="0">
                <a:solidFill>
                  <a:schemeClr val="tx1">
                    <a:lumMod val="65000"/>
                    <a:lumOff val="35000"/>
                  </a:schemeClr>
                </a:solidFill>
              </a:rPr>
              <a:t>40% taux annuel d’hospitalisation des résidents d’EHPAD (ANESM 2015)</a:t>
            </a:r>
          </a:p>
          <a:p>
            <a:pPr marL="1630662" lvl="3" indent="-259204" algn="just">
              <a:buFont typeface="Wingdings" panose="05000000000000000000" pitchFamily="2" charset="2"/>
              <a:buChar char="§"/>
            </a:pPr>
            <a:r>
              <a:rPr lang="fr-FR" sz="1700" dirty="0">
                <a:solidFill>
                  <a:schemeClr val="tx1">
                    <a:lumMod val="65000"/>
                    <a:lumOff val="35000"/>
                  </a:schemeClr>
                </a:solidFill>
              </a:rPr>
              <a:t>22,9% taux annuel d’hospitalisation avec passage par les urgences des personnes de 70 ans et plus (contre 13,5% pour le reste de la population) (ANESM 2015)</a:t>
            </a:r>
          </a:p>
          <a:p>
            <a:pPr marL="450756" lvl="2" indent="0" algn="just">
              <a:buNone/>
            </a:pPr>
            <a:endParaRPr lang="fr-FR" sz="2000" b="1" dirty="0">
              <a:solidFill>
                <a:srgbClr val="C00000"/>
              </a:solidFill>
            </a:endParaRPr>
          </a:p>
          <a:p>
            <a:pPr marL="0" indent="0">
              <a:buNone/>
            </a:pPr>
            <a:endParaRPr lang="fr-FR" dirty="0">
              <a:latin typeface="+mn-lt"/>
            </a:endParaRPr>
          </a:p>
          <a:p>
            <a:pPr lvl="2" algn="just"/>
            <a:endParaRPr lang="fr-FR" sz="2000" dirty="0"/>
          </a:p>
        </p:txBody>
      </p:sp>
      <p:sp>
        <p:nvSpPr>
          <p:cNvPr id="5" name="Espace réservé du numéro de diapositive 4"/>
          <p:cNvSpPr>
            <a:spLocks noGrp="1"/>
          </p:cNvSpPr>
          <p:nvPr>
            <p:ph type="sldNum" sz="quarter" idx="13"/>
          </p:nvPr>
        </p:nvSpPr>
        <p:spPr/>
        <p:txBody>
          <a:bodyPr/>
          <a:lstStyle/>
          <a:p>
            <a:pPr>
              <a:defRPr/>
            </a:pPr>
            <a:fld id="{19047FD6-C998-4CE0-82E8-7EC766A3623E}" type="slidenum">
              <a:rPr lang="fr-FR"/>
              <a:pPr>
                <a:defRPr/>
              </a:pPr>
              <a:t>21</a:t>
            </a:fld>
            <a:endParaRPr lang="fr-FR" dirty="0"/>
          </a:p>
        </p:txBody>
      </p:sp>
      <p:sp>
        <p:nvSpPr>
          <p:cNvPr id="7" name="Espace réservé du texte 3"/>
          <p:cNvSpPr>
            <a:spLocks noGrp="1"/>
          </p:cNvSpPr>
          <p:nvPr>
            <p:ph type="body" sz="quarter" idx="10"/>
          </p:nvPr>
        </p:nvSpPr>
        <p:spPr>
          <a:xfrm>
            <a:off x="468315" y="260648"/>
            <a:ext cx="1511300" cy="720080"/>
          </a:xfrm>
        </p:spPr>
        <p:txBody>
          <a:bodyPr/>
          <a:lstStyle/>
          <a:p>
            <a:pPr algn="ctr"/>
            <a:r>
              <a:rPr lang="fr-FR" sz="2200" dirty="0"/>
              <a:t>2.1</a:t>
            </a:r>
          </a:p>
        </p:txBody>
      </p:sp>
    </p:spTree>
    <p:extLst>
      <p:ext uri="{BB962C8B-B14F-4D97-AF65-F5344CB8AC3E}">
        <p14:creationId xmlns:p14="http://schemas.microsoft.com/office/powerpoint/2010/main" val="214397281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1" y="1403944"/>
            <a:ext cx="8228013" cy="4572705"/>
          </a:xfrm>
        </p:spPr>
        <p:txBody>
          <a:bodyPr/>
          <a:lstStyle/>
          <a:p>
            <a:pPr marL="263498" lvl="1" indent="-263498" algn="just" defTabSz="828589" fontAlgn="base">
              <a:spcBef>
                <a:spcPts val="544"/>
              </a:spcBef>
              <a:buClr>
                <a:srgbClr val="FF5E48"/>
              </a:buClr>
              <a:buSzPct val="90000"/>
              <a:buBlip>
                <a:blip r:embed="rId2"/>
              </a:buBlip>
            </a:pPr>
            <a:r>
              <a:rPr lang="fr-FR" b="1" dirty="0">
                <a:latin typeface="+mn-lt"/>
                <a:sym typeface="Wingdings" panose="05000000000000000000" pitchFamily="2" charset="2"/>
              </a:rPr>
              <a:t>U</a:t>
            </a:r>
            <a:r>
              <a:rPr lang="fr-FR" b="1" dirty="0">
                <a:latin typeface="+mn-lt"/>
              </a:rPr>
              <a:t>ne approche parcours qui demande davantage de coordination des </a:t>
            </a:r>
            <a:r>
              <a:rPr lang="fr-FR" b="1" dirty="0" smtClean="0">
                <a:latin typeface="+mn-lt"/>
              </a:rPr>
              <a:t>acteurs</a:t>
            </a:r>
          </a:p>
          <a:p>
            <a:pPr marL="655569" lvl="2" indent="-263498" algn="just">
              <a:spcBef>
                <a:spcPts val="544"/>
              </a:spcBef>
              <a:buSzPct val="90000"/>
              <a:buBlip>
                <a:blip r:embed="rId2"/>
              </a:buBlip>
            </a:pPr>
            <a:r>
              <a:rPr lang="fr-FR" sz="2000" dirty="0"/>
              <a:t>Rapport du HCAAM de 2011 </a:t>
            </a:r>
            <a:r>
              <a:rPr lang="fr-FR" sz="1700" i="1" dirty="0"/>
              <a:t>=&gt; Importance d’une meilleure coordination des interventions soignantes et sociales </a:t>
            </a:r>
          </a:p>
          <a:p>
            <a:pPr marL="655569" lvl="2" indent="-263498" algn="just">
              <a:spcBef>
                <a:spcPts val="544"/>
              </a:spcBef>
              <a:buSzPct val="90000"/>
              <a:buBlip>
                <a:blip r:embed="rId2"/>
              </a:buBlip>
            </a:pPr>
            <a:r>
              <a:rPr lang="fr-FR" sz="2000" dirty="0"/>
              <a:t>Prolongement de l’action 4 de PAERPA</a:t>
            </a:r>
            <a:r>
              <a:rPr lang="fr-FR" sz="1500" i="1" dirty="0"/>
              <a:t> </a:t>
            </a:r>
            <a:r>
              <a:rPr lang="fr-FR" sz="1700" i="1" dirty="0"/>
              <a:t>=&gt; « limiter les hospitalisations évitables » </a:t>
            </a:r>
          </a:p>
          <a:p>
            <a:pPr marL="655569" lvl="2" indent="-263498" algn="just">
              <a:spcBef>
                <a:spcPts val="544"/>
              </a:spcBef>
              <a:buSzPct val="90000"/>
              <a:buBlip>
                <a:blip r:embed="rId2"/>
              </a:buBlip>
            </a:pPr>
            <a:r>
              <a:rPr lang="fr-FR" sz="2000" dirty="0"/>
              <a:t>Lois ASV du 28 décembre 2015 et MSS du 26 janvier 2016 </a:t>
            </a:r>
            <a:r>
              <a:rPr lang="fr-FR" sz="1700" i="1" dirty="0"/>
              <a:t>=&gt; prévention de la perte d’autonomie et prises en charge directes pour limiter les recours aux urgences</a:t>
            </a:r>
          </a:p>
          <a:p>
            <a:pPr marL="655569" lvl="2" indent="-263498" algn="just">
              <a:spcBef>
                <a:spcPts val="544"/>
              </a:spcBef>
              <a:buSzPct val="90000"/>
              <a:buBlip>
                <a:blip r:embed="rId2"/>
              </a:buBlip>
            </a:pPr>
            <a:r>
              <a:rPr lang="fr-FR" sz="2000" dirty="0"/>
              <a:t>Création des groupements hospitaliers de territoires (GHT) </a:t>
            </a:r>
            <a:r>
              <a:rPr lang="fr-FR" sz="1700" i="1" dirty="0"/>
              <a:t>=&gt; importance de l’harmonisation du système de conventionnement</a:t>
            </a:r>
            <a:r>
              <a:rPr lang="fr-FR" sz="1700" dirty="0"/>
              <a:t> / En mars 2017 1</a:t>
            </a:r>
            <a:r>
              <a:rPr lang="fr-FR" sz="1700" dirty="0">
                <a:sym typeface="Wingdings" panose="05000000000000000000" pitchFamily="2" charset="2"/>
              </a:rPr>
              <a:t> 200 EHPAD étaient rattachés à des GHT (Assises Nationales des EHPAD)</a:t>
            </a:r>
          </a:p>
          <a:p>
            <a:pPr marL="655569" lvl="2" indent="-263498" algn="just">
              <a:spcBef>
                <a:spcPts val="544"/>
              </a:spcBef>
              <a:buSzPct val="90000"/>
              <a:buBlip>
                <a:blip r:embed="rId2"/>
              </a:buBlip>
            </a:pPr>
            <a:r>
              <a:rPr lang="fr-FR" sz="2000" dirty="0"/>
              <a:t>PRS II </a:t>
            </a:r>
            <a:r>
              <a:rPr lang="fr-FR" sz="1700" i="1" dirty="0"/>
              <a:t>=&gt; objectifs attendus pour le futur schéma régional de santé en termes de planification et de programmation des ARS </a:t>
            </a:r>
          </a:p>
          <a:p>
            <a:pPr marL="263498" lvl="1" indent="-263498" algn="just" defTabSz="828589" fontAlgn="base">
              <a:spcBef>
                <a:spcPct val="50000"/>
              </a:spcBef>
              <a:spcAft>
                <a:spcPts val="1288"/>
              </a:spcAft>
              <a:buClr>
                <a:srgbClr val="FF5E48"/>
              </a:buClr>
              <a:buSzPct val="90000"/>
              <a:buBlip>
                <a:blip r:embed="rId2"/>
              </a:buBlip>
            </a:pPr>
            <a:endParaRPr lang="fr-FR" b="1" dirty="0">
              <a:latin typeface="+mn-lt"/>
            </a:endParaRPr>
          </a:p>
          <a:p>
            <a:endParaRPr lang="fr-FR" dirty="0">
              <a:latin typeface="+mn-lt"/>
            </a:endParaRPr>
          </a:p>
        </p:txBody>
      </p:sp>
      <p:sp>
        <p:nvSpPr>
          <p:cNvPr id="4" name="Espace réservé du texte 3"/>
          <p:cNvSpPr>
            <a:spLocks noGrp="1"/>
          </p:cNvSpPr>
          <p:nvPr>
            <p:ph type="body" sz="quarter" idx="10"/>
          </p:nvPr>
        </p:nvSpPr>
        <p:spPr>
          <a:xfrm>
            <a:off x="925536" y="260648"/>
            <a:ext cx="576542" cy="720080"/>
          </a:xfrm>
        </p:spPr>
        <p:txBody>
          <a:bodyPr/>
          <a:lstStyle/>
          <a:p>
            <a:r>
              <a:rPr lang="fr-FR" sz="2200" dirty="0"/>
              <a:t>2.1</a:t>
            </a:r>
          </a:p>
        </p:txBody>
      </p:sp>
      <p:sp>
        <p:nvSpPr>
          <p:cNvPr id="5" name="Espace réservé du numéro de diapositive 4"/>
          <p:cNvSpPr>
            <a:spLocks noGrp="1"/>
          </p:cNvSpPr>
          <p:nvPr>
            <p:ph type="sldNum" sz="quarter" idx="13"/>
          </p:nvPr>
        </p:nvSpPr>
        <p:spPr/>
        <p:txBody>
          <a:bodyPr/>
          <a:lstStyle/>
          <a:p>
            <a:pPr>
              <a:defRPr/>
            </a:pPr>
            <a:fld id="{19047FD6-C998-4CE0-82E8-7EC766A3623E}" type="slidenum">
              <a:rPr lang="fr-FR" smtClean="0"/>
              <a:pPr>
                <a:defRPr/>
              </a:pPr>
              <a:t>22</a:t>
            </a:fld>
            <a:endParaRPr lang="fr-FR" dirty="0"/>
          </a:p>
        </p:txBody>
      </p:sp>
      <p:sp>
        <p:nvSpPr>
          <p:cNvPr id="6" name="Titre 1"/>
          <p:cNvSpPr>
            <a:spLocks noGrp="1"/>
          </p:cNvSpPr>
          <p:nvPr>
            <p:ph type="title"/>
          </p:nvPr>
        </p:nvSpPr>
        <p:spPr>
          <a:xfrm>
            <a:off x="1695535" y="242085"/>
            <a:ext cx="7056784" cy="738645"/>
          </a:xfrm>
        </p:spPr>
        <p:txBody>
          <a:bodyPr>
            <a:normAutofit fontScale="90000"/>
          </a:bodyPr>
          <a:lstStyle/>
          <a:p>
            <a:r>
              <a:rPr lang="fr-FR" sz="2200" dirty="0"/>
              <a:t>Des évolutions démographiques et épidémiologiques </a:t>
            </a:r>
            <a:br>
              <a:rPr lang="fr-FR" sz="2200" dirty="0"/>
            </a:br>
            <a:r>
              <a:rPr lang="fr-FR" sz="2200" dirty="0"/>
              <a:t>à l’origine de nouveaux besoins (2)</a:t>
            </a:r>
          </a:p>
        </p:txBody>
      </p:sp>
    </p:spTree>
    <p:extLst>
      <p:ext uri="{BB962C8B-B14F-4D97-AF65-F5344CB8AC3E}">
        <p14:creationId xmlns:p14="http://schemas.microsoft.com/office/powerpoint/2010/main" val="215662857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273356"/>
            <a:ext cx="7056784" cy="738645"/>
          </a:xfrm>
          <a:noFill/>
          <a:ln w="9525">
            <a:noFill/>
            <a:miter lim="800000"/>
            <a:headEnd/>
            <a:tailEnd/>
          </a:ln>
        </p:spPr>
        <p:txBody>
          <a:bodyPr vert="horz" wrap="square" lIns="0" tIns="0" rIns="0" bIns="0" numCol="1" anchor="ctr" anchorCtr="1" compatLnSpc="1">
            <a:prstTxWarp prst="textNoShape">
              <a:avLst/>
            </a:prstTxWarp>
          </a:bodyPr>
          <a:lstStyle/>
          <a:p>
            <a:r>
              <a:rPr lang="fr-FR" sz="2200" dirty="0">
                <a:cs typeface="Calibri" panose="020F0502020204030204" pitchFamily="34" charset="0"/>
              </a:rPr>
              <a:t>Démarche de coopération renforcée entre </a:t>
            </a:r>
            <a:br>
              <a:rPr lang="fr-FR" sz="2200" dirty="0">
                <a:cs typeface="Calibri" panose="020F0502020204030204" pitchFamily="34" charset="0"/>
              </a:rPr>
            </a:br>
            <a:r>
              <a:rPr lang="fr-FR" sz="2200" dirty="0">
                <a:cs typeface="Calibri" panose="020F0502020204030204" pitchFamily="34" charset="0"/>
              </a:rPr>
              <a:t>ES MCO et EHPAD</a:t>
            </a:r>
            <a:endParaRPr lang="fr-FR" sz="2000" dirty="0"/>
          </a:p>
        </p:txBody>
      </p:sp>
      <p:sp>
        <p:nvSpPr>
          <p:cNvPr id="3" name="Espace réservé du contenu 2"/>
          <p:cNvSpPr>
            <a:spLocks noGrp="1"/>
          </p:cNvSpPr>
          <p:nvPr>
            <p:ph idx="1"/>
          </p:nvPr>
        </p:nvSpPr>
        <p:spPr>
          <a:xfrm>
            <a:off x="314773" y="1269395"/>
            <a:ext cx="8433693" cy="4968552"/>
          </a:xfrm>
        </p:spPr>
        <p:txBody>
          <a:bodyPr/>
          <a:lstStyle/>
          <a:p>
            <a:pPr>
              <a:spcBef>
                <a:spcPts val="544"/>
              </a:spcBef>
            </a:pPr>
            <a:r>
              <a:rPr lang="fr-FR" sz="2000" b="1" dirty="0">
                <a:cs typeface="Calibri" panose="020F0502020204030204" pitchFamily="34" charset="0"/>
              </a:rPr>
              <a:t>Initier une démarche de coopération renforcée entre ES MCO et EHPAD, afin de : </a:t>
            </a:r>
          </a:p>
          <a:p>
            <a:pPr marL="655569" lvl="2" indent="-263498" algn="just">
              <a:spcBef>
                <a:spcPts val="544"/>
              </a:spcBef>
              <a:buSzPct val="90000"/>
              <a:buBlip>
                <a:blip r:embed="rId2"/>
              </a:buBlip>
            </a:pPr>
            <a:r>
              <a:rPr lang="fr-FR" sz="2000" dirty="0"/>
              <a:t>Eviter les ruptures de parcours : limiter les hospitalisations ou ré-hospitalisations évitables et les passages en service d’urgences</a:t>
            </a:r>
          </a:p>
          <a:p>
            <a:pPr marL="655569" lvl="2" indent="-263498" algn="just">
              <a:spcBef>
                <a:spcPts val="544"/>
              </a:spcBef>
              <a:buSzPct val="90000"/>
              <a:buBlip>
                <a:blip r:embed="rId2"/>
              </a:buBlip>
            </a:pPr>
            <a:r>
              <a:rPr lang="fr-FR" sz="2000" dirty="0"/>
              <a:t>Adapter les pratiques professionnelles au parcours de santé des personnes âgées en renforçant la coordination des acteurs</a:t>
            </a:r>
          </a:p>
          <a:p>
            <a:r>
              <a:rPr lang="fr-FR" sz="2000" b="1" dirty="0">
                <a:cs typeface="Calibri" panose="020F0502020204030204" pitchFamily="34" charset="0"/>
              </a:rPr>
              <a:t>Organisation de réunions de travail techniques :</a:t>
            </a:r>
            <a:r>
              <a:rPr lang="fr-FR" sz="2000" b="1" dirty="0"/>
              <a:t>	</a:t>
            </a:r>
          </a:p>
          <a:p>
            <a:pPr marL="655569" lvl="2" indent="-263498" algn="just">
              <a:spcBef>
                <a:spcPts val="544"/>
              </a:spcBef>
              <a:buSzPct val="90000"/>
              <a:buBlip>
                <a:blip r:embed="rId2"/>
              </a:buBlip>
            </a:pPr>
            <a:r>
              <a:rPr lang="fr-FR" sz="2000" dirty="0"/>
              <a:t>4 réunions en présence des fédérations d’établissements, HAS, ANESM, CNAMTS, quelques ARS, DSS et DGOS</a:t>
            </a:r>
          </a:p>
          <a:p>
            <a:pPr marL="655569" lvl="2" indent="-263498">
              <a:spcBef>
                <a:spcPts val="544"/>
              </a:spcBef>
              <a:buSzPct val="90000"/>
              <a:buBlip>
                <a:blip r:embed="rId2"/>
              </a:buBlip>
            </a:pPr>
            <a:r>
              <a:rPr lang="fr-FR" sz="2000" dirty="0"/>
              <a:t>A partir de constats partagés, élaboration de livrables opérationnels à destination des acteurs de terrain </a:t>
            </a:r>
            <a:r>
              <a:rPr lang="fr-FR" sz="1900" dirty="0"/>
              <a:t/>
            </a:r>
            <a:br>
              <a:rPr lang="fr-FR" sz="1900" dirty="0"/>
            </a:br>
            <a:r>
              <a:rPr lang="fr-FR" sz="2000" b="1" i="1" u="sng" dirty="0">
                <a:solidFill>
                  <a:srgbClr val="C00000"/>
                </a:solidFill>
              </a:rPr>
              <a:t>=&gt; 5 fiches : 1 fiche méthodologie et 4 fiches action</a:t>
            </a:r>
            <a:r>
              <a:rPr lang="fr-FR" dirty="0" smtClean="0"/>
              <a:t/>
            </a:r>
            <a:br>
              <a:rPr lang="fr-FR" dirty="0" smtClean="0"/>
            </a:br>
            <a:endParaRPr lang="fr-FR" dirty="0" smtClean="0"/>
          </a:p>
          <a:p>
            <a:endParaRPr lang="fr-FR" dirty="0"/>
          </a:p>
        </p:txBody>
      </p:sp>
      <p:sp>
        <p:nvSpPr>
          <p:cNvPr id="5" name="Espace réservé du numéro de diapositive 4"/>
          <p:cNvSpPr>
            <a:spLocks noGrp="1"/>
          </p:cNvSpPr>
          <p:nvPr>
            <p:ph type="sldNum" sz="quarter" idx="13"/>
          </p:nvPr>
        </p:nvSpPr>
        <p:spPr/>
        <p:txBody>
          <a:bodyPr/>
          <a:lstStyle/>
          <a:p>
            <a:pPr>
              <a:defRPr/>
            </a:pPr>
            <a:fld id="{19047FD6-C998-4CE0-82E8-7EC766A3623E}" type="slidenum">
              <a:rPr lang="fr-FR"/>
              <a:pPr>
                <a:defRPr/>
              </a:pPr>
              <a:t>23</a:t>
            </a:fld>
            <a:endParaRPr lang="fr-FR" dirty="0"/>
          </a:p>
        </p:txBody>
      </p:sp>
      <p:sp>
        <p:nvSpPr>
          <p:cNvPr id="7" name="Espace réservé du texte 3"/>
          <p:cNvSpPr>
            <a:spLocks noGrp="1"/>
          </p:cNvSpPr>
          <p:nvPr>
            <p:ph type="body" sz="quarter" idx="10"/>
          </p:nvPr>
        </p:nvSpPr>
        <p:spPr>
          <a:xfrm>
            <a:off x="468315" y="260648"/>
            <a:ext cx="1511300" cy="720080"/>
          </a:xfrm>
        </p:spPr>
        <p:txBody>
          <a:bodyPr/>
          <a:lstStyle/>
          <a:p>
            <a:pPr algn="ctr"/>
            <a:r>
              <a:rPr lang="fr-FR" sz="2200" dirty="0"/>
              <a:t>2.2</a:t>
            </a:r>
          </a:p>
        </p:txBody>
      </p:sp>
    </p:spTree>
    <p:extLst>
      <p:ext uri="{BB962C8B-B14F-4D97-AF65-F5344CB8AC3E}">
        <p14:creationId xmlns:p14="http://schemas.microsoft.com/office/powerpoint/2010/main" val="369849041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9672" y="260650"/>
            <a:ext cx="7056784" cy="738645"/>
          </a:xfrm>
        </p:spPr>
        <p:txBody>
          <a:bodyPr>
            <a:normAutofit fontScale="90000"/>
          </a:bodyPr>
          <a:lstStyle/>
          <a:p>
            <a:r>
              <a:rPr lang="fr-FR" sz="2200" dirty="0"/>
              <a:t>Axes de travail communs entre ES MCO et EHPAD </a:t>
            </a:r>
            <a:br>
              <a:rPr lang="fr-FR" sz="2200" dirty="0"/>
            </a:br>
            <a:endParaRPr lang="fr-FR" sz="2200" dirty="0"/>
          </a:p>
        </p:txBody>
      </p:sp>
      <p:sp>
        <p:nvSpPr>
          <p:cNvPr id="3" name="Espace réservé du contenu 2"/>
          <p:cNvSpPr>
            <a:spLocks noGrp="1"/>
          </p:cNvSpPr>
          <p:nvPr>
            <p:ph idx="1"/>
          </p:nvPr>
        </p:nvSpPr>
        <p:spPr>
          <a:xfrm>
            <a:off x="457202" y="1458051"/>
            <a:ext cx="8228013" cy="4126652"/>
          </a:xfrm>
        </p:spPr>
        <p:txBody>
          <a:bodyPr/>
          <a:lstStyle/>
          <a:p>
            <a:r>
              <a:rPr lang="fr-FR" sz="2000" b="1" dirty="0"/>
              <a:t>Les fiches accompagnent la mise en œuvre des axes de travail suivants : </a:t>
            </a:r>
            <a:endParaRPr lang="fr-FR" sz="2000" i="1" dirty="0">
              <a:solidFill>
                <a:schemeClr val="tx2">
                  <a:lumMod val="60000"/>
                  <a:lumOff val="40000"/>
                </a:schemeClr>
              </a:solidFill>
            </a:endParaRPr>
          </a:p>
          <a:p>
            <a:pPr marL="655569" lvl="2" indent="-263498" algn="just">
              <a:spcBef>
                <a:spcPts val="544"/>
              </a:spcBef>
              <a:spcAft>
                <a:spcPts val="544"/>
              </a:spcAft>
              <a:buSzPct val="90000"/>
              <a:buBlip>
                <a:blip r:embed="rId2"/>
              </a:buBlip>
            </a:pPr>
            <a:r>
              <a:rPr lang="fr-FR" sz="2000" dirty="0"/>
              <a:t>Anticiper pour mieux recourir aux urgences et formaliser des procédures d’entrées/sorties </a:t>
            </a:r>
          </a:p>
          <a:p>
            <a:pPr marL="655569" lvl="2" indent="-263498" algn="just">
              <a:spcBef>
                <a:spcPts val="544"/>
              </a:spcBef>
              <a:spcAft>
                <a:spcPts val="544"/>
              </a:spcAft>
              <a:buSzPct val="90000"/>
              <a:buBlip>
                <a:blip r:embed="rId2"/>
              </a:buBlip>
            </a:pPr>
            <a:r>
              <a:rPr lang="fr-FR" sz="2000" dirty="0"/>
              <a:t>Améliorer l’échange d’informations grâce aux documents de liaison </a:t>
            </a:r>
          </a:p>
          <a:p>
            <a:pPr marL="655569" lvl="2" indent="-263498" algn="just">
              <a:spcBef>
                <a:spcPts val="544"/>
              </a:spcBef>
              <a:spcAft>
                <a:spcPts val="544"/>
              </a:spcAft>
              <a:buSzPct val="90000"/>
              <a:buBlip>
                <a:blip r:embed="rId2"/>
              </a:buBlip>
            </a:pPr>
            <a:r>
              <a:rPr lang="fr-FR" sz="2000" dirty="0"/>
              <a:t>Mobiliser les compétences spécialisées de l’ES </a:t>
            </a:r>
          </a:p>
          <a:p>
            <a:pPr marL="655569" lvl="2" indent="-263498" algn="just">
              <a:spcBef>
                <a:spcPts val="544"/>
              </a:spcBef>
              <a:spcAft>
                <a:spcPts val="544"/>
              </a:spcAft>
              <a:buSzPct val="90000"/>
              <a:buBlip>
                <a:blip r:embed="rId2"/>
              </a:buBlip>
            </a:pPr>
            <a:r>
              <a:rPr lang="fr-FR" sz="2000" dirty="0"/>
              <a:t>Favoriser les échanges de pratique et l’information entre les professionnels des secteurs sanitaire, social et médico-social pour développer une culture gériatrique commune et favoriser la mise en place de bonnes pratiques</a:t>
            </a:r>
          </a:p>
          <a:p>
            <a:pPr marL="450756" lvl="2" indent="0" algn="just">
              <a:buNone/>
            </a:pPr>
            <a:endParaRPr lang="fr-FR" sz="2000" dirty="0"/>
          </a:p>
        </p:txBody>
      </p:sp>
      <p:sp>
        <p:nvSpPr>
          <p:cNvPr id="4" name="Espace réservé du texte 3"/>
          <p:cNvSpPr>
            <a:spLocks noGrp="1"/>
          </p:cNvSpPr>
          <p:nvPr>
            <p:ph type="body" sz="quarter" idx="10"/>
          </p:nvPr>
        </p:nvSpPr>
        <p:spPr/>
        <p:txBody>
          <a:bodyPr/>
          <a:lstStyle/>
          <a:p>
            <a:pPr algn="ctr"/>
            <a:r>
              <a:rPr lang="fr-FR" sz="2200" dirty="0"/>
              <a:t>2.3</a:t>
            </a:r>
          </a:p>
        </p:txBody>
      </p:sp>
      <p:sp>
        <p:nvSpPr>
          <p:cNvPr id="5" name="Espace réservé du numéro de diapositive 4"/>
          <p:cNvSpPr>
            <a:spLocks noGrp="1"/>
          </p:cNvSpPr>
          <p:nvPr>
            <p:ph type="sldNum" sz="quarter" idx="13"/>
          </p:nvPr>
        </p:nvSpPr>
        <p:spPr/>
        <p:txBody>
          <a:bodyPr/>
          <a:lstStyle/>
          <a:p>
            <a:pPr>
              <a:defRPr/>
            </a:pPr>
            <a:fld id="{19047FD6-C998-4CE0-82E8-7EC766A3623E}" type="slidenum">
              <a:rPr lang="fr-FR"/>
              <a:pPr>
                <a:defRPr/>
              </a:pPr>
              <a:t>24</a:t>
            </a:fld>
            <a:endParaRPr lang="fr-FR" dirty="0"/>
          </a:p>
        </p:txBody>
      </p:sp>
    </p:spTree>
    <p:extLst>
      <p:ext uri="{BB962C8B-B14F-4D97-AF65-F5344CB8AC3E}">
        <p14:creationId xmlns:p14="http://schemas.microsoft.com/office/powerpoint/2010/main" val="428140675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0" y="273356"/>
            <a:ext cx="7056784" cy="738645"/>
          </a:xfrm>
        </p:spPr>
        <p:txBody>
          <a:bodyPr/>
          <a:lstStyle/>
          <a:p>
            <a:r>
              <a:rPr lang="fr-FR" sz="2200" dirty="0"/>
              <a:t>Diffusion des travaux</a:t>
            </a:r>
          </a:p>
        </p:txBody>
      </p:sp>
      <p:sp>
        <p:nvSpPr>
          <p:cNvPr id="3" name="Espace réservé du contenu 2"/>
          <p:cNvSpPr>
            <a:spLocks noGrp="1"/>
          </p:cNvSpPr>
          <p:nvPr>
            <p:ph idx="1"/>
          </p:nvPr>
        </p:nvSpPr>
        <p:spPr>
          <a:xfrm>
            <a:off x="457200" y="1450688"/>
            <a:ext cx="8363272" cy="4525962"/>
          </a:xfrm>
        </p:spPr>
        <p:txBody>
          <a:bodyPr/>
          <a:lstStyle/>
          <a:p>
            <a:pPr lvl="0"/>
            <a:r>
              <a:rPr lang="fr-FR" sz="2000" b="1" dirty="0"/>
              <a:t>Diffusions des fiches </a:t>
            </a:r>
          </a:p>
          <a:p>
            <a:pPr marL="655569" lvl="2" indent="-263498" algn="just">
              <a:spcBef>
                <a:spcPts val="544"/>
              </a:spcBef>
              <a:spcAft>
                <a:spcPts val="544"/>
              </a:spcAft>
              <a:buSzPct val="90000"/>
              <a:buBlip>
                <a:blip r:embed="rId2"/>
              </a:buBlip>
            </a:pPr>
            <a:r>
              <a:rPr lang="fr-FR" sz="2000" dirty="0"/>
              <a:t>Instruction </a:t>
            </a:r>
            <a:r>
              <a:rPr lang="fr-FR" sz="2000" dirty="0">
                <a:solidFill>
                  <a:srgbClr val="002060"/>
                </a:solidFill>
              </a:rPr>
              <a:t>DGCS/DGOS</a:t>
            </a:r>
            <a:r>
              <a:rPr lang="fr-FR" sz="2000" dirty="0"/>
              <a:t> aux ARS en cours de signature</a:t>
            </a:r>
          </a:p>
          <a:p>
            <a:pPr marL="655569" lvl="2" indent="-263498" algn="just">
              <a:spcBef>
                <a:spcPts val="544"/>
              </a:spcBef>
              <a:spcAft>
                <a:spcPts val="544"/>
              </a:spcAft>
              <a:buSzPct val="90000"/>
              <a:buBlip>
                <a:blip r:embed="rId2"/>
              </a:buBlip>
            </a:pPr>
            <a:r>
              <a:rPr lang="fr-FR" sz="2000" dirty="0"/>
              <a:t>Mise en ligne sur le réseau PAERPA / site du ministère</a:t>
            </a:r>
          </a:p>
          <a:p>
            <a:pPr marL="655569" lvl="2" indent="-263498" algn="just">
              <a:spcBef>
                <a:spcPts val="544"/>
              </a:spcBef>
              <a:spcAft>
                <a:spcPts val="544"/>
              </a:spcAft>
              <a:buSzPct val="90000"/>
              <a:buBlip>
                <a:blip r:embed="rId2"/>
              </a:buBlip>
            </a:pPr>
            <a:r>
              <a:rPr lang="fr-FR" sz="2000" dirty="0"/>
              <a:t>… </a:t>
            </a:r>
          </a:p>
          <a:p>
            <a:r>
              <a:rPr lang="fr-FR" sz="2000" b="1" dirty="0"/>
              <a:t>Volonté de capitaliser des bonnes pratiques en matière de coopération renforcée ES-EHPAD</a:t>
            </a:r>
            <a:r>
              <a:rPr lang="fr-FR" sz="2000" dirty="0"/>
              <a:t> </a:t>
            </a:r>
            <a:r>
              <a:rPr lang="fr-FR" sz="2200" dirty="0"/>
              <a:t>dans le cadre d’outils opérationnels développés selon la même méthode que celle employée pour les présentes fiches </a:t>
            </a:r>
            <a:r>
              <a:rPr lang="fr-FR" sz="2000" i="1" dirty="0"/>
              <a:t>=&gt; sur divers sujets tels que : télémédecine, GHT, hébergement temporaire, </a:t>
            </a:r>
            <a:r>
              <a:rPr lang="fr-FR" sz="2000" i="1" dirty="0" err="1"/>
              <a:t>gérontopsy</a:t>
            </a:r>
            <a:r>
              <a:rPr lang="fr-FR" sz="2000" i="1" dirty="0"/>
              <a:t>,…</a:t>
            </a:r>
          </a:p>
        </p:txBody>
      </p:sp>
      <p:sp>
        <p:nvSpPr>
          <p:cNvPr id="5" name="Espace réservé du numéro de diapositive 4"/>
          <p:cNvSpPr>
            <a:spLocks noGrp="1"/>
          </p:cNvSpPr>
          <p:nvPr>
            <p:ph type="sldNum" sz="quarter" idx="13"/>
          </p:nvPr>
        </p:nvSpPr>
        <p:spPr/>
        <p:txBody>
          <a:bodyPr/>
          <a:lstStyle/>
          <a:p>
            <a:pPr>
              <a:defRPr/>
            </a:pPr>
            <a:fld id="{19047FD6-C998-4CE0-82E8-7EC766A3623E}" type="slidenum">
              <a:rPr lang="fr-FR"/>
              <a:pPr>
                <a:defRPr/>
              </a:pPr>
              <a:t>25</a:t>
            </a:fld>
            <a:endParaRPr lang="fr-FR" dirty="0"/>
          </a:p>
        </p:txBody>
      </p:sp>
      <p:sp>
        <p:nvSpPr>
          <p:cNvPr id="6" name="Espace réservé du texte 3"/>
          <p:cNvSpPr>
            <a:spLocks noGrp="1"/>
          </p:cNvSpPr>
          <p:nvPr>
            <p:ph type="body" sz="quarter" idx="10"/>
          </p:nvPr>
        </p:nvSpPr>
        <p:spPr>
          <a:xfrm>
            <a:off x="468315" y="260648"/>
            <a:ext cx="1511300" cy="720080"/>
          </a:xfrm>
        </p:spPr>
        <p:txBody>
          <a:bodyPr/>
          <a:lstStyle/>
          <a:p>
            <a:pPr algn="ctr"/>
            <a:r>
              <a:rPr lang="fr-FR" sz="2200" dirty="0"/>
              <a:t>2.4</a:t>
            </a:r>
          </a:p>
        </p:txBody>
      </p:sp>
    </p:spTree>
    <p:extLst>
      <p:ext uri="{BB962C8B-B14F-4D97-AF65-F5344CB8AC3E}">
        <p14:creationId xmlns:p14="http://schemas.microsoft.com/office/powerpoint/2010/main" val="304683177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6555844" y="6247907"/>
            <a:ext cx="2130092" cy="472897"/>
          </a:xfrm>
          <a:prstGeom prst="rect">
            <a:avLst/>
          </a:prstGeom>
        </p:spPr>
        <p:txBody>
          <a:bodyPr lIns="82945" tIns="41473" rIns="82945" bIns="41473"/>
          <a:lstStyle/>
          <a:p>
            <a:pPr lvl="0"/>
            <a:fld id="{5703C535-6BD7-44B2-83BB-7F0E49AEE64C}" type="slidenum">
              <a:rPr lang="fr-FR" smtClean="0"/>
              <a:pPr lvl="0"/>
              <a:t>26</a:t>
            </a:fld>
            <a:endParaRPr lang="fr-FR" dirty="0"/>
          </a:p>
        </p:txBody>
      </p:sp>
      <p:pic>
        <p:nvPicPr>
          <p:cNvPr id="5" name="Image 4"/>
          <p:cNvPicPr>
            <a:picLocks noChangeAspect="1"/>
          </p:cNvPicPr>
          <p:nvPr/>
        </p:nvPicPr>
        <p:blipFill>
          <a:blip r:embed="rId2" cstate="print">
            <a:alphaModFix/>
            <a:lum/>
          </a:blip>
          <a:srcRect/>
          <a:stretch>
            <a:fillRect/>
          </a:stretch>
        </p:blipFill>
        <p:spPr>
          <a:xfrm>
            <a:off x="391680" y="1534594"/>
            <a:ext cx="8491274" cy="2874271"/>
          </a:xfrm>
          <a:prstGeom prst="rect">
            <a:avLst/>
          </a:prstGeom>
          <a:noFill/>
          <a:ln>
            <a:noFill/>
          </a:ln>
        </p:spPr>
      </p:pic>
      <p:sp>
        <p:nvSpPr>
          <p:cNvPr id="6" name="ZoneTexte 5"/>
          <p:cNvSpPr txBox="1"/>
          <p:nvPr/>
        </p:nvSpPr>
        <p:spPr>
          <a:xfrm>
            <a:off x="1698029" y="1338620"/>
            <a:ext cx="5943892" cy="2792190"/>
          </a:xfrm>
          <a:prstGeom prst="rect">
            <a:avLst/>
          </a:prstGeom>
          <a:noFill/>
        </p:spPr>
        <p:txBody>
          <a:bodyPr wrap="square" lIns="82945" tIns="41473" rIns="82945" bIns="41473" rtlCol="0">
            <a:spAutoFit/>
          </a:bodyPr>
          <a:lstStyle/>
          <a:p>
            <a:pPr algn="ctr"/>
            <a:endParaRPr lang="fr-FR" sz="4400" b="1" dirty="0">
              <a:solidFill>
                <a:srgbClr val="C00000"/>
              </a:solidFill>
            </a:endParaRPr>
          </a:p>
          <a:p>
            <a:pPr algn="ctr"/>
            <a:r>
              <a:rPr lang="fr-FR" sz="4400" b="1" dirty="0">
                <a:solidFill>
                  <a:srgbClr val="C00000"/>
                </a:solidFill>
              </a:rPr>
              <a:t>Expérimentations personnel infirmier de nuit en EHPAD</a:t>
            </a:r>
          </a:p>
        </p:txBody>
      </p:sp>
    </p:spTree>
    <p:extLst>
      <p:ext uri="{BB962C8B-B14F-4D97-AF65-F5344CB8AC3E}">
        <p14:creationId xmlns:p14="http://schemas.microsoft.com/office/powerpoint/2010/main" val="794514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2285992"/>
            <a:ext cx="8858280" cy="2356172"/>
          </a:xfrm>
        </p:spPr>
        <p:txBody>
          <a:bodyPr>
            <a:normAutofit fontScale="90000"/>
          </a:bodyPr>
          <a:lstStyle/>
          <a:p>
            <a:r>
              <a:rPr lang="fr-FR" b="1" cap="small" dirty="0"/>
              <a:t>Bilan</a:t>
            </a:r>
            <a:br>
              <a:rPr lang="fr-FR" b="1" cap="small" dirty="0"/>
            </a:br>
            <a:r>
              <a:rPr lang="fr-FR" b="1" cap="small" dirty="0"/>
              <a:t>Etude d’impact médico-économique du dispositif d’IDE mutualisés de nuit en EHPAD</a:t>
            </a:r>
            <a:endParaRPr lang="fr-FR" cap="small" dirty="0"/>
          </a:p>
        </p:txBody>
      </p:sp>
      <p:sp>
        <p:nvSpPr>
          <p:cNvPr id="3" name="Espace réservé de la date 2"/>
          <p:cNvSpPr>
            <a:spLocks noGrp="1"/>
          </p:cNvSpPr>
          <p:nvPr>
            <p:ph type="dt" sz="half" idx="10"/>
          </p:nvPr>
        </p:nvSpPr>
        <p:spPr>
          <a:xfrm>
            <a:off x="3445708" y="6208906"/>
            <a:ext cx="2133600" cy="365125"/>
          </a:xfrm>
        </p:spPr>
        <p:txBody>
          <a:bodyPr/>
          <a:lstStyle/>
          <a:p>
            <a:r>
              <a:rPr lang="fr-FR" sz="1800" dirty="0"/>
              <a:t>28/11/2017 JASGG</a:t>
            </a:r>
          </a:p>
        </p:txBody>
      </p:sp>
      <p:sp>
        <p:nvSpPr>
          <p:cNvPr id="4" name="Espace réservé du numéro de diapositive 3"/>
          <p:cNvSpPr>
            <a:spLocks noGrp="1"/>
          </p:cNvSpPr>
          <p:nvPr>
            <p:ph type="sldNum" sz="quarter" idx="12"/>
          </p:nvPr>
        </p:nvSpPr>
        <p:spPr/>
        <p:txBody>
          <a:bodyPr/>
          <a:lstStyle/>
          <a:p>
            <a:fld id="{8BD56F25-D2C9-4F47-85B0-2E6334C7D80B}" type="slidenum">
              <a:rPr lang="fr-FR" smtClean="0"/>
              <a:pPr/>
              <a:t>27</a:t>
            </a:fld>
            <a:endParaRPr lang="fr-FR"/>
          </a:p>
        </p:txBody>
      </p:sp>
      <p:sp>
        <p:nvSpPr>
          <p:cNvPr id="5" name="Rectangle 4"/>
          <p:cNvSpPr/>
          <p:nvPr/>
        </p:nvSpPr>
        <p:spPr>
          <a:xfrm>
            <a:off x="395536" y="5707915"/>
            <a:ext cx="6966520" cy="830997"/>
          </a:xfrm>
          <a:prstGeom prst="rect">
            <a:avLst/>
          </a:prstGeom>
          <a:noFill/>
        </p:spPr>
        <p:txBody>
          <a:bodyPr wrap="square">
            <a:spAutoFit/>
          </a:bodyPr>
          <a:lstStyle/>
          <a:p>
            <a:r>
              <a:rPr lang="fr-FR" sz="2400" b="1" i="1" dirty="0">
                <a:solidFill>
                  <a:schemeClr val="tx2"/>
                </a:solidFill>
              </a:rPr>
              <a:t>ARS Île-de-France </a:t>
            </a:r>
          </a:p>
          <a:p>
            <a:r>
              <a:rPr lang="fr-FR" sz="2400" b="1" i="1" dirty="0">
                <a:solidFill>
                  <a:schemeClr val="tx2"/>
                </a:solidFill>
              </a:rPr>
              <a:t>Gérond’if </a:t>
            </a:r>
            <a:r>
              <a:rPr lang="fr-FR" sz="2400" b="1" dirty="0"/>
              <a:t> </a:t>
            </a:r>
          </a:p>
        </p:txBody>
      </p:sp>
      <p:sp>
        <p:nvSpPr>
          <p:cNvPr id="6" name="ZoneTexte 5"/>
          <p:cNvSpPr txBox="1"/>
          <p:nvPr/>
        </p:nvSpPr>
        <p:spPr>
          <a:xfrm>
            <a:off x="778067" y="4869160"/>
            <a:ext cx="7468882" cy="523220"/>
          </a:xfrm>
          <a:prstGeom prst="rect">
            <a:avLst/>
          </a:prstGeom>
          <a:noFill/>
        </p:spPr>
        <p:txBody>
          <a:bodyPr wrap="square" rtlCol="0">
            <a:spAutoFit/>
          </a:bodyPr>
          <a:lstStyle/>
          <a:p>
            <a:r>
              <a:rPr lang="fr-FR" sz="1400" b="1" dirty="0">
                <a:solidFill>
                  <a:schemeClr val="bg1"/>
                </a:solidFill>
              </a:rPr>
              <a:t>Dr Christine </a:t>
            </a:r>
            <a:r>
              <a:rPr lang="fr-FR" sz="1400" b="1" dirty="0" err="1">
                <a:solidFill>
                  <a:schemeClr val="bg1"/>
                </a:solidFill>
              </a:rPr>
              <a:t>Chansiaux</a:t>
            </a:r>
            <a:r>
              <a:rPr lang="fr-FR" sz="1400" b="1">
                <a:solidFill>
                  <a:schemeClr val="bg1"/>
                </a:solidFill>
              </a:rPr>
              <a:t> Gériatrie </a:t>
            </a:r>
            <a:r>
              <a:rPr lang="fr-FR" sz="1400"/>
              <a:t>M</a:t>
            </a:r>
            <a:r>
              <a:rPr lang="fr-FR" sz="1400" dirty="0"/>
              <a:t>. Pino  ; C ; P. </a:t>
            </a:r>
            <a:r>
              <a:rPr lang="fr-FR" sz="1400" dirty="0" err="1"/>
              <a:t>Ghirardello</a:t>
            </a:r>
            <a:r>
              <a:rPr lang="fr-FR" sz="1400" dirty="0"/>
              <a:t>  ; B. </a:t>
            </a:r>
            <a:r>
              <a:rPr lang="fr-FR" sz="1400" dirty="0" err="1"/>
              <a:t>Boutonnet</a:t>
            </a:r>
            <a:r>
              <a:rPr lang="fr-FR" sz="1400" dirty="0"/>
              <a:t>  ; L. Fernandez  ; JS. Vidal   I. Dufour  ; O.HANON </a:t>
            </a:r>
          </a:p>
        </p:txBody>
      </p:sp>
    </p:spTree>
    <p:extLst>
      <p:ext uri="{BB962C8B-B14F-4D97-AF65-F5344CB8AC3E}">
        <p14:creationId xmlns:p14="http://schemas.microsoft.com/office/powerpoint/2010/main" val="1222623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23528" y="4293096"/>
            <a:ext cx="8224328" cy="792088"/>
          </a:xfrm>
          <a:prstGeom prst="rect">
            <a:avLst/>
          </a:prstGeom>
          <a:solidFill>
            <a:schemeClr val="bg2">
              <a:alpha val="29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8BD56F25-D2C9-4F47-85B0-2E6334C7D80B}" type="slidenum">
              <a:rPr lang="fr-FR" smtClean="0"/>
              <a:pPr/>
              <a:t>28</a:t>
            </a:fld>
            <a:endParaRPr lang="fr-FR"/>
          </a:p>
        </p:txBody>
      </p:sp>
      <p:sp>
        <p:nvSpPr>
          <p:cNvPr id="9" name="Rectangle 8"/>
          <p:cNvSpPr/>
          <p:nvPr/>
        </p:nvSpPr>
        <p:spPr>
          <a:xfrm>
            <a:off x="390464" y="1692271"/>
            <a:ext cx="8095728" cy="4324261"/>
          </a:xfrm>
          <a:prstGeom prst="rect">
            <a:avLst/>
          </a:prstGeom>
          <a:ln>
            <a:noFill/>
          </a:ln>
        </p:spPr>
        <p:txBody>
          <a:bodyPr wrap="square">
            <a:spAutoFit/>
          </a:bodyPr>
          <a:lstStyle/>
          <a:p>
            <a:pPr marL="342900" indent="-342900">
              <a:spcAft>
                <a:spcPts val="1200"/>
              </a:spcAft>
              <a:buFont typeface="Arial" charset="0"/>
              <a:buChar char="•"/>
            </a:pPr>
            <a:r>
              <a:rPr lang="fr-FR" sz="2400" dirty="0">
                <a:latin typeface="Calibri" charset="0"/>
                <a:ea typeface="Calibri" charset="0"/>
                <a:cs typeface="Times New Roman" charset="0"/>
              </a:rPr>
              <a:t>Depuis 2013, l’ARS Île-de-France soutient de façon expérimentale sept postes d’infirmiers de nuit mobiles (21 ETP).</a:t>
            </a:r>
          </a:p>
          <a:p>
            <a:pPr marL="342900" indent="-342900">
              <a:spcAft>
                <a:spcPts val="1800"/>
              </a:spcAft>
              <a:buFont typeface="Arial" charset="0"/>
              <a:buChar char="•"/>
            </a:pPr>
            <a:r>
              <a:rPr lang="fr-FR" sz="2400" dirty="0">
                <a:latin typeface="Calibri" charset="0"/>
                <a:ea typeface="Calibri" charset="0"/>
                <a:cs typeface="Times New Roman" charset="0"/>
              </a:rPr>
              <a:t>Un(e) infirmier(ère) intervient, chaque nuit, dans trois EHPAD d’un même territoire, dans le cadre de soins programmés ou sur appel des aides-soignants.</a:t>
            </a:r>
          </a:p>
          <a:p>
            <a:pPr marL="342900" indent="-342900">
              <a:spcAft>
                <a:spcPts val="1200"/>
              </a:spcAft>
              <a:buFont typeface="Arial" charset="0"/>
              <a:buChar char="•"/>
            </a:pPr>
            <a:r>
              <a:rPr lang="fr-FR" sz="2400" b="1" dirty="0">
                <a:latin typeface="Calibri" charset="0"/>
                <a:ea typeface="Calibri" charset="0"/>
                <a:cs typeface="Times New Roman" charset="0"/>
              </a:rPr>
              <a:t>OBJECTIF : </a:t>
            </a:r>
            <a:r>
              <a:rPr lang="fr-FR" sz="2400" dirty="0"/>
              <a:t>Améliorer la continuité des soins en EHPAD et réduire le nombre d’hospitalisations évitables</a:t>
            </a:r>
            <a:endParaRPr lang="fr-FR" sz="2400" dirty="0">
              <a:latin typeface="Calibri" charset="0"/>
              <a:ea typeface="Calibri" charset="0"/>
              <a:cs typeface="Times New Roman" charset="0"/>
            </a:endParaRPr>
          </a:p>
          <a:p>
            <a:pPr marL="342900" indent="-342900">
              <a:spcAft>
                <a:spcPts val="1200"/>
              </a:spcAft>
              <a:buFont typeface="Arial" charset="0"/>
              <a:buChar char="•"/>
            </a:pPr>
            <a:r>
              <a:rPr lang="fr-FR" sz="2400" dirty="0">
                <a:latin typeface="Calibri" charset="0"/>
                <a:ea typeface="Calibri" charset="0"/>
                <a:cs typeface="Times New Roman" charset="0"/>
              </a:rPr>
              <a:t>Le dispositif concerne 28 établissements sur 7 départements en </a:t>
            </a:r>
            <a:r>
              <a:rPr lang="fr-FR" sz="2400" dirty="0" err="1">
                <a:latin typeface="Calibri" charset="0"/>
                <a:ea typeface="Calibri" charset="0"/>
                <a:cs typeface="Times New Roman" charset="0"/>
              </a:rPr>
              <a:t>IdF</a:t>
            </a:r>
            <a:r>
              <a:rPr lang="fr-FR" sz="2400" dirty="0">
                <a:latin typeface="Calibri" charset="0"/>
                <a:ea typeface="Calibri" charset="0"/>
                <a:cs typeface="Times New Roman" charset="0"/>
              </a:rPr>
              <a:t>. </a:t>
            </a:r>
          </a:p>
        </p:txBody>
      </p:sp>
      <p:sp>
        <p:nvSpPr>
          <p:cNvPr id="10" name="Titre 1"/>
          <p:cNvSpPr txBox="1">
            <a:spLocks/>
          </p:cNvSpPr>
          <p:nvPr/>
        </p:nvSpPr>
        <p:spPr>
          <a:xfrm>
            <a:off x="323528" y="764704"/>
            <a:ext cx="8229600" cy="936104"/>
          </a:xfrm>
          <a:prstGeom prst="rect">
            <a:avLst/>
          </a:prstGeom>
          <a:noFill/>
        </p:spPr>
        <p:txBody>
          <a:bodyPr>
            <a:noAutofit/>
          </a:bodyPr>
          <a:lstStyle>
            <a:lvl1pPr algn="ctr" rtl="0" eaLnBrk="1" latinLnBrk="0" hangingPunct="1">
              <a:spcBef>
                <a:spcPct val="0"/>
              </a:spcBef>
              <a:buNone/>
              <a:defRPr kumimoji="0" sz="5000" b="0" kern="1200" baseline="0">
                <a:ln>
                  <a:noFill/>
                </a:ln>
                <a:solidFill>
                  <a:srgbClr val="C00000"/>
                </a:solidFill>
                <a:effectLst/>
                <a:latin typeface="+mj-lt"/>
                <a:ea typeface="+mj-ea"/>
                <a:cs typeface="+mj-cs"/>
              </a:defRPr>
            </a:lvl1pPr>
          </a:lstStyle>
          <a:p>
            <a:r>
              <a:rPr lang="fr-FR" sz="3600" b="1" cap="small" dirty="0"/>
              <a:t>L’expérimentation IDE de nuit (ARS)   </a:t>
            </a:r>
          </a:p>
        </p:txBody>
      </p:sp>
    </p:spTree>
    <p:extLst>
      <p:ext uri="{BB962C8B-B14F-4D97-AF65-F5344CB8AC3E}">
        <p14:creationId xmlns:p14="http://schemas.microsoft.com/office/powerpoint/2010/main" val="1377736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Moyens mis en place</a:t>
            </a:r>
          </a:p>
        </p:txBody>
      </p:sp>
      <p:sp>
        <p:nvSpPr>
          <p:cNvPr id="3" name="Espace réservé du contenu 2"/>
          <p:cNvSpPr>
            <a:spLocks noGrp="1"/>
          </p:cNvSpPr>
          <p:nvPr>
            <p:ph idx="1"/>
          </p:nvPr>
        </p:nvSpPr>
        <p:spPr/>
        <p:txBody>
          <a:bodyPr>
            <a:noAutofit/>
          </a:bodyPr>
          <a:lstStyle/>
          <a:p>
            <a:r>
              <a:rPr lang="fr-FR" sz="2400" dirty="0"/>
              <a:t>Réunion d’organisation de territoire</a:t>
            </a:r>
          </a:p>
          <a:p>
            <a:r>
              <a:rPr lang="fr-FR" sz="2400" dirty="0"/>
              <a:t>Formation des IDE de nuit</a:t>
            </a:r>
          </a:p>
          <a:p>
            <a:r>
              <a:rPr lang="fr-FR" sz="2400" dirty="0"/>
              <a:t>Mise en place avec la SGGIF </a:t>
            </a:r>
          </a:p>
          <a:p>
            <a:pPr marL="0" indent="0">
              <a:buNone/>
            </a:pPr>
            <a:r>
              <a:rPr lang="fr-FR" sz="2400" dirty="0"/>
              <a:t>de conduite à tenir en situation d’urgence</a:t>
            </a:r>
          </a:p>
          <a:p>
            <a:pPr marL="0" indent="0">
              <a:buNone/>
            </a:pPr>
            <a:r>
              <a:rPr lang="fr-FR" sz="2400" dirty="0"/>
              <a:t>en EHPAD (téléchargement goo.gl/g0lvXX)</a:t>
            </a:r>
          </a:p>
          <a:p>
            <a:r>
              <a:rPr lang="fr-FR" sz="2400" dirty="0"/>
              <a:t>2 COPIL par an sur les remontés de donnée </a:t>
            </a:r>
            <a:br>
              <a:rPr lang="fr-FR" sz="2400" dirty="0"/>
            </a:br>
            <a:r>
              <a:rPr lang="fr-FR" sz="2400" dirty="0"/>
              <a:t>et les difficultés de mise en place du projet</a:t>
            </a:r>
          </a:p>
          <a:p>
            <a:r>
              <a:rPr lang="fr-FR" sz="2400" dirty="0"/>
              <a:t>Rencontre semestrielle avec les IDE de nuit</a:t>
            </a:r>
          </a:p>
          <a:p>
            <a:r>
              <a:rPr lang="fr-FR" sz="2400" dirty="0"/>
              <a:t>2 visites sur site par les chefs de projet ARS siège et DD</a:t>
            </a:r>
          </a:p>
        </p:txBody>
      </p:sp>
      <p:sp>
        <p:nvSpPr>
          <p:cNvPr id="5" name="Espace réservé du numéro de diapositive 4"/>
          <p:cNvSpPr>
            <a:spLocks noGrp="1"/>
          </p:cNvSpPr>
          <p:nvPr>
            <p:ph type="sldNum" sz="quarter" idx="12"/>
          </p:nvPr>
        </p:nvSpPr>
        <p:spPr/>
        <p:txBody>
          <a:bodyPr/>
          <a:lstStyle/>
          <a:p>
            <a:fld id="{51CBF2DD-8A0F-47DE-A4D2-BFB0FF877474}" type="slidenum">
              <a:rPr lang="fr-FR" smtClean="0"/>
              <a:pPr/>
              <a:t>29</a:t>
            </a:fld>
            <a:endParaRPr lang="fr-F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916832"/>
            <a:ext cx="2132176" cy="300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140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3568" y="2708920"/>
            <a:ext cx="4608512" cy="1752600"/>
          </a:xfrm>
        </p:spPr>
        <p:txBody>
          <a:bodyPr>
            <a:normAutofit fontScale="92500"/>
          </a:bodyPr>
          <a:lstStyle/>
          <a:p>
            <a:pPr algn="just"/>
            <a:r>
              <a:rPr lang="fr-FR" b="1" dirty="0">
                <a:solidFill>
                  <a:schemeClr val="tx2">
                    <a:lumMod val="75000"/>
                  </a:schemeClr>
                </a:solidFill>
              </a:rPr>
              <a:t>Plan territorial pluriannuel d’anticipation des tensions sur le système de santé</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844824"/>
            <a:ext cx="3635896" cy="380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683568" y="4365103"/>
            <a:ext cx="3888432" cy="1200329"/>
          </a:xfrm>
          <a:prstGeom prst="rect">
            <a:avLst/>
          </a:prstGeom>
          <a:noFill/>
        </p:spPr>
        <p:txBody>
          <a:bodyPr wrap="square" rtlCol="0">
            <a:spAutoFit/>
          </a:bodyPr>
          <a:lstStyle/>
          <a:p>
            <a:r>
              <a:rPr lang="fr-FR" b="1" dirty="0">
                <a:solidFill>
                  <a:srgbClr val="92D050"/>
                </a:solidFill>
              </a:rPr>
              <a:t>Cellule Anticipation et Régulation des Soins non Programmés </a:t>
            </a:r>
          </a:p>
          <a:p>
            <a:r>
              <a:rPr lang="fr-FR" b="1" dirty="0">
                <a:solidFill>
                  <a:srgbClr val="92D050"/>
                </a:solidFill>
              </a:rPr>
              <a:t>Direction de l’Offre de Soins</a:t>
            </a:r>
          </a:p>
          <a:p>
            <a:endParaRPr lang="fr-FR" dirty="0"/>
          </a:p>
        </p:txBody>
      </p:sp>
      <p:sp>
        <p:nvSpPr>
          <p:cNvPr id="6" name="AutoShape 2" descr="Résultat de recherche d'images pour &quot;logo ARS IDF&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2" name="Picture 4" descr="Résultat de recherche d'images pour &quot;logo ARS IDF&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593" y="974873"/>
            <a:ext cx="2211106" cy="151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751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51CBF2DD-8A0F-47DE-A4D2-BFB0FF877474}" type="slidenum">
              <a:rPr lang="fr-FR" smtClean="0"/>
              <a:pPr/>
              <a:t>30</a:t>
            </a:fld>
            <a:endParaRPr lang="fr-FR"/>
          </a:p>
        </p:txBody>
      </p:sp>
      <p:sp>
        <p:nvSpPr>
          <p:cNvPr id="4" name="Titre 1"/>
          <p:cNvSpPr txBox="1">
            <a:spLocks/>
          </p:cNvSpPr>
          <p:nvPr/>
        </p:nvSpPr>
        <p:spPr>
          <a:xfrm>
            <a:off x="323528" y="764704"/>
            <a:ext cx="8229600" cy="936104"/>
          </a:xfrm>
          <a:prstGeom prst="rect">
            <a:avLst/>
          </a:prstGeom>
          <a:noFill/>
        </p:spPr>
        <p:txBody>
          <a:bodyPr>
            <a:noAutofit/>
          </a:bodyPr>
          <a:lstStyle>
            <a:lvl1pPr algn="ctr" rtl="0" eaLnBrk="1" latinLnBrk="0" hangingPunct="1">
              <a:spcBef>
                <a:spcPct val="0"/>
              </a:spcBef>
              <a:buNone/>
              <a:defRPr kumimoji="0" sz="5000" b="0" kern="1200" baseline="0">
                <a:ln>
                  <a:noFill/>
                </a:ln>
                <a:solidFill>
                  <a:srgbClr val="C00000"/>
                </a:solidFill>
                <a:effectLst/>
                <a:latin typeface="+mj-lt"/>
                <a:ea typeface="+mj-ea"/>
                <a:cs typeface="+mj-cs"/>
              </a:defRPr>
            </a:lvl1pPr>
          </a:lstStyle>
          <a:p>
            <a:r>
              <a:rPr lang="fr-FR" sz="3600" b="1" cap="small" dirty="0"/>
              <a:t>Suivi de l’expérimentation par l’ARS  </a:t>
            </a:r>
          </a:p>
        </p:txBody>
      </p:sp>
      <p:sp>
        <p:nvSpPr>
          <p:cNvPr id="6" name="Rectangle 5"/>
          <p:cNvSpPr/>
          <p:nvPr/>
        </p:nvSpPr>
        <p:spPr>
          <a:xfrm>
            <a:off x="323528" y="1700808"/>
            <a:ext cx="8568952" cy="3877985"/>
          </a:xfrm>
          <a:prstGeom prst="rect">
            <a:avLst/>
          </a:prstGeom>
        </p:spPr>
        <p:txBody>
          <a:bodyPr wrap="square">
            <a:spAutoFit/>
          </a:bodyPr>
          <a:lstStyle/>
          <a:p>
            <a:pPr marL="342900" indent="-342900">
              <a:spcAft>
                <a:spcPts val="1200"/>
              </a:spcAft>
              <a:buFont typeface="Arial" charset="0"/>
              <a:buChar char="•"/>
            </a:pPr>
            <a:r>
              <a:rPr lang="fr-FR" sz="2400" dirty="0">
                <a:latin typeface="Calibri" charset="0"/>
                <a:ea typeface="Calibri" charset="0"/>
                <a:cs typeface="Times New Roman" charset="0"/>
              </a:rPr>
              <a:t>Une série d’indicateurs ont été définis par l’ARS afin de suivre le déroulement du dispositif IDE de nuit entre 2014 et 2017. </a:t>
            </a:r>
          </a:p>
          <a:p>
            <a:pPr marL="342900" indent="-342900">
              <a:spcAft>
                <a:spcPts val="1200"/>
              </a:spcAft>
              <a:buFont typeface="Arial" charset="0"/>
              <a:buChar char="•"/>
            </a:pPr>
            <a:r>
              <a:rPr lang="fr-FR" sz="2400" dirty="0">
                <a:latin typeface="Calibri" charset="0"/>
                <a:ea typeface="Calibri" charset="0"/>
                <a:cs typeface="Times New Roman" charset="0"/>
              </a:rPr>
              <a:t>Deux types d’indicateurs recueillis trimestriellement  :</a:t>
            </a:r>
          </a:p>
          <a:p>
            <a:pPr marL="800100" lvl="1" indent="-342900">
              <a:buFont typeface="Arial" charset="0"/>
              <a:buChar char="•"/>
            </a:pPr>
            <a:r>
              <a:rPr lang="fr-FR" sz="2400" dirty="0">
                <a:solidFill>
                  <a:schemeClr val="tx2"/>
                </a:solidFill>
                <a:latin typeface="Calibri" charset="0"/>
                <a:ea typeface="Calibri" charset="0"/>
                <a:cs typeface="Times New Roman" charset="0"/>
              </a:rPr>
              <a:t>Données « résidents » : </a:t>
            </a:r>
            <a:r>
              <a:rPr lang="fr-FR" sz="2400" i="1" dirty="0">
                <a:latin typeface="Calibri" charset="0"/>
                <a:ea typeface="Calibri" charset="0"/>
                <a:cs typeface="Times New Roman" charset="0"/>
              </a:rPr>
              <a:t>nombre de décès, chutes, hospitalisations</a:t>
            </a:r>
            <a:r>
              <a:rPr lang="is-IS" sz="2400" i="1" dirty="0">
                <a:latin typeface="Calibri" charset="0"/>
                <a:ea typeface="Calibri" charset="0"/>
                <a:cs typeface="Times New Roman" charset="0"/>
              </a:rPr>
              <a:t>…</a:t>
            </a:r>
          </a:p>
          <a:p>
            <a:pPr marL="800100" lvl="1" indent="-342900">
              <a:spcAft>
                <a:spcPts val="1200"/>
              </a:spcAft>
              <a:buFont typeface="Arial" charset="0"/>
              <a:buChar char="•"/>
            </a:pPr>
            <a:r>
              <a:rPr lang="is-IS" sz="2400" dirty="0">
                <a:solidFill>
                  <a:schemeClr val="tx2"/>
                </a:solidFill>
                <a:latin typeface="Calibri" charset="0"/>
                <a:ea typeface="Calibri" charset="0"/>
                <a:cs typeface="Times New Roman" charset="0"/>
              </a:rPr>
              <a:t>Données </a:t>
            </a:r>
            <a:r>
              <a:rPr lang="fr-FR" sz="2400" dirty="0">
                <a:solidFill>
                  <a:schemeClr val="tx2"/>
                </a:solidFill>
                <a:latin typeface="Calibri" charset="0"/>
                <a:ea typeface="Calibri" charset="0"/>
                <a:cs typeface="Times New Roman" charset="0"/>
              </a:rPr>
              <a:t>« RH » : </a:t>
            </a:r>
            <a:r>
              <a:rPr lang="fr-FR" sz="2400" i="1" dirty="0">
                <a:latin typeface="Calibri" charset="0"/>
                <a:ea typeface="Calibri" charset="0"/>
                <a:cs typeface="Times New Roman" charset="0"/>
              </a:rPr>
              <a:t>nombre d’arrêts maladie (IDE, AS, AMP, ASH), nombre de jours d’arrêt maladie (IDE, AS, AMP, ASH)</a:t>
            </a:r>
            <a:r>
              <a:rPr lang="is-IS" sz="2400" i="1" dirty="0">
                <a:latin typeface="Calibri" charset="0"/>
                <a:ea typeface="Calibri" charset="0"/>
                <a:cs typeface="Times New Roman" charset="0"/>
              </a:rPr>
              <a:t>….</a:t>
            </a:r>
            <a:endParaRPr lang="is-IS" sz="2400" i="1" dirty="0">
              <a:solidFill>
                <a:schemeClr val="tx2"/>
              </a:solidFill>
              <a:latin typeface="Calibri" charset="0"/>
              <a:ea typeface="Calibri" charset="0"/>
              <a:cs typeface="Times New Roman" charset="0"/>
            </a:endParaRPr>
          </a:p>
          <a:p>
            <a:pPr marL="342900" indent="-342900">
              <a:spcAft>
                <a:spcPts val="1200"/>
              </a:spcAft>
              <a:buFont typeface="Arial" charset="0"/>
              <a:buChar char="•"/>
            </a:pPr>
            <a:r>
              <a:rPr lang="is-IS" sz="2400" dirty="0">
                <a:latin typeface="Calibri" charset="0"/>
                <a:ea typeface="Calibri" charset="0"/>
                <a:cs typeface="Times New Roman" charset="0"/>
              </a:rPr>
              <a:t>Il s’agit d’un suivi du type  </a:t>
            </a:r>
            <a:r>
              <a:rPr lang="is-IS" sz="2400" b="1" dirty="0">
                <a:latin typeface="Calibri" charset="0"/>
                <a:ea typeface="Calibri" charset="0"/>
                <a:cs typeface="Times New Roman" charset="0"/>
              </a:rPr>
              <a:t>Avant </a:t>
            </a:r>
            <a:r>
              <a:rPr lang="is-IS" sz="2400" b="1" dirty="0">
                <a:latin typeface="Calibri" charset="0"/>
                <a:ea typeface="Calibri" charset="0"/>
                <a:cs typeface="Times New Roman" charset="0"/>
                <a:sym typeface="Wingdings"/>
              </a:rPr>
              <a:t> Après</a:t>
            </a:r>
            <a:r>
              <a:rPr lang="is-IS" sz="2400" dirty="0">
                <a:latin typeface="Calibri" charset="0"/>
                <a:ea typeface="Calibri" charset="0"/>
                <a:cs typeface="Times New Roman" charset="0"/>
                <a:sym typeface="Wingdings"/>
              </a:rPr>
              <a:t>, ne permettant pas vraiment d’établir l’éfficacité du dispositif. </a:t>
            </a:r>
            <a:endParaRPr lang="fr-FR" sz="2400" b="1" dirty="0">
              <a:latin typeface="Calibri" charset="0"/>
              <a:ea typeface="Calibri" charset="0"/>
              <a:cs typeface="Times New Roman" charset="0"/>
            </a:endParaRPr>
          </a:p>
        </p:txBody>
      </p:sp>
    </p:spTree>
    <p:extLst>
      <p:ext uri="{BB962C8B-B14F-4D97-AF65-F5344CB8AC3E}">
        <p14:creationId xmlns:p14="http://schemas.microsoft.com/office/powerpoint/2010/main" val="319840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51CBF2DD-8A0F-47DE-A4D2-BFB0FF877474}" type="slidenum">
              <a:rPr lang="fr-FR" smtClean="0"/>
              <a:pPr/>
              <a:t>31</a:t>
            </a:fld>
            <a:endParaRPr lang="fr-FR"/>
          </a:p>
        </p:txBody>
      </p:sp>
      <p:sp>
        <p:nvSpPr>
          <p:cNvPr id="4" name="Titre 1"/>
          <p:cNvSpPr txBox="1">
            <a:spLocks/>
          </p:cNvSpPr>
          <p:nvPr/>
        </p:nvSpPr>
        <p:spPr>
          <a:xfrm>
            <a:off x="323528" y="764704"/>
            <a:ext cx="8229600" cy="936104"/>
          </a:xfrm>
          <a:prstGeom prst="rect">
            <a:avLst/>
          </a:prstGeom>
          <a:noFill/>
        </p:spPr>
        <p:txBody>
          <a:bodyPr>
            <a:noAutofit/>
          </a:bodyPr>
          <a:lstStyle>
            <a:lvl1pPr algn="ctr" rtl="0" eaLnBrk="1" latinLnBrk="0" hangingPunct="1">
              <a:spcBef>
                <a:spcPct val="0"/>
              </a:spcBef>
              <a:buNone/>
              <a:defRPr kumimoji="0" sz="5000" b="0" kern="1200" baseline="0">
                <a:ln>
                  <a:noFill/>
                </a:ln>
                <a:solidFill>
                  <a:srgbClr val="C00000"/>
                </a:solidFill>
                <a:effectLst/>
                <a:latin typeface="+mj-lt"/>
                <a:ea typeface="+mj-ea"/>
                <a:cs typeface="+mj-cs"/>
              </a:defRPr>
            </a:lvl1pPr>
          </a:lstStyle>
          <a:p>
            <a:r>
              <a:rPr lang="fr-FR" sz="4000" b="1" cap="small" dirty="0"/>
              <a:t>Implication de Gérond’if </a:t>
            </a:r>
          </a:p>
        </p:txBody>
      </p:sp>
      <p:sp>
        <p:nvSpPr>
          <p:cNvPr id="8" name="Rectangle 7"/>
          <p:cNvSpPr/>
          <p:nvPr/>
        </p:nvSpPr>
        <p:spPr>
          <a:xfrm>
            <a:off x="142844" y="1716602"/>
            <a:ext cx="8651302" cy="3354765"/>
          </a:xfrm>
          <a:prstGeom prst="rect">
            <a:avLst/>
          </a:prstGeom>
        </p:spPr>
        <p:txBody>
          <a:bodyPr wrap="square">
            <a:spAutoFit/>
          </a:bodyPr>
          <a:lstStyle/>
          <a:p>
            <a:pPr marL="342900" indent="-342900">
              <a:spcAft>
                <a:spcPts val="1200"/>
              </a:spcAft>
              <a:buFont typeface="Arial" charset="0"/>
              <a:buChar char="•"/>
            </a:pPr>
            <a:r>
              <a:rPr lang="fr-FR" sz="2400" dirty="0">
                <a:latin typeface="Calibri" charset="0"/>
                <a:ea typeface="Calibri" charset="0"/>
                <a:cs typeface="Times New Roman" charset="0"/>
              </a:rPr>
              <a:t>En 2016 l’ARS a confié à Gérond’if l’évaluation scientifique du dispositif</a:t>
            </a:r>
          </a:p>
          <a:p>
            <a:pPr marL="342900" indent="-342900">
              <a:spcAft>
                <a:spcPts val="1200"/>
              </a:spcAft>
              <a:buFont typeface="Arial" charset="0"/>
              <a:buChar char="•"/>
            </a:pPr>
            <a:r>
              <a:rPr lang="fr-FR" sz="2400" b="1" dirty="0">
                <a:latin typeface="Calibri" charset="0"/>
                <a:ea typeface="Calibri" charset="0"/>
                <a:cs typeface="Times New Roman" charset="0"/>
              </a:rPr>
              <a:t>OBJECTIF : </a:t>
            </a:r>
            <a:r>
              <a:rPr lang="fr-FR" sz="2400" dirty="0">
                <a:latin typeface="Calibri" charset="0"/>
                <a:ea typeface="Calibri" charset="0"/>
                <a:cs typeface="Times New Roman" charset="0"/>
              </a:rPr>
              <a:t>mettre en place une méthodologie d’évaluation objective et solide de </a:t>
            </a:r>
            <a:r>
              <a:rPr lang="fr-FR" sz="2400" b="1" dirty="0">
                <a:latin typeface="Calibri" charset="0"/>
                <a:ea typeface="Calibri" charset="0"/>
                <a:cs typeface="Times New Roman" charset="0"/>
              </a:rPr>
              <a:t>l’impact médico–économique </a:t>
            </a:r>
            <a:r>
              <a:rPr lang="fr-FR" sz="2400" dirty="0">
                <a:latin typeface="Calibri" charset="0"/>
                <a:ea typeface="Calibri" charset="0"/>
                <a:cs typeface="Times New Roman" charset="0"/>
              </a:rPr>
              <a:t>du dispositif.</a:t>
            </a:r>
          </a:p>
          <a:p>
            <a:pPr marL="342900" indent="-342900">
              <a:spcAft>
                <a:spcPts val="1200"/>
              </a:spcAft>
              <a:buFont typeface="Arial" charset="0"/>
              <a:buChar char="•"/>
            </a:pPr>
            <a:r>
              <a:rPr lang="fr-FR" sz="2400" dirty="0">
                <a:latin typeface="Calibri" charset="0"/>
                <a:ea typeface="Calibri" charset="0"/>
                <a:cs typeface="Times New Roman" charset="0"/>
              </a:rPr>
              <a:t>Besoin de constituer un </a:t>
            </a:r>
            <a:r>
              <a:rPr lang="fr-FR" sz="2400" b="1" dirty="0">
                <a:latin typeface="Calibri" charset="0"/>
                <a:ea typeface="Calibri" charset="0"/>
                <a:cs typeface="Times New Roman" charset="0"/>
              </a:rPr>
              <a:t>groupe contrôle </a:t>
            </a:r>
            <a:r>
              <a:rPr lang="fr-FR" sz="2400" dirty="0">
                <a:latin typeface="Calibri" charset="0"/>
                <a:ea typeface="Calibri" charset="0"/>
                <a:cs typeface="Times New Roman" charset="0"/>
              </a:rPr>
              <a:t>permettant de comparer l’évolution du groupe d’établissements participant au dispositif IDE de nuit avec un autre groupe d’établissements, </a:t>
            </a:r>
            <a:r>
              <a:rPr lang="fr-FR" sz="2400" u="sng" dirty="0">
                <a:latin typeface="Calibri" charset="0"/>
                <a:ea typeface="Calibri" charset="0"/>
                <a:cs typeface="Times New Roman" charset="0"/>
              </a:rPr>
              <a:t>avec des caractéristiques similaires</a:t>
            </a:r>
            <a:r>
              <a:rPr lang="fr-FR" sz="2400" dirty="0">
                <a:latin typeface="Calibri" charset="0"/>
                <a:ea typeface="Calibri" charset="0"/>
                <a:cs typeface="Times New Roman" charset="0"/>
              </a:rPr>
              <a:t>, ne bénéficiant pas du dispositif. </a:t>
            </a:r>
          </a:p>
        </p:txBody>
      </p:sp>
    </p:spTree>
    <p:extLst>
      <p:ext uri="{BB962C8B-B14F-4D97-AF65-F5344CB8AC3E}">
        <p14:creationId xmlns:p14="http://schemas.microsoft.com/office/powerpoint/2010/main" val="939116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51CBF2DD-8A0F-47DE-A4D2-BFB0FF877474}" type="slidenum">
              <a:rPr lang="fr-FR" smtClean="0">
                <a:solidFill>
                  <a:srgbClr val="04617B">
                    <a:shade val="90000"/>
                  </a:srgbClr>
                </a:solidFill>
              </a:rPr>
              <a:pPr/>
              <a:t>32</a:t>
            </a:fld>
            <a:endParaRPr lang="fr-FR">
              <a:solidFill>
                <a:srgbClr val="04617B">
                  <a:shade val="90000"/>
                </a:srgbClr>
              </a:solidFill>
            </a:endParaRPr>
          </a:p>
        </p:txBody>
      </p:sp>
      <p:sp>
        <p:nvSpPr>
          <p:cNvPr id="5" name="ZoneTexte 4"/>
          <p:cNvSpPr txBox="1"/>
          <p:nvPr/>
        </p:nvSpPr>
        <p:spPr>
          <a:xfrm>
            <a:off x="638780" y="980728"/>
            <a:ext cx="7735960" cy="954107"/>
          </a:xfrm>
          <a:prstGeom prst="rect">
            <a:avLst/>
          </a:prstGeom>
          <a:noFill/>
        </p:spPr>
        <p:txBody>
          <a:bodyPr wrap="square" rtlCol="0">
            <a:spAutoFit/>
          </a:bodyPr>
          <a:lstStyle/>
          <a:p>
            <a:pPr algn="ctr"/>
            <a:r>
              <a:rPr lang="fr-FR" sz="2800" b="1" dirty="0">
                <a:solidFill>
                  <a:srgbClr val="C00000"/>
                </a:solidFill>
              </a:rPr>
              <a:t>Impact économique de la réduction du nombre de jours d’hospitalisation grâce au dispositif</a:t>
            </a:r>
          </a:p>
        </p:txBody>
      </p:sp>
      <p:sp>
        <p:nvSpPr>
          <p:cNvPr id="6" name="Espace réservé de la date 2"/>
          <p:cNvSpPr>
            <a:spLocks noGrp="1"/>
          </p:cNvSpPr>
          <p:nvPr>
            <p:ph type="dt" sz="half" idx="10"/>
          </p:nvPr>
        </p:nvSpPr>
        <p:spPr>
          <a:xfrm>
            <a:off x="457200" y="6356350"/>
            <a:ext cx="2133600" cy="365125"/>
          </a:xfrm>
        </p:spPr>
        <p:txBody>
          <a:bodyPr/>
          <a:lstStyle/>
          <a:p>
            <a:r>
              <a:rPr lang="fr-FR">
                <a:solidFill>
                  <a:srgbClr val="04617B">
                    <a:shade val="90000"/>
                  </a:srgbClr>
                </a:solidFill>
              </a:rPr>
              <a:t>06/06/2017</a:t>
            </a:r>
            <a:endParaRPr lang="fr-FR" dirty="0">
              <a:solidFill>
                <a:srgbClr val="04617B">
                  <a:shade val="90000"/>
                </a:srgbClr>
              </a:solidFill>
            </a:endParaRPr>
          </a:p>
        </p:txBody>
      </p:sp>
      <p:sp>
        <p:nvSpPr>
          <p:cNvPr id="8" name="ZoneTexte 7"/>
          <p:cNvSpPr txBox="1"/>
          <p:nvPr/>
        </p:nvSpPr>
        <p:spPr>
          <a:xfrm>
            <a:off x="774200" y="2564904"/>
            <a:ext cx="7877328" cy="1815882"/>
          </a:xfrm>
          <a:prstGeom prst="rect">
            <a:avLst/>
          </a:prstGeom>
          <a:solidFill>
            <a:schemeClr val="bg1">
              <a:alpha val="34000"/>
            </a:schemeClr>
          </a:solidFill>
        </p:spPr>
        <p:txBody>
          <a:bodyPr wrap="square" rtlCol="0">
            <a:spAutoFit/>
          </a:bodyPr>
          <a:lstStyle/>
          <a:p>
            <a:r>
              <a:rPr lang="fr-FR" sz="2800" dirty="0">
                <a:solidFill>
                  <a:prstClr val="black"/>
                </a:solidFill>
              </a:rPr>
              <a:t>Différence de </a:t>
            </a:r>
            <a:r>
              <a:rPr lang="fr-FR" sz="2800" b="1" dirty="0">
                <a:solidFill>
                  <a:prstClr val="black"/>
                </a:solidFill>
              </a:rPr>
              <a:t>4.07 jours </a:t>
            </a:r>
            <a:r>
              <a:rPr lang="fr-FR" sz="2800" dirty="0">
                <a:solidFill>
                  <a:prstClr val="black"/>
                </a:solidFill>
              </a:rPr>
              <a:t>par an et par résident entre groupe IDE de nuit et groupe contrôle (p=0.01) </a:t>
            </a:r>
          </a:p>
          <a:p>
            <a:endParaRPr lang="fr-FR" sz="2800" dirty="0">
              <a:solidFill>
                <a:prstClr val="black"/>
              </a:solidFill>
              <a:sym typeface="Wingdings"/>
            </a:endParaRPr>
          </a:p>
          <a:p>
            <a:r>
              <a:rPr lang="fr-FR" sz="2800" dirty="0">
                <a:solidFill>
                  <a:prstClr val="black"/>
                </a:solidFill>
                <a:sym typeface="Wingdings"/>
              </a:rPr>
              <a:t>     </a:t>
            </a:r>
            <a:r>
              <a:rPr lang="fr-FR" sz="2800" i="1" dirty="0">
                <a:solidFill>
                  <a:prstClr val="black"/>
                </a:solidFill>
                <a:sym typeface="Wingdings"/>
              </a:rPr>
              <a:t>diminution significative de la durée de séjour</a:t>
            </a:r>
            <a:endParaRPr lang="fr-FR" sz="2800" i="1" dirty="0">
              <a:solidFill>
                <a:prstClr val="black"/>
              </a:solidFill>
            </a:endParaRPr>
          </a:p>
        </p:txBody>
      </p:sp>
    </p:spTree>
    <p:extLst>
      <p:ext uri="{BB962C8B-B14F-4D97-AF65-F5344CB8AC3E}">
        <p14:creationId xmlns:p14="http://schemas.microsoft.com/office/powerpoint/2010/main" val="2207194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ZoneTexte 2"/>
          <p:cNvSpPr txBox="1">
            <a:spLocks noChangeArrowheads="1"/>
          </p:cNvSpPr>
          <p:nvPr/>
        </p:nvSpPr>
        <p:spPr bwMode="auto">
          <a:xfrm>
            <a:off x="1857375" y="645890"/>
            <a:ext cx="5429250" cy="584775"/>
          </a:xfrm>
          <a:prstGeom prst="rect">
            <a:avLst/>
          </a:prstGeom>
          <a:noFill/>
          <a:ln w="9525">
            <a:noFill/>
            <a:miter lim="800000"/>
            <a:headEnd/>
            <a:tailEnd/>
          </a:ln>
        </p:spPr>
        <p:txBody>
          <a:bodyPr>
            <a:spAutoFit/>
          </a:bodyPr>
          <a:lstStyle/>
          <a:p>
            <a:pPr algn="ctr"/>
            <a:r>
              <a:rPr lang="fr-FR" sz="3200" b="1" dirty="0">
                <a:solidFill>
                  <a:srgbClr val="C00000"/>
                </a:solidFill>
              </a:rPr>
              <a:t>Conclusions</a:t>
            </a:r>
          </a:p>
        </p:txBody>
      </p:sp>
      <p:sp>
        <p:nvSpPr>
          <p:cNvPr id="16388" name="ZoneTexte 3"/>
          <p:cNvSpPr txBox="1">
            <a:spLocks noChangeArrowheads="1"/>
          </p:cNvSpPr>
          <p:nvPr/>
        </p:nvSpPr>
        <p:spPr bwMode="auto">
          <a:xfrm>
            <a:off x="642938" y="1357313"/>
            <a:ext cx="8072437" cy="461665"/>
          </a:xfrm>
          <a:prstGeom prst="rect">
            <a:avLst/>
          </a:prstGeom>
          <a:noFill/>
          <a:ln w="9525">
            <a:noFill/>
            <a:miter lim="800000"/>
            <a:headEnd/>
            <a:tailEnd/>
          </a:ln>
        </p:spPr>
        <p:txBody>
          <a:bodyPr>
            <a:spAutoFit/>
          </a:bodyPr>
          <a:lstStyle/>
          <a:p>
            <a:pPr algn="ctr"/>
            <a:r>
              <a:rPr lang="fr-FR" sz="2400" b="1">
                <a:solidFill>
                  <a:srgbClr val="002060"/>
                </a:solidFill>
              </a:rPr>
              <a:t>Expérimentation IDE de nuit en EHPAD (2014-2015-2016)</a:t>
            </a:r>
          </a:p>
        </p:txBody>
      </p:sp>
      <p:sp>
        <p:nvSpPr>
          <p:cNvPr id="16389" name="ZoneTexte 4"/>
          <p:cNvSpPr txBox="1">
            <a:spLocks noChangeArrowheads="1"/>
          </p:cNvSpPr>
          <p:nvPr/>
        </p:nvSpPr>
        <p:spPr bwMode="auto">
          <a:xfrm>
            <a:off x="535781" y="2204864"/>
            <a:ext cx="8286750" cy="3908762"/>
          </a:xfrm>
          <a:prstGeom prst="rect">
            <a:avLst/>
          </a:prstGeom>
          <a:noFill/>
          <a:ln w="38100">
            <a:solidFill>
              <a:srgbClr val="002060"/>
            </a:solidFill>
            <a:miter lim="800000"/>
            <a:headEnd/>
            <a:tailEnd/>
          </a:ln>
        </p:spPr>
        <p:txBody>
          <a:bodyPr>
            <a:spAutoFit/>
          </a:bodyPr>
          <a:lstStyle/>
          <a:p>
            <a:pPr>
              <a:spcAft>
                <a:spcPts val="1200"/>
              </a:spcAft>
              <a:buFont typeface="Arial" charset="0"/>
              <a:buChar char="•"/>
            </a:pPr>
            <a:r>
              <a:rPr lang="fr-FR" sz="2400" dirty="0"/>
              <a:t> </a:t>
            </a:r>
            <a:r>
              <a:rPr lang="fr-FR" sz="2400" b="1" dirty="0"/>
              <a:t>Réduction significative de la durée des hospitalisations +++</a:t>
            </a:r>
          </a:p>
          <a:p>
            <a:pPr lvl="1">
              <a:spcAft>
                <a:spcPts val="1200"/>
              </a:spcAft>
            </a:pPr>
            <a:r>
              <a:rPr lang="fr-FR" sz="2400" b="1" dirty="0"/>
              <a:t>4.07</a:t>
            </a:r>
            <a:r>
              <a:rPr lang="fr-FR" sz="2400" dirty="0"/>
              <a:t> jours d’hospitalisation en moins / résident / an </a:t>
            </a:r>
            <a:endParaRPr lang="fr-FR" sz="3600" dirty="0"/>
          </a:p>
          <a:p>
            <a:pPr>
              <a:spcAft>
                <a:spcPts val="1200"/>
              </a:spcAft>
              <a:buFont typeface="Arial" charset="0"/>
              <a:buChar char="•"/>
            </a:pPr>
            <a:r>
              <a:rPr lang="fr-FR" sz="2400" dirty="0"/>
              <a:t> </a:t>
            </a:r>
            <a:r>
              <a:rPr lang="fr-FR" sz="2400" b="1" dirty="0"/>
              <a:t>Réduction des hospitalisations après un passage aux urgences</a:t>
            </a:r>
            <a:endParaRPr lang="fr-FR" sz="3600" dirty="0"/>
          </a:p>
          <a:p>
            <a:pPr>
              <a:spcAft>
                <a:spcPts val="1200"/>
              </a:spcAft>
              <a:buFont typeface="Arial" charset="0"/>
              <a:buChar char="•"/>
            </a:pPr>
            <a:r>
              <a:rPr lang="fr-FR" sz="2400" b="1" dirty="0"/>
              <a:t> Augmentation des retours à l’EHPAD après un passage aux urgences</a:t>
            </a:r>
            <a:endParaRPr lang="fr-FR" sz="3600" b="1" dirty="0"/>
          </a:p>
          <a:p>
            <a:pPr>
              <a:spcAft>
                <a:spcPts val="1200"/>
              </a:spcAft>
              <a:buFont typeface="Arial" charset="0"/>
              <a:buChar char="•"/>
            </a:pPr>
            <a:r>
              <a:rPr lang="fr-FR" sz="2400" dirty="0"/>
              <a:t> </a:t>
            </a:r>
            <a:r>
              <a:rPr lang="fr-FR" sz="2400" b="1" dirty="0"/>
              <a:t>Tendance à plus de décès dans les EHPAD (fin de vie)</a:t>
            </a:r>
            <a:endParaRPr lang="fr-FR" sz="3600" b="1" dirty="0"/>
          </a:p>
          <a:p>
            <a:pPr>
              <a:spcAft>
                <a:spcPts val="1200"/>
              </a:spcAft>
              <a:buFont typeface="Arial" charset="0"/>
              <a:buChar char="•"/>
            </a:pPr>
            <a:r>
              <a:rPr lang="fr-FR" sz="2400" b="1" dirty="0"/>
              <a:t>  Pas d’effet sur le nombre d’hospitalisations aux urgences</a:t>
            </a:r>
          </a:p>
          <a:p>
            <a:pPr>
              <a:buFont typeface="Arial" charset="0"/>
              <a:buChar char="•"/>
            </a:pPr>
            <a:endParaRPr lang="fr-FR" sz="2000" dirty="0"/>
          </a:p>
        </p:txBody>
      </p:sp>
    </p:spTree>
    <p:extLst>
      <p:ext uri="{BB962C8B-B14F-4D97-AF65-F5344CB8AC3E}">
        <p14:creationId xmlns:p14="http://schemas.microsoft.com/office/powerpoint/2010/main" val="3953507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67544" y="1500174"/>
            <a:ext cx="8319298" cy="4798133"/>
          </a:xfrm>
        </p:spPr>
        <p:txBody>
          <a:bodyPr>
            <a:normAutofit/>
          </a:bodyPr>
          <a:lstStyle/>
          <a:p>
            <a:pPr>
              <a:spcAft>
                <a:spcPts val="1200"/>
              </a:spcAft>
            </a:pPr>
            <a:r>
              <a:rPr lang="fr-FR" sz="2400" dirty="0">
                <a:solidFill>
                  <a:schemeClr val="tx1"/>
                </a:solidFill>
              </a:rPr>
              <a:t>Résultats de l’étude </a:t>
            </a:r>
            <a:r>
              <a:rPr lang="fr-FR" sz="2400" b="1" dirty="0">
                <a:solidFill>
                  <a:schemeClr val="tx1"/>
                </a:solidFill>
              </a:rPr>
              <a:t>prospective</a:t>
            </a:r>
          </a:p>
          <a:p>
            <a:pPr lvl="1">
              <a:spcAft>
                <a:spcPts val="1200"/>
              </a:spcAft>
            </a:pPr>
            <a:r>
              <a:rPr lang="fr-FR" sz="2200" dirty="0">
                <a:solidFill>
                  <a:schemeClr val="tx1"/>
                </a:solidFill>
              </a:rPr>
              <a:t>Proposition de confier à Gérond’if la vérification du recueil de données sur le groupe expérimental pour l’année 2017.</a:t>
            </a:r>
          </a:p>
          <a:p>
            <a:pPr>
              <a:spcAft>
                <a:spcPts val="1200"/>
              </a:spcAft>
            </a:pPr>
            <a:r>
              <a:rPr lang="fr-FR" sz="2400" b="1" dirty="0">
                <a:solidFill>
                  <a:schemeClr val="tx1"/>
                </a:solidFill>
              </a:rPr>
              <a:t>Rapport final prévu pour début 2018 </a:t>
            </a:r>
          </a:p>
          <a:p>
            <a:pPr lvl="1">
              <a:spcAft>
                <a:spcPts val="1200"/>
              </a:spcAft>
            </a:pPr>
            <a:r>
              <a:rPr lang="fr-FR" sz="2200" dirty="0">
                <a:solidFill>
                  <a:schemeClr val="tx1"/>
                </a:solidFill>
              </a:rPr>
              <a:t>Étude quantitative rétrospective 2014-2016</a:t>
            </a:r>
          </a:p>
          <a:p>
            <a:pPr lvl="1">
              <a:spcAft>
                <a:spcPts val="1200"/>
              </a:spcAft>
            </a:pPr>
            <a:r>
              <a:rPr lang="fr-FR" sz="2200" dirty="0">
                <a:solidFill>
                  <a:schemeClr val="tx1"/>
                </a:solidFill>
              </a:rPr>
              <a:t>Etude quantitative  prospective 2017</a:t>
            </a:r>
          </a:p>
          <a:p>
            <a:pPr lvl="1">
              <a:spcAft>
                <a:spcPts val="1200"/>
              </a:spcAft>
            </a:pPr>
            <a:r>
              <a:rPr lang="fr-FR" sz="2200" dirty="0">
                <a:solidFill>
                  <a:schemeClr val="tx1"/>
                </a:solidFill>
              </a:rPr>
              <a:t>Analyses qualitatives conduites pendant l’expérimentation.</a:t>
            </a:r>
          </a:p>
          <a:p>
            <a:pPr marL="0" indent="0">
              <a:spcAft>
                <a:spcPts val="1200"/>
              </a:spcAft>
              <a:buNone/>
            </a:pPr>
            <a:endParaRPr lang="fr-FR" sz="2400" dirty="0">
              <a:solidFill>
                <a:schemeClr val="tx1"/>
              </a:solidFill>
            </a:endParaRPr>
          </a:p>
          <a:p>
            <a:pPr>
              <a:lnSpc>
                <a:spcPct val="150000"/>
              </a:lnSpc>
            </a:pPr>
            <a:endParaRPr lang="fr-FR" sz="2400" dirty="0"/>
          </a:p>
          <a:p>
            <a:pPr marL="0" indent="0">
              <a:lnSpc>
                <a:spcPct val="150000"/>
              </a:lnSpc>
              <a:buNone/>
            </a:pPr>
            <a:endParaRPr lang="fr-FR" sz="2400" dirty="0"/>
          </a:p>
          <a:p>
            <a:pPr>
              <a:lnSpc>
                <a:spcPct val="150000"/>
              </a:lnSpc>
            </a:pPr>
            <a:endParaRPr lang="fr-FR" sz="2400" dirty="0"/>
          </a:p>
          <a:p>
            <a:endParaRPr lang="fr-FR" sz="2400" dirty="0"/>
          </a:p>
        </p:txBody>
      </p:sp>
      <p:sp>
        <p:nvSpPr>
          <p:cNvPr id="6" name="Espace réservé du numéro de diapositive 5"/>
          <p:cNvSpPr>
            <a:spLocks noGrp="1"/>
          </p:cNvSpPr>
          <p:nvPr>
            <p:ph type="sldNum" sz="quarter" idx="12"/>
          </p:nvPr>
        </p:nvSpPr>
        <p:spPr/>
        <p:txBody>
          <a:bodyPr/>
          <a:lstStyle/>
          <a:p>
            <a:fld id="{51CBF2DD-8A0F-47DE-A4D2-BFB0FF877474}" type="slidenum">
              <a:rPr lang="fr-FR" smtClean="0"/>
              <a:pPr/>
              <a:t>34</a:t>
            </a:fld>
            <a:endParaRPr lang="fr-FR"/>
          </a:p>
        </p:txBody>
      </p:sp>
      <p:sp>
        <p:nvSpPr>
          <p:cNvPr id="4" name="Titre 3"/>
          <p:cNvSpPr>
            <a:spLocks noGrp="1"/>
          </p:cNvSpPr>
          <p:nvPr>
            <p:ph type="title"/>
          </p:nvPr>
        </p:nvSpPr>
        <p:spPr>
          <a:xfrm>
            <a:off x="467544" y="260648"/>
            <a:ext cx="8229600" cy="936104"/>
          </a:xfrm>
        </p:spPr>
        <p:txBody>
          <a:bodyPr/>
          <a:lstStyle/>
          <a:p>
            <a:r>
              <a:rPr lang="fr-FR" sz="3600" b="1" cap="small" dirty="0"/>
              <a:t>Perspectives</a:t>
            </a:r>
            <a:endParaRPr lang="en-US" dirty="0"/>
          </a:p>
        </p:txBody>
      </p:sp>
    </p:spTree>
    <p:extLst>
      <p:ext uri="{BB962C8B-B14F-4D97-AF65-F5344CB8AC3E}">
        <p14:creationId xmlns:p14="http://schemas.microsoft.com/office/powerpoint/2010/main" val="1278811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1" y="2710432"/>
            <a:ext cx="8228013" cy="1236118"/>
          </a:xfrm>
        </p:spPr>
        <p:txBody>
          <a:bodyPr/>
          <a:lstStyle/>
          <a:p>
            <a:pPr marL="0" indent="0" algn="ctr">
              <a:buNone/>
            </a:pPr>
            <a:r>
              <a:rPr lang="fr-FR" sz="2900" b="1" i="1" dirty="0"/>
              <a:t>Merci de votre attention </a:t>
            </a:r>
          </a:p>
        </p:txBody>
      </p:sp>
      <p:sp>
        <p:nvSpPr>
          <p:cNvPr id="5" name="Espace réservé du numéro de diapositive 4"/>
          <p:cNvSpPr>
            <a:spLocks noGrp="1"/>
          </p:cNvSpPr>
          <p:nvPr>
            <p:ph type="sldNum" sz="quarter" idx="13"/>
          </p:nvPr>
        </p:nvSpPr>
        <p:spPr/>
        <p:txBody>
          <a:bodyPr/>
          <a:lstStyle/>
          <a:p>
            <a:pPr>
              <a:defRPr/>
            </a:pPr>
            <a:fld id="{19047FD6-C998-4CE0-82E8-7EC766A3623E}" type="slidenum">
              <a:rPr lang="fr-FR" smtClean="0"/>
              <a:pPr>
                <a:defRPr/>
              </a:pPr>
              <a:t>35</a:t>
            </a:fld>
            <a:endParaRPr lang="fr-FR" dirty="0"/>
          </a:p>
        </p:txBody>
      </p:sp>
    </p:spTree>
    <p:extLst>
      <p:ext uri="{BB962C8B-B14F-4D97-AF65-F5344CB8AC3E}">
        <p14:creationId xmlns:p14="http://schemas.microsoft.com/office/powerpoint/2010/main" val="170046931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700808"/>
            <a:ext cx="8229600" cy="2376264"/>
          </a:xfrm>
        </p:spPr>
        <p:style>
          <a:lnRef idx="2">
            <a:schemeClr val="accent1"/>
          </a:lnRef>
          <a:fillRef idx="1">
            <a:schemeClr val="lt1"/>
          </a:fillRef>
          <a:effectRef idx="0">
            <a:schemeClr val="accent1"/>
          </a:effectRef>
          <a:fontRef idx="minor">
            <a:schemeClr val="dk1"/>
          </a:fontRef>
        </p:style>
        <p:txBody>
          <a:bodyPr>
            <a:normAutofit/>
          </a:bodyPr>
          <a:lstStyle/>
          <a:p>
            <a:r>
              <a:rPr lang="fr-FR" sz="3200" b="1" dirty="0" smtClean="0"/>
              <a:t>Séquence 3</a:t>
            </a:r>
            <a:br>
              <a:rPr lang="fr-FR" sz="3200" b="1" dirty="0" smtClean="0"/>
            </a:br>
            <a:r>
              <a:rPr lang="fr-FR" sz="3200" b="1" dirty="0"/>
              <a:t>Gestion de l’aval des urgences </a:t>
            </a:r>
            <a:endParaRPr lang="fr-FR" sz="3200" dirty="0"/>
          </a:p>
        </p:txBody>
      </p:sp>
    </p:spTree>
    <p:extLst>
      <p:ext uri="{BB962C8B-B14F-4D97-AF65-F5344CB8AC3E}">
        <p14:creationId xmlns:p14="http://schemas.microsoft.com/office/powerpoint/2010/main" val="3539194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ous-titre 2"/>
          <p:cNvSpPr>
            <a:spLocks noGrp="1"/>
          </p:cNvSpPr>
          <p:nvPr>
            <p:ph type="subTitle" idx="1"/>
          </p:nvPr>
        </p:nvSpPr>
        <p:spPr>
          <a:xfrm>
            <a:off x="397127" y="2163337"/>
            <a:ext cx="8317551" cy="2814196"/>
          </a:xfrm>
        </p:spPr>
        <p:txBody>
          <a:bodyPr>
            <a:normAutofit/>
          </a:bodyPr>
          <a:lstStyle/>
          <a:p>
            <a:pPr algn="ctr" eaLnBrk="1" hangingPunct="1"/>
            <a:r>
              <a:rPr lang="fr-FR" sz="4000" b="1" dirty="0" smtClean="0">
                <a:latin typeface="Arial" charset="0"/>
                <a:cs typeface="Arial" charset="0"/>
              </a:rPr>
              <a:t>Les travaux du Programme </a:t>
            </a:r>
          </a:p>
          <a:p>
            <a:pPr algn="ctr" eaLnBrk="1" hangingPunct="1"/>
            <a:r>
              <a:rPr lang="fr-FR" sz="4000" b="1" dirty="0" smtClean="0">
                <a:latin typeface="Arial" charset="0"/>
                <a:cs typeface="Arial" charset="0"/>
              </a:rPr>
              <a:t>national Gestion des lits</a:t>
            </a:r>
            <a:endParaRPr lang="fr-FR" sz="1600" b="1" dirty="0">
              <a:latin typeface="Arial" charset="0"/>
              <a:cs typeface="Arial" charset="0"/>
            </a:endParaRPr>
          </a:p>
          <a:p>
            <a:pPr algn="ctr"/>
            <a:endParaRPr lang="fr-FR" sz="1600" b="1" dirty="0" smtClean="0">
              <a:latin typeface="Arial" charset="0"/>
              <a:cs typeface="Arial" charset="0"/>
            </a:endParaRPr>
          </a:p>
          <a:p>
            <a:pPr algn="ctr"/>
            <a:endParaRPr lang="fr-FR" sz="1600" b="1" dirty="0">
              <a:latin typeface="Arial" charset="0"/>
              <a:cs typeface="Arial" charset="0"/>
            </a:endParaRPr>
          </a:p>
          <a:p>
            <a:pPr algn="ctr" eaLnBrk="1" hangingPunct="1"/>
            <a:endParaRPr lang="fr-FR" sz="1600" b="1" dirty="0">
              <a:latin typeface="Arial" charset="0"/>
              <a:cs typeface="Arial" charset="0"/>
            </a:endParaRPr>
          </a:p>
        </p:txBody>
      </p:sp>
      <p:sp>
        <p:nvSpPr>
          <p:cNvPr id="7" name="Sous-titre 2"/>
          <p:cNvSpPr txBox="1">
            <a:spLocks/>
          </p:cNvSpPr>
          <p:nvPr/>
        </p:nvSpPr>
        <p:spPr>
          <a:xfrm>
            <a:off x="5766833" y="4702962"/>
            <a:ext cx="7772400" cy="457200"/>
          </a:xfrm>
          <a:prstGeom prst="rect">
            <a:avLst/>
          </a:prstGeom>
        </p:spPr>
        <p:txBody>
          <a:bodyPr vert="horz" wrap="none"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FFFFFF"/>
                </a:solidFill>
                <a:latin typeface="Arial"/>
                <a:ea typeface="+mn-ea"/>
                <a:cs typeface="Arial"/>
              </a:defRPr>
            </a:lvl1pPr>
            <a:lvl2pPr marL="457056"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109"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165"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218"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527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2328"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199383"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6438"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fr-FR" sz="2400" dirty="0" smtClean="0">
                <a:latin typeface="Calibri" panose="020F0502020204030204" pitchFamily="34" charset="0"/>
              </a:rPr>
              <a:t>S. Martinon, DG de l’ANAP</a:t>
            </a:r>
          </a:p>
          <a:p>
            <a:r>
              <a:rPr lang="fr-FR" sz="2400" dirty="0" smtClean="0">
                <a:latin typeface="Calibri" panose="020F0502020204030204" pitchFamily="34" charset="0"/>
              </a:rPr>
              <a:t>30 novembre 2017</a:t>
            </a:r>
            <a:endParaRPr lang="fr-FR" sz="2400" dirty="0">
              <a:latin typeface="Calibri" panose="020F0502020204030204" pitchFamily="34" charset="0"/>
            </a:endParaRPr>
          </a:p>
        </p:txBody>
      </p:sp>
    </p:spTree>
    <p:extLst>
      <p:ext uri="{BB962C8B-B14F-4D97-AF65-F5344CB8AC3E}">
        <p14:creationId xmlns:p14="http://schemas.microsoft.com/office/powerpoint/2010/main" val="9075288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295" y="0"/>
            <a:ext cx="6677165" cy="447660"/>
          </a:xfrm>
        </p:spPr>
        <p:txBody>
          <a:bodyPr/>
          <a:lstStyle/>
          <a:p>
            <a:pPr algn="r"/>
            <a:r>
              <a:rPr lang="fr-FR" dirty="0" smtClean="0">
                <a:solidFill>
                  <a:schemeClr val="bg1"/>
                </a:solidFill>
              </a:rPr>
              <a:t>Le Programme national gestion des lits</a:t>
            </a:r>
            <a:endParaRPr lang="fr-FR" dirty="0">
              <a:solidFill>
                <a:schemeClr val="bg1"/>
              </a:solidFill>
            </a:endParaRPr>
          </a:p>
        </p:txBody>
      </p:sp>
      <p:sp>
        <p:nvSpPr>
          <p:cNvPr id="4" name="Espace réservé du contenu 2"/>
          <p:cNvSpPr>
            <a:spLocks noGrp="1"/>
          </p:cNvSpPr>
          <p:nvPr>
            <p:ph sz="quarter" idx="13"/>
          </p:nvPr>
        </p:nvSpPr>
        <p:spPr>
          <a:xfrm>
            <a:off x="259255" y="935657"/>
            <a:ext cx="8731205" cy="5105954"/>
          </a:xfrm>
        </p:spPr>
        <p:txBody>
          <a:bodyPr>
            <a:noAutofit/>
          </a:bodyPr>
          <a:lstStyle/>
          <a:p>
            <a:endParaRPr lang="fr-FR" sz="1800" dirty="0" smtClean="0"/>
          </a:p>
          <a:p>
            <a:r>
              <a:rPr lang="fr-FR" sz="1800" dirty="0" smtClean="0"/>
              <a:t>Un programme national pour accompagner 159 établissements de santé entre octobre 2013 et janvier 2016 sur la gestion des lits</a:t>
            </a:r>
          </a:p>
          <a:p>
            <a:endParaRPr lang="fr-FR" sz="1800" dirty="0" smtClean="0"/>
          </a:p>
          <a:p>
            <a:endParaRPr lang="fr-FR" sz="1800" dirty="0" smtClean="0"/>
          </a:p>
          <a:p>
            <a:r>
              <a:rPr lang="fr-FR" sz="1800" dirty="0"/>
              <a:t>Les actions ont porté sur les différentes étapes du parcours du patient à l’hôpital depuis la programmation jusqu’à la sortie</a:t>
            </a:r>
          </a:p>
          <a:p>
            <a:endParaRPr lang="fr-FR" sz="1800" dirty="0" smtClean="0"/>
          </a:p>
          <a:p>
            <a:endParaRPr lang="fr-FR" sz="1800" dirty="0" smtClean="0"/>
          </a:p>
          <a:p>
            <a:r>
              <a:rPr lang="fr-FR" sz="1800" dirty="0" smtClean="0"/>
              <a:t>Extension de la </a:t>
            </a:r>
            <a:r>
              <a:rPr lang="fr-FR" sz="1800" dirty="0"/>
              <a:t>démarche à d’autres </a:t>
            </a:r>
            <a:r>
              <a:rPr lang="fr-FR" sz="1800" dirty="0" smtClean="0"/>
              <a:t>établissements non accompagnés, avec la méthode et les outils de l’ANAP : 5 ARS : </a:t>
            </a:r>
            <a:r>
              <a:rPr lang="fr-FR" sz="1600" dirty="0" smtClean="0"/>
              <a:t>Centre Val de Loire, Île de France, Grand Est, Auver</a:t>
            </a:r>
            <a:r>
              <a:rPr lang="fr-FR" dirty="0" smtClean="0"/>
              <a:t>gne Rhône-Alpes</a:t>
            </a:r>
            <a:r>
              <a:rPr lang="fr-FR" sz="1600" dirty="0" smtClean="0"/>
              <a:t>, PACA</a:t>
            </a:r>
          </a:p>
          <a:p>
            <a:pPr lvl="2"/>
            <a:endParaRPr lang="fr-FR" sz="1600" dirty="0" smtClean="0"/>
          </a:p>
          <a:p>
            <a:pPr lvl="2"/>
            <a:endParaRPr lang="fr-FR" sz="1600" dirty="0" smtClean="0"/>
          </a:p>
          <a:p>
            <a:r>
              <a:rPr lang="fr-FR" sz="1800" dirty="0" smtClean="0"/>
              <a:t>Poursuite </a:t>
            </a:r>
            <a:r>
              <a:rPr lang="fr-FR" sz="1800" dirty="0"/>
              <a:t>des actions dans le cadre </a:t>
            </a:r>
            <a:r>
              <a:rPr lang="fr-FR" sz="1800" dirty="0" smtClean="0"/>
              <a:t>de l’appui ANAP au virage ambulatoire/plan </a:t>
            </a:r>
            <a:r>
              <a:rPr lang="fr-FR" sz="1800" dirty="0"/>
              <a:t>triennal</a:t>
            </a:r>
          </a:p>
          <a:p>
            <a:pPr lvl="1"/>
            <a:endParaRPr lang="fr-FR" sz="1600" dirty="0" smtClean="0"/>
          </a:p>
          <a:p>
            <a:pPr marL="531643" lvl="1" indent="0">
              <a:buNone/>
            </a:pPr>
            <a:endParaRPr lang="fr-FR" sz="2800" dirty="0"/>
          </a:p>
        </p:txBody>
      </p:sp>
    </p:spTree>
    <p:extLst>
      <p:ext uri="{BB962C8B-B14F-4D97-AF65-F5344CB8AC3E}">
        <p14:creationId xmlns:p14="http://schemas.microsoft.com/office/powerpoint/2010/main" val="34766488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295" y="0"/>
            <a:ext cx="6677165" cy="447660"/>
          </a:xfrm>
        </p:spPr>
        <p:txBody>
          <a:bodyPr/>
          <a:lstStyle/>
          <a:p>
            <a:pPr algn="r"/>
            <a:r>
              <a:rPr lang="fr-FR" dirty="0" smtClean="0">
                <a:solidFill>
                  <a:schemeClr val="bg1"/>
                </a:solidFill>
              </a:rPr>
              <a:t>La gestion des lits : outils et méthodes</a:t>
            </a:r>
            <a:endParaRPr lang="fr-FR" dirty="0">
              <a:solidFill>
                <a:schemeClr val="bg1"/>
              </a:solidFill>
            </a:endParaRPr>
          </a:p>
        </p:txBody>
      </p:sp>
      <p:sp>
        <p:nvSpPr>
          <p:cNvPr id="4" name="Espace réservé du contenu 2"/>
          <p:cNvSpPr>
            <a:spLocks noGrp="1"/>
          </p:cNvSpPr>
          <p:nvPr>
            <p:ph sz="quarter" idx="13"/>
          </p:nvPr>
        </p:nvSpPr>
        <p:spPr>
          <a:xfrm>
            <a:off x="142574" y="1111067"/>
            <a:ext cx="8593884" cy="5033253"/>
          </a:xfrm>
        </p:spPr>
        <p:txBody>
          <a:bodyPr>
            <a:noAutofit/>
          </a:bodyPr>
          <a:lstStyle/>
          <a:p>
            <a:pPr lvl="1"/>
            <a:r>
              <a:rPr lang="fr-FR" sz="1600" dirty="0" smtClean="0"/>
              <a:t>2 </a:t>
            </a:r>
            <a:r>
              <a:rPr lang="fr-FR" sz="1600" dirty="0"/>
              <a:t>plateformes dédiées </a:t>
            </a:r>
            <a:r>
              <a:rPr lang="fr-FR" sz="1600" dirty="0" smtClean="0"/>
              <a:t>du Centre de ressources  </a:t>
            </a:r>
            <a:r>
              <a:rPr lang="fr-FR" sz="1600" dirty="0"/>
              <a:t>ANAP avec 2 outils </a:t>
            </a:r>
            <a:r>
              <a:rPr lang="fr-FR" sz="1600" dirty="0" smtClean="0"/>
              <a:t>associés : </a:t>
            </a:r>
          </a:p>
          <a:p>
            <a:pPr lvl="1"/>
            <a:endParaRPr lang="fr-FR" sz="1600" dirty="0"/>
          </a:p>
          <a:p>
            <a:pPr lvl="2"/>
            <a:r>
              <a:rPr lang="fr-FR" dirty="0" smtClean="0"/>
              <a:t>Urgences</a:t>
            </a:r>
          </a:p>
          <a:p>
            <a:pPr marL="728430" lvl="2" indent="0">
              <a:buNone/>
            </a:pPr>
            <a:r>
              <a:rPr lang="fr-FR" dirty="0" smtClean="0">
                <a:hlinkClick r:id="rId2"/>
              </a:rPr>
              <a:t>http://urgences.anap.fr</a:t>
            </a:r>
            <a:endParaRPr lang="fr-FR" dirty="0" smtClean="0"/>
          </a:p>
          <a:p>
            <a:pPr marL="728430" lvl="2" indent="0">
              <a:buNone/>
            </a:pPr>
            <a:endParaRPr lang="fr-FR" dirty="0" smtClean="0"/>
          </a:p>
          <a:p>
            <a:pPr lvl="2"/>
            <a:r>
              <a:rPr lang="fr-FR" dirty="0" smtClean="0"/>
              <a:t>Gestion des lits</a:t>
            </a:r>
          </a:p>
          <a:p>
            <a:pPr marL="728430" lvl="2" indent="0">
              <a:buNone/>
            </a:pPr>
            <a:r>
              <a:rPr lang="fr-FR" u="sng" dirty="0">
                <a:hlinkClick r:id="rId3"/>
              </a:rPr>
              <a:t>http://</a:t>
            </a:r>
            <a:r>
              <a:rPr lang="fr-FR" u="sng" dirty="0" smtClean="0">
                <a:hlinkClick r:id="rId3"/>
              </a:rPr>
              <a:t>gestion-des-lits.anap.fr</a:t>
            </a:r>
            <a:endParaRPr lang="fr-FR" u="sng" dirty="0" smtClean="0"/>
          </a:p>
          <a:p>
            <a:pPr lvl="1"/>
            <a:endParaRPr lang="fr-FR" sz="1200" dirty="0" smtClean="0"/>
          </a:p>
          <a:p>
            <a:pPr marL="531643" lvl="1" indent="0">
              <a:buNone/>
            </a:pPr>
            <a:endParaRPr lang="fr-FR" sz="1600" dirty="0" smtClean="0"/>
          </a:p>
          <a:p>
            <a:pPr lvl="1"/>
            <a:r>
              <a:rPr lang="fr-FR" sz="1600" dirty="0" smtClean="0"/>
              <a:t>Des sessions d’appuis thématiques pour les établissements sur l’outil urgences</a:t>
            </a:r>
          </a:p>
          <a:p>
            <a:pPr marL="531643" lvl="1" indent="0">
              <a:buNone/>
            </a:pPr>
            <a:r>
              <a:rPr lang="fr-FR" sz="1600" dirty="0" smtClean="0">
                <a:hlinkClick r:id="rId4"/>
              </a:rPr>
              <a:t>http</a:t>
            </a:r>
            <a:r>
              <a:rPr lang="fr-FR" sz="1600" dirty="0">
                <a:hlinkClick r:id="rId4"/>
              </a:rPr>
              <a:t>://macrodiag.anap.fr/autodiagnostic/48#906</a:t>
            </a:r>
            <a:endParaRPr lang="fr-FR" sz="1600" dirty="0"/>
          </a:p>
          <a:p>
            <a:pPr lvl="1"/>
            <a:endParaRPr lang="fr-FR" sz="1600" dirty="0" smtClean="0"/>
          </a:p>
          <a:p>
            <a:pPr lvl="1"/>
            <a:r>
              <a:rPr lang="fr-FR" sz="1600" dirty="0" smtClean="0"/>
              <a:t>Le guide </a:t>
            </a:r>
            <a:r>
              <a:rPr lang="fr-FR" sz="1600" dirty="0"/>
              <a:t>méthodologique </a:t>
            </a:r>
            <a:r>
              <a:rPr lang="fr-FR" sz="1600" dirty="0" smtClean="0"/>
              <a:t>« </a:t>
            </a:r>
            <a:r>
              <a:rPr lang="fr-FR" sz="1600" i="1" dirty="0" smtClean="0"/>
              <a:t>Gestion des lits : vers une nouvelle </a:t>
            </a:r>
          </a:p>
          <a:p>
            <a:pPr marL="531643" lvl="1" indent="0">
              <a:buNone/>
            </a:pPr>
            <a:r>
              <a:rPr lang="fr-FR" sz="1600" i="1" dirty="0" smtClean="0"/>
              <a:t>organisation</a:t>
            </a:r>
            <a:r>
              <a:rPr lang="fr-FR" sz="1600" dirty="0" smtClean="0"/>
              <a:t> » :</a:t>
            </a:r>
            <a:endParaRPr lang="fr-FR" sz="1600" u="sng" dirty="0"/>
          </a:p>
          <a:p>
            <a:pPr lvl="3"/>
            <a:r>
              <a:rPr lang="fr-FR" dirty="0" smtClean="0"/>
              <a:t>Tome 1 : cadrage, diagnostic et plan d’action</a:t>
            </a:r>
          </a:p>
          <a:p>
            <a:pPr marL="890304" lvl="3" indent="0">
              <a:buNone/>
            </a:pPr>
            <a:r>
              <a:rPr lang="fr-FR" sz="1100" u="sng" dirty="0">
                <a:hlinkClick r:id="rId5"/>
              </a:rPr>
              <a:t>http://www.anap.fr/ressources/publications/detail/actualites/gestion-des-lits-vers-une-nouvelle-organisation-tome-1-cadrage-diagnostic-et-plan-dactions</a:t>
            </a:r>
            <a:endParaRPr lang="fr-FR" sz="1100" u="sng" dirty="0"/>
          </a:p>
          <a:p>
            <a:pPr lvl="3"/>
            <a:r>
              <a:rPr lang="fr-FR" dirty="0" smtClean="0"/>
              <a:t>Tome 2 : Mise en œuvre et bilan</a:t>
            </a:r>
          </a:p>
          <a:p>
            <a:pPr marL="890304" lvl="3" indent="0">
              <a:buNone/>
            </a:pPr>
            <a:r>
              <a:rPr lang="fr-FR" sz="1100" dirty="0">
                <a:hlinkClick r:id="rId6"/>
              </a:rPr>
              <a:t>http://www.anap.fr/ressources/publications/detail/actualites/gestion-des-lits-vers-une-nouvelle-organisation-tome-2-mise-en-oeuvre-et-bilan</a:t>
            </a:r>
            <a:r>
              <a:rPr lang="fr-FR" sz="1100" dirty="0" smtClean="0">
                <a:hlinkClick r:id="rId6"/>
              </a:rPr>
              <a:t>/</a:t>
            </a:r>
            <a:endParaRPr lang="fr-FR" sz="1100" dirty="0" smtClean="0"/>
          </a:p>
          <a:p>
            <a:pPr lvl="3"/>
            <a:endParaRPr lang="fr-FR" sz="1800" dirty="0" smtClean="0"/>
          </a:p>
          <a:p>
            <a:pPr lvl="3"/>
            <a:endParaRPr lang="fr-FR" sz="1800" dirty="0" smtClean="0"/>
          </a:p>
          <a:p>
            <a:pPr marL="890304" lvl="3" indent="0">
              <a:buNone/>
            </a:pPr>
            <a:endParaRPr lang="fr-FR" sz="1800" dirty="0" smtClean="0"/>
          </a:p>
          <a:p>
            <a:pPr marL="531643" lvl="1" indent="0">
              <a:buNone/>
            </a:pPr>
            <a:endParaRPr lang="fr-FR" sz="1800" dirty="0"/>
          </a:p>
        </p:txBody>
      </p:sp>
      <p:pic>
        <p:nvPicPr>
          <p:cNvPr id="6" name="Picture 4" descr="http://www.anap.fr/fileadmin/user_upload/outils_et_publications/Publications/Organiser_la_prise_en_charge/Services_cliniques_et_medico-techniques/Gestion_des_lits/couv_Gestion_des_lits_vers_une_nouvelle_organisation_Tome_2_Mise_en_oeuvre_et_bila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9991" y="5027750"/>
            <a:ext cx="712935" cy="13450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anap.fr/fileadmin/user_upload/outils_et_publications/Publications/Organiser_la_prise_en_charge/Services_cliniques_et_medico-techniques/Gestion_des_lits/couv_Gestion_des_lits_vers_une_nouvelle_organisation_Tome_1_Cadrage_diagnostic_et_plan_d_action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7205" y="5247108"/>
            <a:ext cx="752786" cy="142025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9"/>
          <a:stretch>
            <a:fillRect/>
          </a:stretch>
        </p:blipFill>
        <p:spPr>
          <a:xfrm>
            <a:off x="4148067" y="2195978"/>
            <a:ext cx="1430329" cy="1536616"/>
          </a:xfrm>
          <a:prstGeom prst="rect">
            <a:avLst/>
          </a:prstGeom>
        </p:spPr>
      </p:pic>
      <p:pic>
        <p:nvPicPr>
          <p:cNvPr id="5" name="Image 4"/>
          <p:cNvPicPr>
            <a:picLocks noChangeAspect="1"/>
          </p:cNvPicPr>
          <p:nvPr/>
        </p:nvPicPr>
        <p:blipFill>
          <a:blip r:embed="rId10"/>
          <a:stretch>
            <a:fillRect/>
          </a:stretch>
        </p:blipFill>
        <p:spPr>
          <a:xfrm>
            <a:off x="3509034" y="1510297"/>
            <a:ext cx="2708396" cy="731140"/>
          </a:xfrm>
          <a:prstGeom prst="rect">
            <a:avLst/>
          </a:prstGeom>
        </p:spPr>
      </p:pic>
      <p:sp>
        <p:nvSpPr>
          <p:cNvPr id="7" name="ZoneTexte 6"/>
          <p:cNvSpPr txBox="1"/>
          <p:nvPr/>
        </p:nvSpPr>
        <p:spPr>
          <a:xfrm>
            <a:off x="267629" y="769434"/>
            <a:ext cx="8564137" cy="341632"/>
          </a:xfrm>
          <a:prstGeom prst="rect">
            <a:avLst/>
          </a:prstGeom>
          <a:noFill/>
        </p:spPr>
        <p:txBody>
          <a:bodyPr wrap="square" rtlCol="0">
            <a:spAutoFit/>
          </a:bodyPr>
          <a:lstStyle/>
          <a:p>
            <a:pPr>
              <a:lnSpc>
                <a:spcPct val="90000"/>
              </a:lnSpc>
              <a:spcBef>
                <a:spcPts val="500"/>
              </a:spcBef>
              <a:buSzPct val="100000"/>
            </a:pPr>
            <a:r>
              <a:rPr lang="fr-FR" b="1" dirty="0" smtClean="0">
                <a:solidFill>
                  <a:srgbClr val="02375E"/>
                </a:solidFill>
                <a:latin typeface="Arial"/>
                <a:cs typeface="Arial"/>
              </a:rPr>
              <a:t>Objectif : anticiper les pics d’admissions aux urgences</a:t>
            </a:r>
            <a:endParaRPr lang="fr-FR" b="1" dirty="0">
              <a:solidFill>
                <a:srgbClr val="02375E"/>
              </a:solidFill>
              <a:latin typeface="Arial"/>
              <a:cs typeface="Arial"/>
            </a:endParaRPr>
          </a:p>
        </p:txBody>
      </p:sp>
    </p:spTree>
    <p:extLst>
      <p:ext uri="{BB962C8B-B14F-4D97-AF65-F5344CB8AC3E}">
        <p14:creationId xmlns:p14="http://schemas.microsoft.com/office/powerpoint/2010/main" val="3797022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5736" y="548680"/>
            <a:ext cx="5925344" cy="1143000"/>
          </a:xfrm>
        </p:spPr>
        <p:txBody>
          <a:bodyPr>
            <a:normAutofit/>
          </a:bodyPr>
          <a:lstStyle/>
          <a:p>
            <a:pPr algn="l"/>
            <a:r>
              <a:rPr lang="fr-FR" sz="2800" b="1" dirty="0" smtClean="0">
                <a:solidFill>
                  <a:srgbClr val="92D050"/>
                </a:solidFill>
              </a:rPr>
              <a:t>Introduction</a:t>
            </a:r>
            <a:endParaRPr lang="fr-FR" sz="2800" b="1" dirty="0">
              <a:solidFill>
                <a:srgbClr val="92D050"/>
              </a:solidFill>
            </a:endParaRPr>
          </a:p>
        </p:txBody>
      </p:sp>
      <p:sp>
        <p:nvSpPr>
          <p:cNvPr id="3" name="Espace réservé du contenu 2"/>
          <p:cNvSpPr>
            <a:spLocks noGrp="1"/>
          </p:cNvSpPr>
          <p:nvPr>
            <p:ph idx="1"/>
          </p:nvPr>
        </p:nvSpPr>
        <p:spPr>
          <a:xfrm>
            <a:off x="427991" y="1988840"/>
            <a:ext cx="8229600" cy="4525963"/>
          </a:xfrm>
        </p:spPr>
        <p:txBody>
          <a:bodyPr>
            <a:normAutofit/>
          </a:bodyPr>
          <a:lstStyle/>
          <a:p>
            <a:pPr algn="just"/>
            <a:r>
              <a:rPr lang="fr-FR" sz="1600" dirty="0"/>
              <a:t>Le sujet des tensions sur le système de santé mérite d’être cadré au niveau régional par l’Agence et demande </a:t>
            </a:r>
            <a:r>
              <a:rPr lang="fr-FR" sz="1600" b="1" dirty="0"/>
              <a:t>un changement des cultures et des pratiques </a:t>
            </a:r>
            <a:r>
              <a:rPr lang="fr-FR" sz="1600" dirty="0"/>
              <a:t>qui se doit d’être accompagné </a:t>
            </a:r>
            <a:r>
              <a:rPr lang="fr-FR" sz="1600" b="1" dirty="0"/>
              <a:t>sur le long terme</a:t>
            </a:r>
          </a:p>
          <a:p>
            <a:pPr marL="0" indent="0" algn="just">
              <a:buNone/>
            </a:pPr>
            <a:endParaRPr lang="fr-FR" sz="1600" dirty="0"/>
          </a:p>
          <a:p>
            <a:pPr algn="just"/>
            <a:r>
              <a:rPr lang="fr-FR" sz="1600" b="1" dirty="0"/>
              <a:t>Plusieurs plans, instructions, recommandations successives ces dernières années nous ont </a:t>
            </a:r>
            <a:r>
              <a:rPr lang="fr-FR" sz="1600" b="1" dirty="0" smtClean="0"/>
              <a:t>amenés </a:t>
            </a:r>
            <a:r>
              <a:rPr lang="fr-FR" sz="1600" b="1" dirty="0"/>
              <a:t>à faire un constat sur les leviers d’amélioration </a:t>
            </a:r>
            <a:r>
              <a:rPr lang="fr-FR" sz="1600" dirty="0"/>
              <a:t>: </a:t>
            </a:r>
          </a:p>
          <a:p>
            <a:pPr lvl="1" algn="just"/>
            <a:r>
              <a:rPr lang="fr-FR" sz="1600" dirty="0"/>
              <a:t>Plan d’action « Urgences » 2013 – 2015</a:t>
            </a:r>
          </a:p>
          <a:p>
            <a:pPr lvl="1"/>
            <a:r>
              <a:rPr lang="fr-FR" sz="1600" dirty="0"/>
              <a:t>Instruction N°DGOS/R2/2013/261 du 27 juin 2013 relatives aux plans d’action régionaux sur les urgences</a:t>
            </a:r>
          </a:p>
          <a:p>
            <a:pPr lvl="1"/>
            <a:r>
              <a:rPr lang="fr-FR" sz="1600" dirty="0"/>
              <a:t>Recommandations du CNUH concernant le diagnostic des services d’urgences en tension et sur l’aval des urgences</a:t>
            </a:r>
          </a:p>
          <a:p>
            <a:pPr marL="0" indent="0">
              <a:buNone/>
            </a:pPr>
            <a:endParaRPr lang="fr-FR" dirty="0"/>
          </a:p>
        </p:txBody>
      </p:sp>
      <p:pic>
        <p:nvPicPr>
          <p:cNvPr id="5" name="Picture 4" descr="Résultat de recherche d'images pour &quot;logo ARS IDF&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548680"/>
            <a:ext cx="1468386"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518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280972" y="1067329"/>
            <a:ext cx="8229183" cy="5104800"/>
          </a:xfrm>
        </p:spPr>
        <p:txBody>
          <a:bodyPr/>
          <a:lstStyle/>
          <a:p>
            <a:r>
              <a:rPr lang="fr-FR" dirty="0" smtClean="0">
                <a:latin typeface="Arial" panose="020B0604020202020204" pitchFamily="34" charset="0"/>
                <a:cs typeface="Arial" panose="020B0604020202020204" pitchFamily="34" charset="0"/>
              </a:rPr>
              <a:t>Amélioration du service </a:t>
            </a:r>
            <a:r>
              <a:rPr lang="fr-FR" dirty="0">
                <a:latin typeface="Arial" panose="020B0604020202020204" pitchFamily="34" charset="0"/>
                <a:cs typeface="Arial" panose="020B0604020202020204" pitchFamily="34" charset="0"/>
              </a:rPr>
              <a:t>rendu aux patients</a:t>
            </a:r>
          </a:p>
          <a:p>
            <a:pPr lvl="1"/>
            <a:r>
              <a:rPr lang="fr-FR" dirty="0">
                <a:latin typeface="Arial" panose="020B0604020202020204" pitchFamily="34" charset="0"/>
                <a:cs typeface="Arial" panose="020B0604020202020204" pitchFamily="34" charset="0"/>
              </a:rPr>
              <a:t>Fluidification de l’aval </a:t>
            </a:r>
            <a:r>
              <a:rPr lang="fr-FR" dirty="0" smtClean="0">
                <a:latin typeface="Arial" panose="020B0604020202020204" pitchFamily="34" charset="0"/>
                <a:cs typeface="Arial" panose="020B0604020202020204" pitchFamily="34" charset="0"/>
              </a:rPr>
              <a:t>des urgences </a:t>
            </a:r>
            <a:r>
              <a:rPr lang="fr-FR" dirty="0">
                <a:latin typeface="Arial" panose="020B0604020202020204" pitchFamily="34" charset="0"/>
                <a:cs typeface="Arial" panose="020B0604020202020204" pitchFamily="34" charset="0"/>
              </a:rPr>
              <a:t>et </a:t>
            </a:r>
            <a:r>
              <a:rPr lang="fr-FR" dirty="0" smtClean="0">
                <a:latin typeface="Arial" panose="020B0604020202020204" pitchFamily="34" charset="0"/>
                <a:cs typeface="Arial" panose="020B0604020202020204" pitchFamily="34" charset="0"/>
              </a:rPr>
              <a:t>des hospitalisations</a:t>
            </a:r>
            <a:endParaRPr lang="fr-FR" dirty="0">
              <a:latin typeface="Arial" panose="020B0604020202020204" pitchFamily="34" charset="0"/>
              <a:cs typeface="Arial" panose="020B0604020202020204" pitchFamily="34" charset="0"/>
            </a:endParaRPr>
          </a:p>
          <a:p>
            <a:pPr lvl="1"/>
            <a:r>
              <a:rPr lang="fr-FR" dirty="0">
                <a:latin typeface="Arial" panose="020B0604020202020204" pitchFamily="34" charset="0"/>
                <a:cs typeface="Arial" panose="020B0604020202020204" pitchFamily="34" charset="0"/>
              </a:rPr>
              <a:t>Réduction </a:t>
            </a:r>
            <a:r>
              <a:rPr lang="fr-FR" dirty="0" smtClean="0">
                <a:latin typeface="Arial" panose="020B0604020202020204" pitchFamily="34" charset="0"/>
                <a:cs typeface="Arial" panose="020B0604020202020204" pitchFamily="34" charset="0"/>
              </a:rPr>
              <a:t>du nombre de lits brancards la nuit </a:t>
            </a:r>
          </a:p>
          <a:p>
            <a:pPr lvl="1"/>
            <a:r>
              <a:rPr lang="fr-FR" dirty="0" smtClean="0">
                <a:latin typeface="Arial" panose="020B0604020202020204" pitchFamily="34" charset="0"/>
                <a:cs typeface="Arial" panose="020B0604020202020204" pitchFamily="34" charset="0"/>
              </a:rPr>
              <a:t>Diminution </a:t>
            </a:r>
            <a:r>
              <a:rPr lang="fr-FR" dirty="0">
                <a:latin typeface="Arial" panose="020B0604020202020204" pitchFamily="34" charset="0"/>
                <a:cs typeface="Arial" panose="020B0604020202020204" pitchFamily="34" charset="0"/>
              </a:rPr>
              <a:t>des </a:t>
            </a:r>
            <a:r>
              <a:rPr lang="fr-FR" dirty="0" smtClean="0">
                <a:latin typeface="Arial" panose="020B0604020202020204" pitchFamily="34" charset="0"/>
                <a:cs typeface="Arial" panose="020B0604020202020204" pitchFamily="34" charset="0"/>
              </a:rPr>
              <a:t>déprogrammations</a:t>
            </a:r>
          </a:p>
          <a:p>
            <a:pPr lvl="1"/>
            <a:r>
              <a:rPr lang="fr-FR" dirty="0" smtClean="0">
                <a:latin typeface="Arial" panose="020B0604020202020204" pitchFamily="34" charset="0"/>
                <a:cs typeface="Arial" panose="020B0604020202020204" pitchFamily="34" charset="0"/>
              </a:rPr>
              <a:t>Communication au patient de sa date prévisionnelle de sortie</a:t>
            </a:r>
          </a:p>
          <a:p>
            <a:r>
              <a:rPr lang="fr-FR" dirty="0" smtClean="0">
                <a:latin typeface="Arial" panose="020B0604020202020204" pitchFamily="34" charset="0"/>
                <a:cs typeface="Arial" panose="020B0604020202020204" pitchFamily="34" charset="0"/>
              </a:rPr>
              <a:t>Conditions </a:t>
            </a:r>
            <a:r>
              <a:rPr lang="fr-FR" dirty="0">
                <a:latin typeface="Arial" panose="020B0604020202020204" pitchFamily="34" charset="0"/>
                <a:cs typeface="Arial" panose="020B0604020202020204" pitchFamily="34" charset="0"/>
              </a:rPr>
              <a:t>d’exercice des professionnels</a:t>
            </a:r>
          </a:p>
          <a:p>
            <a:pPr lvl="1"/>
            <a:r>
              <a:rPr lang="fr-FR" dirty="0">
                <a:latin typeface="Arial" panose="020B0604020202020204" pitchFamily="34" charset="0"/>
                <a:cs typeface="Arial" panose="020B0604020202020204" pitchFamily="34" charset="0"/>
              </a:rPr>
              <a:t>Amélioration de la communication entre les </a:t>
            </a:r>
            <a:r>
              <a:rPr lang="fr-FR" dirty="0" smtClean="0">
                <a:latin typeface="Arial" panose="020B0604020202020204" pitchFamily="34" charset="0"/>
                <a:cs typeface="Arial" panose="020B0604020202020204" pitchFamily="34" charset="0"/>
              </a:rPr>
              <a:t>services</a:t>
            </a:r>
          </a:p>
          <a:p>
            <a:pPr lvl="1"/>
            <a:r>
              <a:rPr lang="fr-FR" dirty="0" smtClean="0">
                <a:latin typeface="Arial" panose="020B0604020202020204" pitchFamily="34" charset="0"/>
                <a:cs typeface="Arial" panose="020B0604020202020204" pitchFamily="34" charset="0"/>
              </a:rPr>
              <a:t>Recentrage </a:t>
            </a:r>
            <a:r>
              <a:rPr lang="fr-FR" dirty="0">
                <a:latin typeface="Arial" panose="020B0604020202020204" pitchFamily="34" charset="0"/>
                <a:cs typeface="Arial" panose="020B0604020202020204" pitchFamily="34" charset="0"/>
              </a:rPr>
              <a:t>sur le cœur de </a:t>
            </a:r>
            <a:r>
              <a:rPr lang="fr-FR" dirty="0" smtClean="0">
                <a:latin typeface="Arial" panose="020B0604020202020204" pitchFamily="34" charset="0"/>
                <a:cs typeface="Arial" panose="020B0604020202020204" pitchFamily="34" charset="0"/>
              </a:rPr>
              <a:t>métier</a:t>
            </a:r>
          </a:p>
          <a:p>
            <a:pPr lvl="1"/>
            <a:r>
              <a:rPr lang="fr-FR" dirty="0">
                <a:latin typeface="Arial" panose="020B0604020202020204" pitchFamily="34" charset="0"/>
                <a:cs typeface="Arial" panose="020B0604020202020204" pitchFamily="34" charset="0"/>
              </a:rPr>
              <a:t>Lissage des entrées et sorties patients sur la journée</a:t>
            </a:r>
          </a:p>
          <a:p>
            <a:pPr lvl="1"/>
            <a:r>
              <a:rPr lang="fr-FR" dirty="0" smtClean="0">
                <a:latin typeface="Arial" panose="020B0604020202020204" pitchFamily="34" charset="0"/>
                <a:cs typeface="Arial" panose="020B0604020202020204" pitchFamily="34" charset="0"/>
              </a:rPr>
              <a:t>Réduction du temps passé à la recherche en lits</a:t>
            </a:r>
          </a:p>
          <a:p>
            <a:r>
              <a:rPr lang="fr-FR" dirty="0">
                <a:latin typeface="Arial" panose="020B0604020202020204" pitchFamily="34" charset="0"/>
                <a:cs typeface="Arial" panose="020B0604020202020204" pitchFamily="34" charset="0"/>
              </a:rPr>
              <a:t>Durabilité des actions </a:t>
            </a:r>
            <a:r>
              <a:rPr lang="fr-FR" dirty="0" smtClean="0">
                <a:latin typeface="Arial" panose="020B0604020202020204" pitchFamily="34" charset="0"/>
                <a:cs typeface="Arial" panose="020B0604020202020204" pitchFamily="34" charset="0"/>
              </a:rPr>
              <a:t>au sein des </a:t>
            </a:r>
            <a:r>
              <a:rPr lang="fr-FR" dirty="0">
                <a:latin typeface="Arial" panose="020B0604020202020204" pitchFamily="34" charset="0"/>
                <a:cs typeface="Arial" panose="020B0604020202020204" pitchFamily="34" charset="0"/>
              </a:rPr>
              <a:t>établissements </a:t>
            </a:r>
            <a:r>
              <a:rPr lang="fr-FR" dirty="0" smtClean="0">
                <a:latin typeface="Arial" panose="020B0604020202020204" pitchFamily="34" charset="0"/>
                <a:cs typeface="Arial" panose="020B0604020202020204" pitchFamily="34" charset="0"/>
              </a:rPr>
              <a:t>accompagnés</a:t>
            </a:r>
            <a:endParaRPr lang="fr-FR" dirty="0">
              <a:latin typeface="Arial" panose="020B0604020202020204" pitchFamily="34" charset="0"/>
              <a:cs typeface="Arial" panose="020B0604020202020204" pitchFamily="34" charset="0"/>
            </a:endParaRPr>
          </a:p>
        </p:txBody>
      </p:sp>
      <p:sp>
        <p:nvSpPr>
          <p:cNvPr id="3" name="Espace réservé du numéro de diapositive 2"/>
          <p:cNvSpPr>
            <a:spLocks noGrp="1"/>
          </p:cNvSpPr>
          <p:nvPr>
            <p:ph type="sldNum" sz="quarter" idx="4"/>
          </p:nvPr>
        </p:nvSpPr>
        <p:spPr/>
        <p:txBody>
          <a:bodyPr/>
          <a:lstStyle/>
          <a:p>
            <a:pPr fontAlgn="base">
              <a:spcBef>
                <a:spcPct val="0"/>
              </a:spcBef>
              <a:spcAft>
                <a:spcPct val="0"/>
              </a:spcAft>
            </a:pPr>
            <a:fld id="{6BE241F5-8998-1C40-AECE-9E6A33B2EF7A}" type="slidenum">
              <a:rPr lang="fr-FR" smtClean="0"/>
              <a:pPr fontAlgn="base">
                <a:spcBef>
                  <a:spcPct val="0"/>
                </a:spcBef>
                <a:spcAft>
                  <a:spcPct val="0"/>
                </a:spcAft>
              </a:pPr>
              <a:t>40</a:t>
            </a:fld>
            <a:endParaRPr lang="fr-FR" dirty="0"/>
          </a:p>
        </p:txBody>
      </p:sp>
      <p:sp>
        <p:nvSpPr>
          <p:cNvPr id="5" name="Title 1"/>
          <p:cNvSpPr txBox="1">
            <a:spLocks/>
          </p:cNvSpPr>
          <p:nvPr/>
        </p:nvSpPr>
        <p:spPr>
          <a:xfrm>
            <a:off x="2313295" y="0"/>
            <a:ext cx="6677165" cy="447660"/>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sz="2000" b="1" i="0" kern="1200">
                <a:solidFill>
                  <a:schemeClr val="tx1"/>
                </a:solidFill>
                <a:latin typeface="Arial"/>
                <a:ea typeface="+mj-ea"/>
                <a:cs typeface="Arial"/>
              </a:defRPr>
            </a:lvl1pPr>
          </a:lstStyle>
          <a:p>
            <a:pPr algn="r"/>
            <a:endParaRPr lang="fr-FR" dirty="0">
              <a:solidFill>
                <a:schemeClr val="bg1"/>
              </a:solidFill>
            </a:endParaRPr>
          </a:p>
        </p:txBody>
      </p:sp>
      <p:sp>
        <p:nvSpPr>
          <p:cNvPr id="6" name="Rectangle 5"/>
          <p:cNvSpPr/>
          <p:nvPr/>
        </p:nvSpPr>
        <p:spPr>
          <a:xfrm>
            <a:off x="4209870" y="58171"/>
            <a:ext cx="6320961" cy="400110"/>
          </a:xfrm>
          <a:prstGeom prst="rect">
            <a:avLst/>
          </a:prstGeom>
        </p:spPr>
        <p:txBody>
          <a:bodyPr wrap="none">
            <a:spAutoFit/>
          </a:bodyPr>
          <a:lstStyle/>
          <a:p>
            <a:r>
              <a:rPr lang="fr-FR" sz="2000" b="1" dirty="0">
                <a:solidFill>
                  <a:schemeClr val="bg1"/>
                </a:solidFill>
                <a:latin typeface="Arial" panose="020B0604020202020204" pitchFamily="34" charset="0"/>
                <a:cs typeface="Arial" panose="020B0604020202020204" pitchFamily="34" charset="0"/>
              </a:rPr>
              <a:t>Résultats mis en évidence par l’évaluation externe</a:t>
            </a:r>
          </a:p>
        </p:txBody>
      </p:sp>
    </p:spTree>
    <p:extLst>
      <p:ext uri="{BB962C8B-B14F-4D97-AF65-F5344CB8AC3E}">
        <p14:creationId xmlns:p14="http://schemas.microsoft.com/office/powerpoint/2010/main" val="40359171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295" y="0"/>
            <a:ext cx="6677165" cy="447660"/>
          </a:xfrm>
        </p:spPr>
        <p:txBody>
          <a:bodyPr>
            <a:normAutofit/>
          </a:bodyPr>
          <a:lstStyle/>
          <a:p>
            <a:pPr algn="r"/>
            <a:r>
              <a:rPr lang="fr-FR" sz="1800" dirty="0" smtClean="0">
                <a:solidFill>
                  <a:schemeClr val="bg1"/>
                </a:solidFill>
              </a:rPr>
              <a:t>Conclusions</a:t>
            </a:r>
            <a:endParaRPr lang="fr-FR" sz="1800" dirty="0">
              <a:solidFill>
                <a:schemeClr val="bg1"/>
              </a:solidFill>
            </a:endParaRPr>
          </a:p>
        </p:txBody>
      </p:sp>
      <p:sp>
        <p:nvSpPr>
          <p:cNvPr id="3" name="Espace réservé du contenu 2"/>
          <p:cNvSpPr>
            <a:spLocks noGrp="1"/>
          </p:cNvSpPr>
          <p:nvPr>
            <p:ph sz="quarter" idx="13"/>
          </p:nvPr>
        </p:nvSpPr>
        <p:spPr>
          <a:xfrm>
            <a:off x="280977" y="1267691"/>
            <a:ext cx="8731205" cy="5040344"/>
          </a:xfrm>
        </p:spPr>
        <p:txBody>
          <a:bodyPr/>
          <a:lstStyle/>
          <a:p>
            <a:r>
              <a:rPr lang="fr-FR" sz="1800" dirty="0" smtClean="0"/>
              <a:t>Anticiper l’augmentation des flux de patients à l’approche de l’hiver, c’est  :</a:t>
            </a:r>
          </a:p>
          <a:p>
            <a:pPr lvl="1"/>
            <a:r>
              <a:rPr lang="fr-FR" sz="1600" dirty="0" smtClean="0"/>
              <a:t>Prévenir la mise sous tension prolongée des services d’urgence du fait de </a:t>
            </a:r>
            <a:r>
              <a:rPr lang="fr-FR" sz="1600" dirty="0"/>
              <a:t>pathologies </a:t>
            </a:r>
            <a:r>
              <a:rPr lang="fr-FR" sz="1600" dirty="0" smtClean="0"/>
              <a:t>saisonnières conduisant à une saturation </a:t>
            </a:r>
            <a:r>
              <a:rPr lang="fr-FR" sz="1600" dirty="0"/>
              <a:t>critique de certains </a:t>
            </a:r>
            <a:r>
              <a:rPr lang="fr-FR" sz="1600" dirty="0" smtClean="0"/>
              <a:t>services</a:t>
            </a:r>
          </a:p>
          <a:p>
            <a:pPr lvl="1"/>
            <a:r>
              <a:rPr lang="fr-FR" sz="1600" dirty="0" smtClean="0"/>
              <a:t>Mieux prendre en charge les patients pour garantir la sécurité des soins</a:t>
            </a:r>
          </a:p>
          <a:p>
            <a:pPr lvl="1"/>
            <a:r>
              <a:rPr lang="fr-FR" sz="1600" dirty="0" smtClean="0"/>
              <a:t>Prendre en compte la tension sur les équipes médico-soignantes</a:t>
            </a:r>
          </a:p>
          <a:p>
            <a:pPr lvl="1"/>
            <a:endParaRPr lang="fr-FR" sz="1600" dirty="0" smtClean="0"/>
          </a:p>
          <a:p>
            <a:r>
              <a:rPr lang="fr-FR" sz="1800" dirty="0" smtClean="0"/>
              <a:t>Rappeler la mise en garde du Conseil National de l’Urgence Hospitalière contre des actions qui peuvent se révéler contre productives</a:t>
            </a:r>
          </a:p>
          <a:p>
            <a:pPr lvl="1"/>
            <a:r>
              <a:rPr lang="fr-FR" sz="1600" dirty="0" smtClean="0"/>
              <a:t>« </a:t>
            </a:r>
            <a:r>
              <a:rPr lang="fr-FR" sz="1600" i="1" dirty="0" smtClean="0"/>
              <a:t>Tous les services de l’établissement doivent être impliqués</a:t>
            </a:r>
            <a:r>
              <a:rPr lang="fr-FR" sz="1600" dirty="0" smtClean="0"/>
              <a:t> » *</a:t>
            </a:r>
          </a:p>
          <a:p>
            <a:pPr lvl="1"/>
            <a:r>
              <a:rPr lang="fr-FR" sz="1600" dirty="0" smtClean="0"/>
              <a:t>« </a:t>
            </a:r>
            <a:r>
              <a:rPr lang="fr-FR" sz="1600" i="1" dirty="0" smtClean="0"/>
              <a:t>L’activité d’urgence est organisable et parfaitement reproductible et prévisible</a:t>
            </a:r>
            <a:r>
              <a:rPr lang="fr-FR" sz="1600" dirty="0" smtClean="0"/>
              <a:t> » *</a:t>
            </a:r>
          </a:p>
          <a:p>
            <a:pPr lvl="1"/>
            <a:endParaRPr lang="fr-FR" sz="1600" dirty="0" smtClean="0"/>
          </a:p>
          <a:p>
            <a:pPr>
              <a:spcAft>
                <a:spcPts val="600"/>
              </a:spcAft>
            </a:pPr>
            <a:r>
              <a:rPr lang="fr-FR" sz="1800" dirty="0" smtClean="0"/>
              <a:t>Proposer des solutions pour améliorer l’aval</a:t>
            </a:r>
          </a:p>
          <a:p>
            <a:pPr lvl="1">
              <a:lnSpc>
                <a:spcPct val="100000"/>
              </a:lnSpc>
              <a:spcBef>
                <a:spcPts val="0"/>
              </a:spcBef>
            </a:pPr>
            <a:r>
              <a:rPr lang="fr-FR" sz="1600" dirty="0" smtClean="0"/>
              <a:t>Parcours </a:t>
            </a:r>
            <a:r>
              <a:rPr lang="fr-FR" sz="1600" dirty="0"/>
              <a:t>de </a:t>
            </a:r>
            <a:r>
              <a:rPr lang="fr-FR" sz="1600" dirty="0" smtClean="0"/>
              <a:t>soins</a:t>
            </a:r>
          </a:p>
          <a:p>
            <a:pPr lvl="1">
              <a:lnSpc>
                <a:spcPct val="100000"/>
              </a:lnSpc>
              <a:spcBef>
                <a:spcPts val="0"/>
              </a:spcBef>
            </a:pPr>
            <a:r>
              <a:rPr lang="fr-FR" sz="1600" dirty="0" smtClean="0"/>
              <a:t>« </a:t>
            </a:r>
            <a:r>
              <a:rPr lang="fr-FR" sz="1600" dirty="0" err="1" smtClean="0"/>
              <a:t>Bed</a:t>
            </a:r>
            <a:r>
              <a:rPr lang="fr-FR" sz="1600" dirty="0" smtClean="0"/>
              <a:t> management » (cellule de gestion des lits)</a:t>
            </a:r>
          </a:p>
          <a:p>
            <a:pPr lvl="1">
              <a:lnSpc>
                <a:spcPct val="100000"/>
              </a:lnSpc>
              <a:spcBef>
                <a:spcPts val="0"/>
              </a:spcBef>
            </a:pPr>
            <a:r>
              <a:rPr lang="fr-FR" sz="1600" dirty="0" smtClean="0"/>
              <a:t>Améliorer </a:t>
            </a:r>
            <a:r>
              <a:rPr lang="fr-FR" sz="1600" dirty="0"/>
              <a:t>l’aval </a:t>
            </a:r>
            <a:r>
              <a:rPr lang="fr-FR" sz="1600"/>
              <a:t>de </a:t>
            </a:r>
            <a:r>
              <a:rPr lang="fr-FR" sz="1600" smtClean="0"/>
              <a:t>l’aval</a:t>
            </a:r>
            <a:endParaRPr lang="fr-FR" sz="1600" dirty="0"/>
          </a:p>
          <a:p>
            <a:endParaRPr lang="fr-FR" sz="1800" dirty="0" smtClean="0"/>
          </a:p>
          <a:p>
            <a:pPr lvl="1"/>
            <a:endParaRPr lang="fr-FR" sz="1600" dirty="0"/>
          </a:p>
        </p:txBody>
      </p:sp>
      <p:sp>
        <p:nvSpPr>
          <p:cNvPr id="4" name="ZoneTexte 3"/>
          <p:cNvSpPr txBox="1"/>
          <p:nvPr/>
        </p:nvSpPr>
        <p:spPr>
          <a:xfrm>
            <a:off x="5751368" y="6155861"/>
            <a:ext cx="2700620" cy="646331"/>
          </a:xfrm>
          <a:prstGeom prst="rect">
            <a:avLst/>
          </a:prstGeom>
          <a:noFill/>
        </p:spPr>
        <p:txBody>
          <a:bodyPr wrap="square" rtlCol="0">
            <a:spAutoFit/>
          </a:bodyPr>
          <a:lstStyle/>
          <a:p>
            <a:r>
              <a:rPr lang="fr-FR" sz="1200" dirty="0" smtClean="0"/>
              <a:t>*Pr Pierre </a:t>
            </a:r>
            <a:r>
              <a:rPr lang="fr-FR" sz="1200" dirty="0" err="1" smtClean="0"/>
              <a:t>Carli</a:t>
            </a:r>
            <a:r>
              <a:rPr lang="fr-FR" sz="1200" dirty="0" smtClean="0"/>
              <a:t>, 16 novembre 2015,  journée de clôture du Programme national gestion des lits</a:t>
            </a:r>
            <a:endParaRPr lang="fr-FR" sz="1200" dirty="0"/>
          </a:p>
        </p:txBody>
      </p:sp>
    </p:spTree>
    <p:extLst>
      <p:ext uri="{BB962C8B-B14F-4D97-AF65-F5344CB8AC3E}">
        <p14:creationId xmlns:p14="http://schemas.microsoft.com/office/powerpoint/2010/main" val="26403465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fr-FR" altLang="fr-FR" sz="2800" b="1" smtClean="0"/>
              <a:t>Faciliter l'hospitalisation des patients à partir des urgences</a:t>
            </a:r>
          </a:p>
        </p:txBody>
      </p:sp>
      <p:sp>
        <p:nvSpPr>
          <p:cNvPr id="5123" name="Rectangle 3"/>
          <p:cNvSpPr>
            <a:spLocks noGrp="1" noChangeArrowheads="1"/>
          </p:cNvSpPr>
          <p:nvPr>
            <p:ph sz="half" idx="1"/>
          </p:nvPr>
        </p:nvSpPr>
        <p:spPr>
          <a:xfrm>
            <a:off x="685800" y="1981200"/>
            <a:ext cx="3810000" cy="3679825"/>
          </a:xfrm>
        </p:spPr>
        <p:txBody>
          <a:bodyPr/>
          <a:lstStyle/>
          <a:p>
            <a:pPr algn="ctr" eaLnBrk="1" hangingPunct="1">
              <a:buFontTx/>
              <a:buNone/>
            </a:pPr>
            <a:endParaRPr lang="fr-FR" altLang="fr-FR" sz="4400" smtClean="0"/>
          </a:p>
          <a:p>
            <a:pPr algn="ctr" eaLnBrk="1" hangingPunct="1">
              <a:buFontTx/>
              <a:buNone/>
            </a:pPr>
            <a:r>
              <a:rPr lang="fr-FR" altLang="fr-FR" sz="4800" smtClean="0"/>
              <a:t>L’expérience</a:t>
            </a:r>
          </a:p>
          <a:p>
            <a:pPr algn="ctr" eaLnBrk="1" hangingPunct="1">
              <a:buFontTx/>
              <a:buNone/>
            </a:pPr>
            <a:r>
              <a:rPr lang="fr-FR" altLang="fr-FR" sz="4800" smtClean="0"/>
              <a:t>du CHU de</a:t>
            </a:r>
          </a:p>
          <a:p>
            <a:pPr algn="ctr" eaLnBrk="1" hangingPunct="1">
              <a:buFontTx/>
              <a:buNone/>
            </a:pPr>
            <a:r>
              <a:rPr lang="fr-FR" altLang="fr-FR" sz="4800" smtClean="0"/>
              <a:t> POITIERS</a:t>
            </a:r>
          </a:p>
        </p:txBody>
      </p:sp>
      <p:sp>
        <p:nvSpPr>
          <p:cNvPr id="5124" name="Espace réservé de la date 4"/>
          <p:cNvSpPr>
            <a:spLocks noGrp="1"/>
          </p:cNvSpPr>
          <p:nvPr>
            <p:ph type="dt" sz="quarter" idx="11"/>
          </p:nvPr>
        </p:nvSpPr>
        <p:spPr>
          <a:xfrm flipH="1">
            <a:off x="323850" y="6021388"/>
            <a:ext cx="2735263" cy="43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charset="0"/>
              </a:defRPr>
            </a:lvl1pPr>
            <a:lvl2pPr marL="742950" indent="-285750">
              <a:spcBef>
                <a:spcPct val="20000"/>
              </a:spcBef>
              <a:buChar char="–"/>
              <a:defRPr sz="2800">
                <a:solidFill>
                  <a:srgbClr val="003399"/>
                </a:solidFill>
                <a:latin typeface="Arial" charset="0"/>
              </a:defRPr>
            </a:lvl2pPr>
            <a:lvl3pPr marL="1143000" indent="-228600">
              <a:spcBef>
                <a:spcPct val="20000"/>
              </a:spcBef>
              <a:buChar char="•"/>
              <a:defRPr sz="2400">
                <a:solidFill>
                  <a:srgbClr val="003399"/>
                </a:solidFill>
                <a:latin typeface="Arial" charset="0"/>
              </a:defRPr>
            </a:lvl3pPr>
            <a:lvl4pPr marL="1600200" indent="-228600">
              <a:spcBef>
                <a:spcPct val="20000"/>
              </a:spcBef>
              <a:buChar char="–"/>
              <a:defRPr sz="2000">
                <a:solidFill>
                  <a:srgbClr val="003399"/>
                </a:solidFill>
                <a:latin typeface="Arial" charset="0"/>
              </a:defRPr>
            </a:lvl4pPr>
            <a:lvl5pPr marL="2057400" indent="-22860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lgn="ctr">
              <a:spcBef>
                <a:spcPct val="0"/>
              </a:spcBef>
              <a:buFontTx/>
              <a:buNone/>
            </a:pPr>
            <a:r>
              <a:rPr lang="fr-FR" altLang="fr-FR" sz="1200" smtClean="0"/>
              <a:t>Séminaire du 30 novembre 2017 </a:t>
            </a:r>
          </a:p>
        </p:txBody>
      </p:sp>
      <p:sp>
        <p:nvSpPr>
          <p:cNvPr id="5125"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charset="0"/>
              </a:defRPr>
            </a:lvl1pPr>
            <a:lvl2pPr marL="742950" indent="-285750">
              <a:spcBef>
                <a:spcPct val="20000"/>
              </a:spcBef>
              <a:buChar char="–"/>
              <a:defRPr sz="2800">
                <a:solidFill>
                  <a:srgbClr val="003399"/>
                </a:solidFill>
                <a:latin typeface="Arial" charset="0"/>
              </a:defRPr>
            </a:lvl2pPr>
            <a:lvl3pPr marL="1143000" indent="-228600">
              <a:spcBef>
                <a:spcPct val="20000"/>
              </a:spcBef>
              <a:buChar char="•"/>
              <a:defRPr sz="2400">
                <a:solidFill>
                  <a:srgbClr val="003399"/>
                </a:solidFill>
                <a:latin typeface="Arial" charset="0"/>
              </a:defRPr>
            </a:lvl3pPr>
            <a:lvl4pPr marL="1600200" indent="-228600">
              <a:spcBef>
                <a:spcPct val="20000"/>
              </a:spcBef>
              <a:buChar char="–"/>
              <a:defRPr sz="2000">
                <a:solidFill>
                  <a:srgbClr val="003399"/>
                </a:solidFill>
                <a:latin typeface="Arial" charset="0"/>
              </a:defRPr>
            </a:lvl4pPr>
            <a:lvl5pPr marL="2057400" indent="-22860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spcBef>
                <a:spcPct val="0"/>
              </a:spcBef>
              <a:buFontTx/>
              <a:buNone/>
            </a:pPr>
            <a:fld id="{7F77F119-361B-4296-A861-3D09871BE939}" type="slidenum">
              <a:rPr lang="fr-FR" altLang="fr-FR" sz="1400"/>
              <a:pPr>
                <a:spcBef>
                  <a:spcPct val="0"/>
                </a:spcBef>
                <a:buFontTx/>
                <a:buNone/>
              </a:pPr>
              <a:t>42</a:t>
            </a:fld>
            <a:endParaRPr lang="fr-FR" altLang="fr-FR" sz="1400"/>
          </a:p>
        </p:txBody>
      </p:sp>
      <p:pic>
        <p:nvPicPr>
          <p:cNvPr id="5126" name="Image 5" descr="Image1.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989138"/>
            <a:ext cx="3956050" cy="3600450"/>
          </a:xfrm>
          <a:noFill/>
        </p:spPr>
      </p:pic>
    </p:spTree>
    <p:extLst>
      <p:ext uri="{BB962C8B-B14F-4D97-AF65-F5344CB8AC3E}">
        <p14:creationId xmlns:p14="http://schemas.microsoft.com/office/powerpoint/2010/main" val="1284452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685800" y="260350"/>
            <a:ext cx="7772400" cy="576263"/>
          </a:xfrm>
        </p:spPr>
        <p:txBody>
          <a:bodyPr/>
          <a:lstStyle/>
          <a:p>
            <a:r>
              <a:rPr lang="fr-FR" altLang="fr-FR" sz="2000" b="1" i="0" smtClean="0"/>
              <a:t>CONSTAT DE DÉPART</a:t>
            </a:r>
          </a:p>
        </p:txBody>
      </p:sp>
      <p:sp>
        <p:nvSpPr>
          <p:cNvPr id="5123" name="Espace réservé du contenu 2"/>
          <p:cNvSpPr>
            <a:spLocks noGrp="1"/>
          </p:cNvSpPr>
          <p:nvPr>
            <p:ph idx="1"/>
          </p:nvPr>
        </p:nvSpPr>
        <p:spPr>
          <a:xfrm>
            <a:off x="539750" y="839788"/>
            <a:ext cx="7772400" cy="4679950"/>
          </a:xfrm>
        </p:spPr>
        <p:txBody>
          <a:bodyPr>
            <a:normAutofit lnSpcReduction="10000"/>
          </a:bodyPr>
          <a:lstStyle/>
          <a:p>
            <a:pPr algn="just">
              <a:buFontTx/>
              <a:buNone/>
              <a:defRPr/>
            </a:pPr>
            <a:r>
              <a:rPr lang="fr-FR" sz="1800" dirty="0" smtClean="0"/>
              <a:t>Le CHU de POITIERS était confronté à plusieurs problématiques qui bien</a:t>
            </a:r>
          </a:p>
          <a:p>
            <a:pPr algn="just">
              <a:buFontTx/>
              <a:buNone/>
              <a:defRPr/>
            </a:pPr>
            <a:r>
              <a:rPr lang="fr-FR" sz="1800" dirty="0" smtClean="0"/>
              <a:t>qu’anciennes, se sont accentuées ces dernières années :</a:t>
            </a:r>
          </a:p>
          <a:p>
            <a:pPr>
              <a:buFontTx/>
              <a:buNone/>
              <a:defRPr/>
            </a:pPr>
            <a:endParaRPr lang="fr-FR" sz="1800" dirty="0" smtClean="0"/>
          </a:p>
          <a:p>
            <a:pPr algn="just">
              <a:buFontTx/>
              <a:buChar char="-"/>
              <a:defRPr/>
            </a:pPr>
            <a:r>
              <a:rPr lang="fr-FR" sz="1800" dirty="0" smtClean="0"/>
              <a:t>Une activité programmée souvent privilégiée dans l’établissement au détriment de l’activité en provenance des urgences avec une augmentation des hospitalisations hors spécialité pour ces dernières.</a:t>
            </a:r>
          </a:p>
          <a:p>
            <a:pPr marL="0" indent="0" algn="just">
              <a:buFontTx/>
              <a:buNone/>
              <a:defRPr/>
            </a:pPr>
            <a:endParaRPr lang="fr-FR" sz="1800" dirty="0" smtClean="0"/>
          </a:p>
          <a:p>
            <a:pPr algn="just">
              <a:buFontTx/>
              <a:buChar char="-"/>
              <a:defRPr/>
            </a:pPr>
            <a:r>
              <a:rPr lang="fr-FR" sz="1800" dirty="0" smtClean="0"/>
              <a:t>Une activité croissante aux urgences qui se traduit par un nombre élevé de patients à hospitaliser et des délais d’attente trop longs.</a:t>
            </a:r>
          </a:p>
          <a:p>
            <a:pPr algn="just">
              <a:buFontTx/>
              <a:buNone/>
              <a:defRPr/>
            </a:pPr>
            <a:endParaRPr lang="fr-FR" sz="1800" dirty="0" smtClean="0"/>
          </a:p>
          <a:p>
            <a:pPr algn="just">
              <a:buFontTx/>
              <a:buChar char="-"/>
              <a:defRPr/>
            </a:pPr>
            <a:r>
              <a:rPr lang="fr-FR" sz="1800" dirty="0" smtClean="0"/>
              <a:t>Un parc de lits de court séjour qui diminue (recours aux alternatives à l’hospitalisation conventionnelle : ambulatoire, HAD…, plan triennal)</a:t>
            </a:r>
          </a:p>
          <a:p>
            <a:pPr marL="0" indent="0" algn="just">
              <a:buFontTx/>
              <a:buNone/>
              <a:defRPr/>
            </a:pPr>
            <a:endParaRPr lang="fr-FR" sz="1800" dirty="0" smtClean="0"/>
          </a:p>
          <a:p>
            <a:pPr algn="just">
              <a:buFontTx/>
              <a:buChar char="-"/>
              <a:defRPr/>
            </a:pPr>
            <a:r>
              <a:rPr lang="fr-FR" altLang="fr-FR" sz="1800" dirty="0" smtClean="0"/>
              <a:t>Le CHU a engagé une réflexion et mis en œuvre des actions sur la gestion des lits depuis 2013 avec au préalable un réajustement capacitaire des spécialités médicales.</a:t>
            </a:r>
          </a:p>
          <a:p>
            <a:pPr algn="just">
              <a:buFontTx/>
              <a:buChar char="-"/>
              <a:defRPr/>
            </a:pPr>
            <a:endParaRPr lang="fr-FR" sz="1800" dirty="0" smtClean="0"/>
          </a:p>
        </p:txBody>
      </p:sp>
      <p:sp>
        <p:nvSpPr>
          <p:cNvPr id="7172" name="Espace réservé de la date 4"/>
          <p:cNvSpPr>
            <a:spLocks noGrp="1"/>
          </p:cNvSpPr>
          <p:nvPr>
            <p:ph type="dt" sz="quarter" idx="11"/>
          </p:nvPr>
        </p:nvSpPr>
        <p:spPr>
          <a:xfrm>
            <a:off x="228600" y="6324600"/>
            <a:ext cx="2687638"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charset="0"/>
              </a:defRPr>
            </a:lvl1pPr>
            <a:lvl2pPr marL="742950" indent="-285750">
              <a:spcBef>
                <a:spcPct val="20000"/>
              </a:spcBef>
              <a:buChar char="–"/>
              <a:defRPr sz="2800">
                <a:solidFill>
                  <a:srgbClr val="003399"/>
                </a:solidFill>
                <a:latin typeface="Arial" charset="0"/>
              </a:defRPr>
            </a:lvl2pPr>
            <a:lvl3pPr marL="1143000" indent="-228600">
              <a:spcBef>
                <a:spcPct val="20000"/>
              </a:spcBef>
              <a:buChar char="•"/>
              <a:defRPr sz="2400">
                <a:solidFill>
                  <a:srgbClr val="003399"/>
                </a:solidFill>
                <a:latin typeface="Arial" charset="0"/>
              </a:defRPr>
            </a:lvl3pPr>
            <a:lvl4pPr marL="1600200" indent="-228600">
              <a:spcBef>
                <a:spcPct val="20000"/>
              </a:spcBef>
              <a:buChar char="–"/>
              <a:defRPr sz="2000">
                <a:solidFill>
                  <a:srgbClr val="003399"/>
                </a:solidFill>
                <a:latin typeface="Arial" charset="0"/>
              </a:defRPr>
            </a:lvl4pPr>
            <a:lvl5pPr marL="2057400" indent="-22860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spcBef>
                <a:spcPct val="0"/>
              </a:spcBef>
              <a:buFontTx/>
              <a:buNone/>
            </a:pPr>
            <a:r>
              <a:rPr lang="fr-FR" altLang="fr-FR" sz="1200" smtClean="0"/>
              <a:t>Séminaire du 30 novembre 2017 </a:t>
            </a:r>
          </a:p>
        </p:txBody>
      </p:sp>
      <p:sp>
        <p:nvSpPr>
          <p:cNvPr id="7173"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charset="0"/>
              </a:defRPr>
            </a:lvl1pPr>
            <a:lvl2pPr marL="742950" indent="-285750">
              <a:spcBef>
                <a:spcPct val="20000"/>
              </a:spcBef>
              <a:buChar char="–"/>
              <a:defRPr sz="2800">
                <a:solidFill>
                  <a:srgbClr val="003399"/>
                </a:solidFill>
                <a:latin typeface="Arial" charset="0"/>
              </a:defRPr>
            </a:lvl2pPr>
            <a:lvl3pPr marL="1143000" indent="-228600">
              <a:spcBef>
                <a:spcPct val="20000"/>
              </a:spcBef>
              <a:buChar char="•"/>
              <a:defRPr sz="2400">
                <a:solidFill>
                  <a:srgbClr val="003399"/>
                </a:solidFill>
                <a:latin typeface="Arial" charset="0"/>
              </a:defRPr>
            </a:lvl3pPr>
            <a:lvl4pPr marL="1600200" indent="-228600">
              <a:spcBef>
                <a:spcPct val="20000"/>
              </a:spcBef>
              <a:buChar char="–"/>
              <a:defRPr sz="2000">
                <a:solidFill>
                  <a:srgbClr val="003399"/>
                </a:solidFill>
                <a:latin typeface="Arial" charset="0"/>
              </a:defRPr>
            </a:lvl4pPr>
            <a:lvl5pPr marL="2057400" indent="-22860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spcBef>
                <a:spcPct val="0"/>
              </a:spcBef>
              <a:buFontTx/>
              <a:buNone/>
            </a:pPr>
            <a:fld id="{60A10CBE-DBCA-4FCF-8F41-F466AC05E784}" type="slidenum">
              <a:rPr lang="fr-FR" altLang="fr-FR" sz="1400"/>
              <a:pPr>
                <a:spcBef>
                  <a:spcPct val="0"/>
                </a:spcBef>
                <a:buFontTx/>
                <a:buNone/>
              </a:pPr>
              <a:t>43</a:t>
            </a:fld>
            <a:endParaRPr lang="fr-FR" altLang="fr-FR" sz="1400"/>
          </a:p>
        </p:txBody>
      </p:sp>
    </p:spTree>
    <p:extLst>
      <p:ext uri="{BB962C8B-B14F-4D97-AF65-F5344CB8AC3E}">
        <p14:creationId xmlns:p14="http://schemas.microsoft.com/office/powerpoint/2010/main" val="25290612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685800" y="260350"/>
            <a:ext cx="7772400" cy="576263"/>
          </a:xfrm>
        </p:spPr>
        <p:txBody>
          <a:bodyPr>
            <a:normAutofit fontScale="90000"/>
          </a:bodyPr>
          <a:lstStyle/>
          <a:p>
            <a:r>
              <a:rPr lang="fr-FR" altLang="fr-FR" sz="1800" b="1" i="0" smtClean="0"/>
              <a:t>MISE EN ŒUVRE D’UN PLAN D’AMÉLIORATION DE L’ACCUEIL DES URGENCES (PAAU)</a:t>
            </a:r>
            <a:endParaRPr lang="fr-FR" altLang="fr-FR" sz="1800" smtClean="0"/>
          </a:p>
        </p:txBody>
      </p:sp>
      <p:sp>
        <p:nvSpPr>
          <p:cNvPr id="5123" name="Espace réservé du contenu 2"/>
          <p:cNvSpPr>
            <a:spLocks noGrp="1"/>
          </p:cNvSpPr>
          <p:nvPr>
            <p:ph idx="1"/>
          </p:nvPr>
        </p:nvSpPr>
        <p:spPr>
          <a:xfrm>
            <a:off x="685800" y="981075"/>
            <a:ext cx="7772400" cy="5111750"/>
          </a:xfrm>
        </p:spPr>
        <p:txBody>
          <a:bodyPr/>
          <a:lstStyle/>
          <a:p>
            <a:pPr>
              <a:buFontTx/>
              <a:buNone/>
              <a:defRPr/>
            </a:pPr>
            <a:endParaRPr lang="fr-FR" altLang="fr-FR" sz="1800" dirty="0" smtClean="0"/>
          </a:p>
          <a:p>
            <a:pPr>
              <a:buFontTx/>
              <a:buChar char="-"/>
              <a:defRPr/>
            </a:pPr>
            <a:r>
              <a:rPr lang="fr-FR" altLang="fr-FR" sz="1800" dirty="0" smtClean="0"/>
              <a:t>Mise en place d’un Plan d’Amélioration de l’Accueil des Urgences (P.A.AU) soutenu par le Directeur général et le Président de la CME</a:t>
            </a:r>
          </a:p>
          <a:p>
            <a:pPr lvl="1">
              <a:buFontTx/>
              <a:buChar char="-"/>
              <a:defRPr/>
            </a:pPr>
            <a:endParaRPr lang="fr-FR" altLang="fr-FR" sz="1600" b="1" dirty="0" smtClean="0"/>
          </a:p>
          <a:p>
            <a:pPr lvl="1">
              <a:buFontTx/>
              <a:buChar char="-"/>
              <a:defRPr/>
            </a:pPr>
            <a:r>
              <a:rPr lang="fr-FR" altLang="fr-FR" sz="1600" b="1" dirty="0" smtClean="0"/>
              <a:t>Un partage de l’information et une procédure </a:t>
            </a:r>
            <a:br>
              <a:rPr lang="fr-FR" altLang="fr-FR" sz="1600" b="1" dirty="0" smtClean="0"/>
            </a:br>
            <a:r>
              <a:rPr lang="fr-FR" altLang="fr-FR" sz="1600" b="1" dirty="0" smtClean="0"/>
              <a:t>« hôpital sous tension »</a:t>
            </a:r>
          </a:p>
          <a:p>
            <a:pPr lvl="1">
              <a:buFontTx/>
              <a:buChar char="-"/>
              <a:defRPr/>
            </a:pPr>
            <a:r>
              <a:rPr lang="fr-FR" altLang="fr-FR" sz="1600" b="1" dirty="0" smtClean="0"/>
              <a:t>Un message de pré-alerte</a:t>
            </a:r>
          </a:p>
          <a:p>
            <a:pPr lvl="1">
              <a:buFontTx/>
              <a:buChar char="-"/>
              <a:defRPr/>
            </a:pPr>
            <a:r>
              <a:rPr lang="fr-FR" altLang="fr-FR" sz="1600" b="1" dirty="0" smtClean="0"/>
              <a:t>Une cellule de coordination institutionnelle de gestion des lits</a:t>
            </a:r>
          </a:p>
          <a:p>
            <a:pPr lvl="1">
              <a:buFontTx/>
              <a:buChar char="-"/>
              <a:defRPr/>
            </a:pPr>
            <a:r>
              <a:rPr lang="fr-FR" altLang="fr-FR" sz="1600" b="1" dirty="0" smtClean="0"/>
              <a:t>Des lits dédiés « urgence »</a:t>
            </a:r>
          </a:p>
          <a:p>
            <a:pPr lvl="1">
              <a:buFontTx/>
              <a:buChar char="-"/>
              <a:defRPr/>
            </a:pPr>
            <a:r>
              <a:rPr lang="fr-FR" altLang="fr-FR" sz="1600" b="1" dirty="0" smtClean="0"/>
              <a:t>Une unité d’hospitalisation d’aval</a:t>
            </a:r>
          </a:p>
          <a:p>
            <a:pPr lvl="1">
              <a:buFontTx/>
              <a:buChar char="-"/>
              <a:defRPr/>
            </a:pPr>
            <a:r>
              <a:rPr lang="fr-FR" altLang="fr-FR" sz="1600" b="1" dirty="0" smtClean="0"/>
              <a:t>Un outil informatique sur la visibilité des lits en temps réel</a:t>
            </a:r>
          </a:p>
          <a:p>
            <a:pPr marL="457200" lvl="1" indent="0">
              <a:buFontTx/>
              <a:buNone/>
              <a:defRPr/>
            </a:pPr>
            <a:endParaRPr lang="fr-FR" altLang="fr-FR" sz="1400" dirty="0" smtClean="0"/>
          </a:p>
          <a:p>
            <a:pPr marL="457200" lvl="1" indent="0">
              <a:buFontTx/>
              <a:buNone/>
              <a:defRPr/>
            </a:pPr>
            <a:endParaRPr lang="fr-FR" altLang="fr-FR" sz="1400" dirty="0" smtClean="0"/>
          </a:p>
          <a:p>
            <a:pPr>
              <a:buFontTx/>
              <a:buChar char="-"/>
              <a:defRPr/>
            </a:pPr>
            <a:r>
              <a:rPr lang="fr-FR" altLang="fr-FR" sz="1800" dirty="0" smtClean="0"/>
              <a:t>Accompagnement  temporaire de l’ANAP au travers du Programme National Gestion des lits durant 18 mois</a:t>
            </a:r>
          </a:p>
          <a:p>
            <a:pPr>
              <a:buFontTx/>
              <a:buNone/>
              <a:defRPr/>
            </a:pPr>
            <a:endParaRPr lang="fr-FR" altLang="fr-FR" sz="1800" dirty="0" smtClean="0"/>
          </a:p>
        </p:txBody>
      </p:sp>
      <p:sp>
        <p:nvSpPr>
          <p:cNvPr id="8196" name="Espace réservé de la date 4"/>
          <p:cNvSpPr>
            <a:spLocks noGrp="1"/>
          </p:cNvSpPr>
          <p:nvPr>
            <p:ph type="dt" sz="quarter" idx="11"/>
          </p:nvPr>
        </p:nvSpPr>
        <p:spPr>
          <a:xfrm flipH="1">
            <a:off x="250825" y="6324600"/>
            <a:ext cx="2592388"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charset="0"/>
              </a:defRPr>
            </a:lvl1pPr>
            <a:lvl2pPr marL="742950" indent="-285750">
              <a:spcBef>
                <a:spcPct val="20000"/>
              </a:spcBef>
              <a:buChar char="–"/>
              <a:defRPr sz="2800">
                <a:solidFill>
                  <a:srgbClr val="003399"/>
                </a:solidFill>
                <a:latin typeface="Arial" charset="0"/>
              </a:defRPr>
            </a:lvl2pPr>
            <a:lvl3pPr marL="1143000" indent="-228600">
              <a:spcBef>
                <a:spcPct val="20000"/>
              </a:spcBef>
              <a:buChar char="•"/>
              <a:defRPr sz="2400">
                <a:solidFill>
                  <a:srgbClr val="003399"/>
                </a:solidFill>
                <a:latin typeface="Arial" charset="0"/>
              </a:defRPr>
            </a:lvl3pPr>
            <a:lvl4pPr marL="1600200" indent="-228600">
              <a:spcBef>
                <a:spcPct val="20000"/>
              </a:spcBef>
              <a:buChar char="–"/>
              <a:defRPr sz="2000">
                <a:solidFill>
                  <a:srgbClr val="003399"/>
                </a:solidFill>
                <a:latin typeface="Arial" charset="0"/>
              </a:defRPr>
            </a:lvl4pPr>
            <a:lvl5pPr marL="2057400" indent="-22860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spcBef>
                <a:spcPct val="0"/>
              </a:spcBef>
              <a:buFontTx/>
              <a:buNone/>
            </a:pPr>
            <a:r>
              <a:rPr lang="fr-FR" altLang="fr-FR" sz="1200" smtClean="0"/>
              <a:t>Séminaire du 30 novembre 2017 </a:t>
            </a:r>
          </a:p>
        </p:txBody>
      </p:sp>
      <p:sp>
        <p:nvSpPr>
          <p:cNvPr id="8197"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charset="0"/>
              </a:defRPr>
            </a:lvl1pPr>
            <a:lvl2pPr marL="742950" indent="-285750">
              <a:spcBef>
                <a:spcPct val="20000"/>
              </a:spcBef>
              <a:buChar char="–"/>
              <a:defRPr sz="2800">
                <a:solidFill>
                  <a:srgbClr val="003399"/>
                </a:solidFill>
                <a:latin typeface="Arial" charset="0"/>
              </a:defRPr>
            </a:lvl2pPr>
            <a:lvl3pPr marL="1143000" indent="-228600">
              <a:spcBef>
                <a:spcPct val="20000"/>
              </a:spcBef>
              <a:buChar char="•"/>
              <a:defRPr sz="2400">
                <a:solidFill>
                  <a:srgbClr val="003399"/>
                </a:solidFill>
                <a:latin typeface="Arial" charset="0"/>
              </a:defRPr>
            </a:lvl3pPr>
            <a:lvl4pPr marL="1600200" indent="-228600">
              <a:spcBef>
                <a:spcPct val="20000"/>
              </a:spcBef>
              <a:buChar char="–"/>
              <a:defRPr sz="2000">
                <a:solidFill>
                  <a:srgbClr val="003399"/>
                </a:solidFill>
                <a:latin typeface="Arial" charset="0"/>
              </a:defRPr>
            </a:lvl4pPr>
            <a:lvl5pPr marL="2057400" indent="-22860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spcBef>
                <a:spcPct val="0"/>
              </a:spcBef>
              <a:buFontTx/>
              <a:buNone/>
            </a:pPr>
            <a:fld id="{B8202BD2-3440-481D-A901-E3B43E757561}" type="slidenum">
              <a:rPr lang="fr-FR" altLang="fr-FR" sz="1400"/>
              <a:pPr>
                <a:spcBef>
                  <a:spcPct val="0"/>
                </a:spcBef>
                <a:buFontTx/>
                <a:buNone/>
              </a:pPr>
              <a:t>44</a:t>
            </a:fld>
            <a:endParaRPr lang="fr-FR" altLang="fr-FR" sz="1400"/>
          </a:p>
        </p:txBody>
      </p:sp>
    </p:spTree>
    <p:extLst>
      <p:ext uri="{BB962C8B-B14F-4D97-AF65-F5344CB8AC3E}">
        <p14:creationId xmlns:p14="http://schemas.microsoft.com/office/powerpoint/2010/main" val="29117220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685800" y="260350"/>
            <a:ext cx="7772400" cy="576263"/>
          </a:xfrm>
        </p:spPr>
        <p:txBody>
          <a:bodyPr/>
          <a:lstStyle/>
          <a:p>
            <a:r>
              <a:rPr lang="fr-FR" altLang="fr-FR" sz="2000" b="1" i="0" smtClean="0"/>
              <a:t>CONCLUSION</a:t>
            </a:r>
            <a:endParaRPr lang="fr-FR" altLang="fr-FR" sz="2000" smtClean="0"/>
          </a:p>
        </p:txBody>
      </p:sp>
      <p:sp>
        <p:nvSpPr>
          <p:cNvPr id="15363" name="Espace réservé du contenu 2"/>
          <p:cNvSpPr>
            <a:spLocks noGrp="1"/>
          </p:cNvSpPr>
          <p:nvPr>
            <p:ph idx="1"/>
          </p:nvPr>
        </p:nvSpPr>
        <p:spPr>
          <a:xfrm>
            <a:off x="685800" y="981075"/>
            <a:ext cx="7772400" cy="4968875"/>
          </a:xfrm>
        </p:spPr>
        <p:txBody>
          <a:bodyPr/>
          <a:lstStyle/>
          <a:p>
            <a:pPr algn="just">
              <a:buFont typeface="Wingdings" panose="05000000000000000000" pitchFamily="2" charset="2"/>
              <a:buChar char="q"/>
              <a:defRPr/>
            </a:pPr>
            <a:endParaRPr lang="fr-FR" altLang="fr-FR" sz="1600" dirty="0" smtClean="0"/>
          </a:p>
          <a:p>
            <a:pPr algn="just">
              <a:buFont typeface="Wingdings" panose="05000000000000000000" pitchFamily="2" charset="2"/>
              <a:buChar char="q"/>
              <a:defRPr/>
            </a:pPr>
            <a:r>
              <a:rPr lang="fr-FR" altLang="fr-FR" sz="1600" dirty="0" smtClean="0"/>
              <a:t>Une meilleure prise en compte de l’activité non programmée.</a:t>
            </a:r>
          </a:p>
          <a:p>
            <a:pPr algn="just">
              <a:buFont typeface="Wingdings" panose="05000000000000000000" pitchFamily="2" charset="2"/>
              <a:buChar char="q"/>
              <a:defRPr/>
            </a:pPr>
            <a:endParaRPr lang="fr-FR" altLang="fr-FR" sz="1600" dirty="0"/>
          </a:p>
          <a:p>
            <a:pPr algn="just">
              <a:buFont typeface="Wingdings" panose="05000000000000000000" pitchFamily="2" charset="2"/>
              <a:buChar char="q"/>
              <a:defRPr/>
            </a:pPr>
            <a:r>
              <a:rPr lang="fr-FR" altLang="fr-FR" sz="1600" dirty="0" smtClean="0"/>
              <a:t>Une attribution des lits dédiés urgences par les spécialités médicales à hauteur de 85%</a:t>
            </a:r>
          </a:p>
          <a:p>
            <a:pPr marL="0" indent="0" algn="just">
              <a:buFontTx/>
              <a:buNone/>
              <a:defRPr/>
            </a:pPr>
            <a:endParaRPr lang="fr-FR" altLang="fr-FR" sz="1600" dirty="0" smtClean="0"/>
          </a:p>
          <a:p>
            <a:pPr algn="just">
              <a:buFont typeface="Wingdings" panose="05000000000000000000" pitchFamily="2" charset="2"/>
              <a:buChar char="q"/>
              <a:defRPr/>
            </a:pPr>
            <a:r>
              <a:rPr lang="fr-FR" altLang="fr-FR" sz="1600" dirty="0" smtClean="0"/>
              <a:t>Une durée moyenne de séjour sur l’unité post urgence de 2,1 jours</a:t>
            </a:r>
          </a:p>
          <a:p>
            <a:pPr algn="just">
              <a:buFontTx/>
              <a:buNone/>
              <a:defRPr/>
            </a:pPr>
            <a:r>
              <a:rPr lang="fr-FR" altLang="fr-FR" sz="1600" dirty="0" smtClean="0"/>
              <a:t>		</a:t>
            </a:r>
          </a:p>
          <a:p>
            <a:pPr algn="just">
              <a:buFontTx/>
              <a:buNone/>
              <a:defRPr/>
            </a:pPr>
            <a:r>
              <a:rPr lang="fr-FR" altLang="fr-FR" sz="1600" dirty="0" smtClean="0"/>
              <a:t>	</a:t>
            </a:r>
          </a:p>
          <a:p>
            <a:pPr algn="just">
              <a:buFontTx/>
              <a:buNone/>
              <a:defRPr/>
            </a:pPr>
            <a:r>
              <a:rPr lang="fr-FR" altLang="fr-FR" sz="1600" dirty="0" smtClean="0"/>
              <a:t>      A </a:t>
            </a:r>
            <a:r>
              <a:rPr lang="fr-FR" altLang="fr-FR" sz="1600" dirty="0"/>
              <a:t>ce jour, au CHU de Poitiers, la phase de pré-alerte a été activée une dizaine de fois en trois ans, la cellule de crise s’est réunie une fois (hiver 2014/2015) pour ouvrir 5 lits supplémentaires pour 24 heures. L’activité programmée n’a, pour l’instant, jamais été réduite pendant les périodes sous tension.</a:t>
            </a:r>
          </a:p>
        </p:txBody>
      </p:sp>
      <p:sp>
        <p:nvSpPr>
          <p:cNvPr id="9220" name="Espace réservé de la date 4"/>
          <p:cNvSpPr>
            <a:spLocks noGrp="1"/>
          </p:cNvSpPr>
          <p:nvPr>
            <p:ph type="dt" sz="quarter" idx="11"/>
          </p:nvPr>
        </p:nvSpPr>
        <p:spPr>
          <a:xfrm>
            <a:off x="228600" y="6324600"/>
            <a:ext cx="2830513"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charset="0"/>
              </a:defRPr>
            </a:lvl1pPr>
            <a:lvl2pPr marL="742950" indent="-285750">
              <a:spcBef>
                <a:spcPct val="20000"/>
              </a:spcBef>
              <a:buChar char="–"/>
              <a:defRPr sz="2800">
                <a:solidFill>
                  <a:srgbClr val="003399"/>
                </a:solidFill>
                <a:latin typeface="Arial" charset="0"/>
              </a:defRPr>
            </a:lvl2pPr>
            <a:lvl3pPr marL="1143000" indent="-228600">
              <a:spcBef>
                <a:spcPct val="20000"/>
              </a:spcBef>
              <a:buChar char="•"/>
              <a:defRPr sz="2400">
                <a:solidFill>
                  <a:srgbClr val="003399"/>
                </a:solidFill>
                <a:latin typeface="Arial" charset="0"/>
              </a:defRPr>
            </a:lvl3pPr>
            <a:lvl4pPr marL="1600200" indent="-228600">
              <a:spcBef>
                <a:spcPct val="20000"/>
              </a:spcBef>
              <a:buChar char="–"/>
              <a:defRPr sz="2000">
                <a:solidFill>
                  <a:srgbClr val="003399"/>
                </a:solidFill>
                <a:latin typeface="Arial" charset="0"/>
              </a:defRPr>
            </a:lvl4pPr>
            <a:lvl5pPr marL="2057400" indent="-22860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spcBef>
                <a:spcPct val="0"/>
              </a:spcBef>
              <a:buFontTx/>
              <a:buNone/>
            </a:pPr>
            <a:r>
              <a:rPr lang="fr-FR" altLang="fr-FR" sz="1200" smtClean="0"/>
              <a:t>Séminaire du 30 novembre 2017 </a:t>
            </a:r>
          </a:p>
        </p:txBody>
      </p:sp>
      <p:sp>
        <p:nvSpPr>
          <p:cNvPr id="9221"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charset="0"/>
              </a:defRPr>
            </a:lvl1pPr>
            <a:lvl2pPr marL="742950" indent="-285750">
              <a:spcBef>
                <a:spcPct val="20000"/>
              </a:spcBef>
              <a:buChar char="–"/>
              <a:defRPr sz="2800">
                <a:solidFill>
                  <a:srgbClr val="003399"/>
                </a:solidFill>
                <a:latin typeface="Arial" charset="0"/>
              </a:defRPr>
            </a:lvl2pPr>
            <a:lvl3pPr marL="1143000" indent="-228600">
              <a:spcBef>
                <a:spcPct val="20000"/>
              </a:spcBef>
              <a:buChar char="•"/>
              <a:defRPr sz="2400">
                <a:solidFill>
                  <a:srgbClr val="003399"/>
                </a:solidFill>
                <a:latin typeface="Arial" charset="0"/>
              </a:defRPr>
            </a:lvl3pPr>
            <a:lvl4pPr marL="1600200" indent="-228600">
              <a:spcBef>
                <a:spcPct val="20000"/>
              </a:spcBef>
              <a:buChar char="–"/>
              <a:defRPr sz="2000">
                <a:solidFill>
                  <a:srgbClr val="003399"/>
                </a:solidFill>
                <a:latin typeface="Arial" charset="0"/>
              </a:defRPr>
            </a:lvl4pPr>
            <a:lvl5pPr marL="2057400" indent="-22860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spcBef>
                <a:spcPct val="0"/>
              </a:spcBef>
              <a:buFontTx/>
              <a:buNone/>
            </a:pPr>
            <a:fld id="{00526FA3-1844-4868-AB30-7388283F48CC}" type="slidenum">
              <a:rPr lang="fr-FR" altLang="fr-FR" sz="1400"/>
              <a:pPr>
                <a:spcBef>
                  <a:spcPct val="0"/>
                </a:spcBef>
                <a:buFontTx/>
                <a:buNone/>
              </a:pPr>
              <a:t>45</a:t>
            </a:fld>
            <a:endParaRPr lang="fr-FR" altLang="fr-FR" sz="1400"/>
          </a:p>
        </p:txBody>
      </p:sp>
    </p:spTree>
    <p:extLst>
      <p:ext uri="{BB962C8B-B14F-4D97-AF65-F5344CB8AC3E}">
        <p14:creationId xmlns:p14="http://schemas.microsoft.com/office/powerpoint/2010/main" val="31504705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492896"/>
            <a:ext cx="8157592" cy="864096"/>
          </a:xfrm>
        </p:spPr>
        <p:style>
          <a:lnRef idx="2">
            <a:schemeClr val="accent1"/>
          </a:lnRef>
          <a:fillRef idx="1">
            <a:schemeClr val="lt1"/>
          </a:fillRef>
          <a:effectRef idx="0">
            <a:schemeClr val="accent1"/>
          </a:effectRef>
          <a:fontRef idx="minor">
            <a:schemeClr val="dk1"/>
          </a:fontRef>
        </p:style>
        <p:txBody>
          <a:bodyPr>
            <a:normAutofit/>
          </a:bodyPr>
          <a:lstStyle/>
          <a:p>
            <a:r>
              <a:rPr lang="fr-FR" sz="3200" dirty="0" smtClean="0"/>
              <a:t>Conclusion</a:t>
            </a:r>
            <a:endParaRPr lang="fr-FR" sz="3200" dirty="0"/>
          </a:p>
        </p:txBody>
      </p:sp>
    </p:spTree>
    <p:extLst>
      <p:ext uri="{BB962C8B-B14F-4D97-AF65-F5344CB8AC3E}">
        <p14:creationId xmlns:p14="http://schemas.microsoft.com/office/powerpoint/2010/main" val="4172926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15816" y="692696"/>
            <a:ext cx="5616624" cy="720080"/>
          </a:xfrm>
        </p:spPr>
        <p:txBody>
          <a:bodyPr>
            <a:normAutofit/>
          </a:bodyPr>
          <a:lstStyle/>
          <a:p>
            <a:pPr algn="l"/>
            <a:r>
              <a:rPr lang="fr-FR" sz="2000" b="1" dirty="0" smtClean="0">
                <a:solidFill>
                  <a:srgbClr val="92D050"/>
                </a:solidFill>
              </a:rPr>
              <a:t>Des facteurs de succès</a:t>
            </a:r>
            <a:endParaRPr lang="fr-FR" sz="2000" b="1" dirty="0">
              <a:solidFill>
                <a:srgbClr val="92D050"/>
              </a:solidFill>
            </a:endParaRPr>
          </a:p>
        </p:txBody>
      </p:sp>
      <p:sp>
        <p:nvSpPr>
          <p:cNvPr id="3" name="Espace réservé du contenu 2"/>
          <p:cNvSpPr>
            <a:spLocks noGrp="1"/>
          </p:cNvSpPr>
          <p:nvPr>
            <p:ph idx="1"/>
          </p:nvPr>
        </p:nvSpPr>
        <p:spPr>
          <a:xfrm>
            <a:off x="395536" y="1916832"/>
            <a:ext cx="8229600" cy="4525963"/>
          </a:xfrm>
        </p:spPr>
        <p:txBody>
          <a:bodyPr/>
          <a:lstStyle/>
          <a:p>
            <a:r>
              <a:rPr lang="fr-FR" sz="1600" b="1" dirty="0"/>
              <a:t>Fonctionnement en mode projet </a:t>
            </a:r>
            <a:r>
              <a:rPr lang="fr-FR" sz="1600" dirty="0"/>
              <a:t>: objectifs, suivi,  évaluation </a:t>
            </a:r>
          </a:p>
          <a:p>
            <a:pPr marL="0" indent="0">
              <a:buNone/>
            </a:pPr>
            <a:endParaRPr lang="fr-FR" sz="1600" dirty="0"/>
          </a:p>
          <a:p>
            <a:r>
              <a:rPr lang="fr-FR" sz="1600" b="1" dirty="0"/>
              <a:t>Dimension managériale de territoire</a:t>
            </a:r>
            <a:r>
              <a:rPr lang="fr-FR" sz="1600" dirty="0"/>
              <a:t>: identification de référents (DD, GHT, …) pour l’anticipation et la gestion des tensions</a:t>
            </a:r>
          </a:p>
          <a:p>
            <a:pPr marL="457200" lvl="1" indent="0">
              <a:buNone/>
            </a:pPr>
            <a:endParaRPr lang="fr-FR" sz="1600" dirty="0"/>
          </a:p>
          <a:p>
            <a:r>
              <a:rPr lang="fr-FR" sz="1600" b="1" dirty="0"/>
              <a:t>Coordination </a:t>
            </a:r>
            <a:r>
              <a:rPr lang="fr-FR" sz="1600" dirty="0"/>
              <a:t>des différentes compétences de l’Agence </a:t>
            </a:r>
          </a:p>
          <a:p>
            <a:pPr marL="0" indent="0">
              <a:buNone/>
            </a:pPr>
            <a:endParaRPr lang="fr-FR" sz="1600" dirty="0"/>
          </a:p>
          <a:p>
            <a:r>
              <a:rPr lang="fr-FR" sz="1600" b="1" dirty="0"/>
              <a:t>Transversalité</a:t>
            </a:r>
            <a:r>
              <a:rPr lang="fr-FR" sz="1600" dirty="0"/>
              <a:t> ambulatoire / hospitalier / médico social</a:t>
            </a:r>
          </a:p>
          <a:p>
            <a:endParaRPr lang="fr-FR" sz="1600" dirty="0"/>
          </a:p>
          <a:p>
            <a:r>
              <a:rPr lang="fr-FR" sz="1600" b="1" dirty="0" err="1"/>
              <a:t>Process</a:t>
            </a:r>
            <a:r>
              <a:rPr lang="fr-FR" sz="1600" b="1" dirty="0"/>
              <a:t> de suivi et d’évaluation homogènes </a:t>
            </a:r>
            <a:r>
              <a:rPr lang="fr-FR" sz="1600" dirty="0"/>
              <a:t>sur la région avec une politique d’indicateurs et des </a:t>
            </a:r>
            <a:r>
              <a:rPr lang="fr-FR" sz="1600" b="1" dirty="0"/>
              <a:t>procédures formalisées </a:t>
            </a:r>
            <a:r>
              <a:rPr lang="fr-FR" sz="1600" dirty="0"/>
              <a:t>(hôpitaux en tension / procédure de mise en tension solidaire de territoire / procédure de délestage d’activité …), avec un </a:t>
            </a:r>
            <a:r>
              <a:rPr lang="fr-FR" sz="1600" b="1" dirty="0"/>
              <a:t>appui  des systèmes d’informations</a:t>
            </a:r>
            <a:r>
              <a:rPr lang="fr-FR" sz="1600" dirty="0"/>
              <a:t>. </a:t>
            </a:r>
          </a:p>
          <a:p>
            <a:endParaRPr lang="fr-FR" sz="1600" dirty="0"/>
          </a:p>
          <a:p>
            <a:pPr marL="0" indent="0">
              <a:buNone/>
            </a:pPr>
            <a:endParaRPr lang="fr-FR" dirty="0"/>
          </a:p>
        </p:txBody>
      </p:sp>
      <p:pic>
        <p:nvPicPr>
          <p:cNvPr id="5" name="Picture 4" descr="Résultat de recherche d'images pour &quot;logo ARS IDF&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666932"/>
            <a:ext cx="1296144" cy="889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42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274638"/>
            <a:ext cx="6707088" cy="1143000"/>
          </a:xfrm>
        </p:spPr>
        <p:txBody>
          <a:bodyPr>
            <a:normAutofit/>
          </a:bodyPr>
          <a:lstStyle/>
          <a:p>
            <a:pPr algn="l"/>
            <a:r>
              <a:rPr lang="fr-FR" sz="2400" b="1" dirty="0" smtClean="0">
                <a:solidFill>
                  <a:srgbClr val="92D050"/>
                </a:solidFill>
              </a:rPr>
              <a:t>Un sujet prioritaire pour l’ARS Ile de France</a:t>
            </a:r>
            <a:endParaRPr lang="fr-FR" sz="2400" b="1" dirty="0">
              <a:solidFill>
                <a:srgbClr val="92D050"/>
              </a:solidFill>
            </a:endParaRPr>
          </a:p>
        </p:txBody>
      </p:sp>
      <p:sp>
        <p:nvSpPr>
          <p:cNvPr id="3" name="Espace réservé du contenu 2"/>
          <p:cNvSpPr>
            <a:spLocks noGrp="1"/>
          </p:cNvSpPr>
          <p:nvPr>
            <p:ph idx="1"/>
          </p:nvPr>
        </p:nvSpPr>
        <p:spPr>
          <a:xfrm>
            <a:off x="457200" y="1600200"/>
            <a:ext cx="8435280" cy="4525963"/>
          </a:xfrm>
        </p:spPr>
        <p:txBody>
          <a:bodyPr>
            <a:normAutofit fontScale="92500" lnSpcReduction="10000"/>
          </a:bodyPr>
          <a:lstStyle/>
          <a:p>
            <a:pPr>
              <a:spcBef>
                <a:spcPts val="0"/>
              </a:spcBef>
            </a:pPr>
            <a:r>
              <a:rPr lang="fr-FR" sz="2100" b="1" dirty="0"/>
              <a:t>Inscription dans le PRS comme axe prioritaire pour les 5 prochaines années</a:t>
            </a:r>
            <a:r>
              <a:rPr lang="fr-FR" sz="2900" dirty="0"/>
              <a:t>: </a:t>
            </a:r>
          </a:p>
          <a:p>
            <a:pPr lvl="1">
              <a:spcBef>
                <a:spcPts val="0"/>
              </a:spcBef>
            </a:pPr>
            <a:r>
              <a:rPr lang="fr-FR" sz="1700" dirty="0"/>
              <a:t>Mieux </a:t>
            </a:r>
            <a:r>
              <a:rPr lang="fr-FR" sz="1700" b="1" dirty="0"/>
              <a:t>connaitre et mesurer </a:t>
            </a:r>
            <a:r>
              <a:rPr lang="fr-FR" sz="1700" dirty="0"/>
              <a:t>l’accès aux différentes offres complémentaires de soins non programmés au plus proche du patient. </a:t>
            </a:r>
          </a:p>
          <a:p>
            <a:pPr lvl="1">
              <a:spcBef>
                <a:spcPts val="0"/>
              </a:spcBef>
            </a:pPr>
            <a:r>
              <a:rPr lang="fr-FR" sz="1700" b="1" dirty="0"/>
              <a:t>Agir</a:t>
            </a:r>
            <a:r>
              <a:rPr lang="fr-FR" sz="1700" dirty="0"/>
              <a:t> pour améliorer la coordination entre les acteurs de soins afin de favoriser une utilisation plus pertinente du système dans un objectif du juste soin au bon endroit et au bon moment. </a:t>
            </a:r>
          </a:p>
          <a:p>
            <a:pPr lvl="1">
              <a:spcBef>
                <a:spcPts val="0"/>
              </a:spcBef>
            </a:pPr>
            <a:r>
              <a:rPr lang="fr-FR" sz="1700" dirty="0"/>
              <a:t>Mieux </a:t>
            </a:r>
            <a:r>
              <a:rPr lang="fr-FR" sz="1700" b="1" dirty="0"/>
              <a:t>anticiper</a:t>
            </a:r>
            <a:r>
              <a:rPr lang="fr-FR" sz="1700" dirty="0"/>
              <a:t> et mieux </a:t>
            </a:r>
            <a:r>
              <a:rPr lang="fr-FR" sz="1700" b="1" dirty="0"/>
              <a:t>préparer</a:t>
            </a:r>
            <a:r>
              <a:rPr lang="fr-FR" sz="1700" dirty="0"/>
              <a:t> le système de réponse de soins non programmés au niveau des territoires notamment lors des mises en tension du système.</a:t>
            </a:r>
          </a:p>
          <a:p>
            <a:pPr marL="0" indent="0">
              <a:spcBef>
                <a:spcPts val="0"/>
              </a:spcBef>
              <a:buNone/>
            </a:pPr>
            <a:endParaRPr lang="fr-FR" dirty="0"/>
          </a:p>
          <a:p>
            <a:pPr>
              <a:spcBef>
                <a:spcPts val="0"/>
              </a:spcBef>
            </a:pPr>
            <a:r>
              <a:rPr lang="fr-FR" sz="2100" b="1" dirty="0"/>
              <a:t>Une cellule dédiée au siège de l’ARS à l’anticipation et la régulation des soins non programmés</a:t>
            </a:r>
          </a:p>
          <a:p>
            <a:pPr>
              <a:spcBef>
                <a:spcPts val="0"/>
              </a:spcBef>
            </a:pPr>
            <a:endParaRPr lang="fr-FR" sz="2400" dirty="0"/>
          </a:p>
          <a:p>
            <a:pPr>
              <a:spcBef>
                <a:spcPts val="0"/>
              </a:spcBef>
            </a:pPr>
            <a:r>
              <a:rPr lang="fr-FR" sz="2100" b="1" dirty="0"/>
              <a:t>Des référents soins non programmés identifiés dans chacune des 8 DD</a:t>
            </a:r>
          </a:p>
          <a:p>
            <a:pPr>
              <a:spcBef>
                <a:spcPts val="0"/>
              </a:spcBef>
            </a:pPr>
            <a:endParaRPr lang="fr-FR" sz="2400" dirty="0"/>
          </a:p>
          <a:p>
            <a:pPr>
              <a:spcBef>
                <a:spcPts val="0"/>
              </a:spcBef>
            </a:pPr>
            <a:r>
              <a:rPr lang="fr-FR" sz="2100" b="1" dirty="0"/>
              <a:t>Lancement du plan territorial pluriannuel du plan d’anticipation des tensions sur le système de santé</a:t>
            </a:r>
          </a:p>
          <a:p>
            <a:pPr marL="0" indent="0">
              <a:buNone/>
            </a:pPr>
            <a:endParaRPr lang="fr-FR" dirty="0"/>
          </a:p>
        </p:txBody>
      </p:sp>
      <p:pic>
        <p:nvPicPr>
          <p:cNvPr id="5" name="Picture 4" descr="Résultat de recherche d'images pour &quot;logo ARS IDF&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548680"/>
            <a:ext cx="1468386"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786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0"/>
            <a:ext cx="7560840" cy="1143000"/>
          </a:xfrm>
        </p:spPr>
        <p:txBody>
          <a:bodyPr/>
          <a:lstStyle/>
          <a:p>
            <a:pPr algn="l"/>
            <a:r>
              <a:rPr lang="fr-FR" sz="2400" b="1" dirty="0" smtClean="0">
                <a:solidFill>
                  <a:srgbClr val="92D050"/>
                </a:solidFill>
              </a:rPr>
              <a:t>Axes prioritaires du plan pluriannuel d’anticipation des tensions sur le système de santé</a:t>
            </a:r>
            <a:endParaRPr lang="fr-FR" sz="1800" b="1" dirty="0">
              <a:solidFill>
                <a:srgbClr val="92D050"/>
              </a:solidFill>
            </a:endParaRPr>
          </a:p>
        </p:txBody>
      </p:sp>
      <p:sp>
        <p:nvSpPr>
          <p:cNvPr id="8" name="AutoShape 2" descr="Résultat de recherche d'images pour &quot;maison dessi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4" descr="Résultat de recherche d'images pour &quot;maison dessi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8" descr="Résultat de recherche d'images pour &quot;urgences logo&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AutoShape 22" descr="Résultat de recherche d'images pour &quot;moniteur cardiaque dessin&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AutoShape 24" descr="Résultat de recherche d'images pour &quot;moniteur cardiaque dessin&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AutoShape 26" descr="Résultat de recherche d'images pour &quot;moniteur cardiaque dessin&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AutoShape 38" descr="Résultat de recherche d'images pour &quot;masque chirurgical dessin&quot;"/>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Rectangle à coins arrondis 11"/>
          <p:cNvSpPr/>
          <p:nvPr/>
        </p:nvSpPr>
        <p:spPr bwMode="auto">
          <a:xfrm>
            <a:off x="4644008" y="1522690"/>
            <a:ext cx="4248000" cy="3132000"/>
          </a:xfrm>
          <a:prstGeom prst="roundRect">
            <a:avLst/>
          </a:prstGeom>
          <a:solidFill>
            <a:schemeClr val="bg1"/>
          </a:solidFill>
          <a:ln w="6350">
            <a:solidFill>
              <a:srgbClr val="00CC99"/>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pPr>
            <a:endParaRPr lang="fr-FR" sz="1000" dirty="0" smtClean="0">
              <a:solidFill>
                <a:schemeClr val="tx1"/>
              </a:solidFill>
              <a:latin typeface="Arial" charset="0"/>
            </a:endParaRPr>
          </a:p>
          <a:p>
            <a:pPr fontAlgn="base">
              <a:spcBef>
                <a:spcPct val="50000"/>
              </a:spcBef>
              <a:spcAft>
                <a:spcPct val="0"/>
              </a:spcAft>
            </a:pPr>
            <a:endParaRPr kumimoji="0" lang="fr-FR" sz="1000" b="0" i="0" u="none" strike="noStrike" cap="none" normalizeH="0" baseline="0" dirty="0">
              <a:ln>
                <a:noFill/>
              </a:ln>
              <a:solidFill>
                <a:schemeClr val="tx1"/>
              </a:solidFill>
              <a:effectLst/>
              <a:latin typeface="Arial" charset="0"/>
            </a:endParaRPr>
          </a:p>
          <a:p>
            <a:pPr fontAlgn="base">
              <a:spcBef>
                <a:spcPct val="50000"/>
              </a:spcBef>
              <a:spcAft>
                <a:spcPct val="0"/>
              </a:spcAft>
            </a:pPr>
            <a:endParaRPr lang="fr-FR" sz="1000" dirty="0" smtClean="0">
              <a:solidFill>
                <a:schemeClr val="tx1"/>
              </a:solidFill>
              <a:latin typeface="Arial" charset="0"/>
            </a:endParaRPr>
          </a:p>
          <a:p>
            <a:pPr fontAlgn="base">
              <a:spcBef>
                <a:spcPct val="50000"/>
              </a:spcBef>
              <a:spcAft>
                <a:spcPct val="0"/>
              </a:spcAft>
            </a:pPr>
            <a:endParaRPr kumimoji="0" lang="fr-FR" sz="1000" b="0" i="0" u="none" strike="noStrike" cap="none" normalizeH="0" baseline="0" dirty="0">
              <a:ln>
                <a:noFill/>
              </a:ln>
              <a:solidFill>
                <a:schemeClr val="tx1"/>
              </a:solidFill>
              <a:effectLst/>
              <a:latin typeface="Arial" charset="0"/>
            </a:endParaRPr>
          </a:p>
          <a:p>
            <a:pPr fontAlgn="base">
              <a:spcBef>
                <a:spcPct val="50000"/>
              </a:spcBef>
              <a:spcAft>
                <a:spcPct val="0"/>
              </a:spcAft>
            </a:pPr>
            <a:endParaRPr lang="fr-FR" sz="1000" dirty="0" smtClean="0">
              <a:solidFill>
                <a:schemeClr val="tx1"/>
              </a:solidFill>
              <a:latin typeface="Arial" charset="0"/>
            </a:endParaRPr>
          </a:p>
          <a:p>
            <a:pPr fontAlgn="base">
              <a:spcBef>
                <a:spcPct val="50000"/>
              </a:spcBef>
              <a:spcAft>
                <a:spcPct val="0"/>
              </a:spcAft>
            </a:pPr>
            <a:endParaRPr kumimoji="0" lang="fr-FR" sz="1000" b="0" i="0" u="none" strike="noStrike" cap="none" normalizeH="0" baseline="0" dirty="0">
              <a:ln>
                <a:noFill/>
              </a:ln>
              <a:solidFill>
                <a:schemeClr val="tx1"/>
              </a:solidFill>
              <a:effectLst/>
              <a:latin typeface="Arial" charset="0"/>
            </a:endParaRPr>
          </a:p>
          <a:p>
            <a:pPr fontAlgn="base">
              <a:spcBef>
                <a:spcPct val="50000"/>
              </a:spcBef>
              <a:spcAft>
                <a:spcPct val="0"/>
              </a:spcAft>
            </a:pPr>
            <a:endParaRPr lang="fr-FR" sz="1000" dirty="0" smtClean="0">
              <a:solidFill>
                <a:schemeClr val="tx1"/>
              </a:solidFill>
              <a:latin typeface="Arial" charset="0"/>
            </a:endParaRPr>
          </a:p>
          <a:p>
            <a:pPr fontAlgn="base">
              <a:spcBef>
                <a:spcPct val="50000"/>
              </a:spcBef>
              <a:spcAft>
                <a:spcPct val="0"/>
              </a:spcAft>
            </a:pPr>
            <a:endParaRPr kumimoji="0" lang="fr-FR" sz="1000" b="0" i="0" u="none" strike="noStrike" cap="none" normalizeH="0" baseline="0" dirty="0">
              <a:ln>
                <a:noFill/>
              </a:ln>
              <a:solidFill>
                <a:schemeClr val="tx1"/>
              </a:solidFill>
              <a:effectLst/>
              <a:latin typeface="Arial" charset="0"/>
            </a:endParaRPr>
          </a:p>
          <a:p>
            <a:pPr fontAlgn="base">
              <a:spcBef>
                <a:spcPct val="50000"/>
              </a:spcBef>
              <a:spcAft>
                <a:spcPct val="0"/>
              </a:spcAft>
            </a:pPr>
            <a:endParaRPr lang="fr-FR" sz="1000" dirty="0" smtClean="0">
              <a:solidFill>
                <a:schemeClr val="tx1"/>
              </a:solidFill>
              <a:latin typeface="Arial" charset="0"/>
            </a:endParaRPr>
          </a:p>
          <a:p>
            <a:pPr fontAlgn="base">
              <a:spcBef>
                <a:spcPct val="50000"/>
              </a:spcBef>
              <a:spcAft>
                <a:spcPct val="0"/>
              </a:spcAft>
            </a:pPr>
            <a:endParaRPr kumimoji="0" lang="fr-FR" sz="1000" b="0" i="0" u="none" strike="noStrike" cap="none" normalizeH="0" baseline="0" dirty="0">
              <a:ln>
                <a:noFill/>
              </a:ln>
              <a:solidFill>
                <a:schemeClr val="tx1"/>
              </a:solidFill>
              <a:effectLst/>
              <a:latin typeface="Arial" charset="0"/>
            </a:endParaRPr>
          </a:p>
          <a:p>
            <a:pPr fontAlgn="base">
              <a:spcBef>
                <a:spcPct val="50000"/>
              </a:spcBef>
              <a:spcAft>
                <a:spcPct val="0"/>
              </a:spcAft>
            </a:pPr>
            <a:endParaRPr lang="fr-FR" sz="1000" dirty="0" smtClean="0">
              <a:solidFill>
                <a:schemeClr val="tx1"/>
              </a:solidFill>
              <a:latin typeface="Arial" charset="0"/>
            </a:endParaRPr>
          </a:p>
          <a:p>
            <a:pPr fontAlgn="base">
              <a:spcBef>
                <a:spcPct val="50000"/>
              </a:spcBef>
              <a:spcAft>
                <a:spcPct val="0"/>
              </a:spcAft>
            </a:pPr>
            <a:endParaRPr kumimoji="0" lang="fr-FR" sz="1000" b="0" i="0" u="none" strike="noStrike" cap="none" normalizeH="0" baseline="0" dirty="0">
              <a:ln>
                <a:noFill/>
              </a:ln>
              <a:solidFill>
                <a:schemeClr val="tx1"/>
              </a:solidFill>
              <a:effectLst/>
              <a:latin typeface="Arial" charset="0"/>
            </a:endParaRPr>
          </a:p>
          <a:p>
            <a:pPr fontAlgn="base">
              <a:spcBef>
                <a:spcPct val="50000"/>
              </a:spcBef>
              <a:spcAft>
                <a:spcPct val="0"/>
              </a:spcAft>
            </a:pPr>
            <a:endParaRPr lang="fr-FR" sz="1000" dirty="0" smtClean="0">
              <a:solidFill>
                <a:schemeClr val="tx1"/>
              </a:solidFill>
              <a:latin typeface="Arial" charset="0"/>
            </a:endParaRPr>
          </a:p>
          <a:p>
            <a:pPr fontAlgn="base">
              <a:spcBef>
                <a:spcPct val="50000"/>
              </a:spcBef>
              <a:spcAft>
                <a:spcPct val="0"/>
              </a:spcAft>
            </a:pPr>
            <a:endParaRPr kumimoji="0" lang="fr-FR" sz="1000" b="0" i="0" u="none" strike="noStrike" cap="none" normalizeH="0" baseline="0" dirty="0">
              <a:ln>
                <a:noFill/>
              </a:ln>
              <a:solidFill>
                <a:schemeClr val="tx1"/>
              </a:solidFill>
              <a:effectLst/>
              <a:latin typeface="Arial" charset="0"/>
            </a:endParaRPr>
          </a:p>
          <a:p>
            <a:pPr fontAlgn="base">
              <a:spcBef>
                <a:spcPct val="50000"/>
              </a:spcBef>
              <a:spcAft>
                <a:spcPct val="0"/>
              </a:spcAft>
            </a:pPr>
            <a:endParaRPr lang="fr-FR" sz="1000" dirty="0" smtClean="0">
              <a:solidFill>
                <a:schemeClr val="tx1"/>
              </a:solidFill>
              <a:latin typeface="Arial" charset="0"/>
            </a:endParaRPr>
          </a:p>
          <a:p>
            <a:pPr fontAlgn="base">
              <a:spcBef>
                <a:spcPct val="50000"/>
              </a:spcBef>
              <a:spcAft>
                <a:spcPct val="0"/>
              </a:spcAft>
            </a:pPr>
            <a:endParaRPr kumimoji="0" lang="fr-FR" sz="1000" b="0" i="0" u="none" strike="noStrike" cap="none" normalizeH="0" baseline="0" dirty="0">
              <a:ln>
                <a:noFill/>
              </a:ln>
              <a:solidFill>
                <a:schemeClr val="tx1"/>
              </a:solidFill>
              <a:effectLst/>
              <a:latin typeface="Arial" charset="0"/>
            </a:endParaRPr>
          </a:p>
          <a:p>
            <a:pPr fontAlgn="base">
              <a:spcBef>
                <a:spcPct val="50000"/>
              </a:spcBef>
              <a:spcAft>
                <a:spcPct val="0"/>
              </a:spcAft>
            </a:pPr>
            <a:endParaRPr lang="fr-FR" sz="1000" dirty="0" smtClean="0">
              <a:solidFill>
                <a:schemeClr val="tx1"/>
              </a:solidFill>
              <a:latin typeface="Arial" charset="0"/>
            </a:endParaRPr>
          </a:p>
          <a:p>
            <a:pPr fontAlgn="base">
              <a:spcBef>
                <a:spcPct val="50000"/>
              </a:spcBef>
              <a:spcAft>
                <a:spcPct val="0"/>
              </a:spcAft>
            </a:pPr>
            <a:endParaRPr kumimoji="0" lang="fr-FR" sz="1000" b="0" i="0" u="none" strike="noStrike" cap="none" normalizeH="0" baseline="0" dirty="0">
              <a:ln>
                <a:noFill/>
              </a:ln>
              <a:solidFill>
                <a:schemeClr val="tx1"/>
              </a:solidFill>
              <a:effectLst/>
              <a:latin typeface="Arial" charset="0"/>
            </a:endParaRPr>
          </a:p>
        </p:txBody>
      </p:sp>
      <p:sp>
        <p:nvSpPr>
          <p:cNvPr id="13" name="ZoneTexte 12"/>
          <p:cNvSpPr txBox="1"/>
          <p:nvPr/>
        </p:nvSpPr>
        <p:spPr>
          <a:xfrm>
            <a:off x="5148064" y="1738114"/>
            <a:ext cx="3518830" cy="3416320"/>
          </a:xfrm>
          <a:prstGeom prst="rect">
            <a:avLst/>
          </a:prstGeom>
          <a:noFill/>
        </p:spPr>
        <p:txBody>
          <a:bodyPr wrap="square" rtlCol="0">
            <a:spAutoFit/>
          </a:bodyPr>
          <a:lstStyle/>
          <a:p>
            <a:pPr>
              <a:lnSpc>
                <a:spcPct val="150000"/>
              </a:lnSpc>
              <a:spcBef>
                <a:spcPct val="50000"/>
              </a:spcBef>
            </a:pPr>
            <a:r>
              <a:rPr lang="fr-FR" sz="900" b="1" dirty="0">
                <a:solidFill>
                  <a:schemeClr val="tx1"/>
                </a:solidFill>
              </a:rPr>
              <a:t>Maintien à domicile par les soins de premiers recours et médico-sociaux </a:t>
            </a:r>
            <a:endParaRPr lang="fr-FR" sz="900" b="1" dirty="0" smtClean="0">
              <a:solidFill>
                <a:schemeClr val="tx1"/>
              </a:solidFill>
            </a:endParaRPr>
          </a:p>
          <a:p>
            <a:pPr>
              <a:lnSpc>
                <a:spcPct val="150000"/>
              </a:lnSpc>
              <a:spcBef>
                <a:spcPct val="50000"/>
              </a:spcBef>
            </a:pPr>
            <a:r>
              <a:rPr lang="fr-FR" sz="900" b="1" dirty="0" smtClean="0">
                <a:solidFill>
                  <a:schemeClr val="tx1"/>
                </a:solidFill>
              </a:rPr>
              <a:t>Adaptation de l’offre de soins de premiers recours et de régulation médicale libérale </a:t>
            </a:r>
          </a:p>
          <a:p>
            <a:pPr>
              <a:lnSpc>
                <a:spcPct val="150000"/>
              </a:lnSpc>
              <a:spcBef>
                <a:spcPct val="50000"/>
              </a:spcBef>
            </a:pPr>
            <a:r>
              <a:rPr lang="fr-FR" sz="900" b="1" dirty="0" smtClean="0">
                <a:solidFill>
                  <a:schemeClr val="tx1"/>
                </a:solidFill>
              </a:rPr>
              <a:t>Fluidification des services d’accueil et d’urgence </a:t>
            </a:r>
          </a:p>
          <a:p>
            <a:pPr>
              <a:lnSpc>
                <a:spcPct val="150000"/>
              </a:lnSpc>
              <a:spcBef>
                <a:spcPct val="50000"/>
              </a:spcBef>
            </a:pPr>
            <a:r>
              <a:rPr lang="fr-FR" sz="900" b="1" dirty="0" smtClean="0">
                <a:solidFill>
                  <a:schemeClr val="tx1"/>
                </a:solidFill>
              </a:rPr>
              <a:t>Fluidification des services d’aval </a:t>
            </a:r>
          </a:p>
          <a:p>
            <a:pPr>
              <a:lnSpc>
                <a:spcPct val="150000"/>
              </a:lnSpc>
              <a:spcBef>
                <a:spcPct val="50000"/>
              </a:spcBef>
            </a:pPr>
            <a:r>
              <a:rPr lang="fr-FR" sz="900" b="1" dirty="0" smtClean="0">
                <a:solidFill>
                  <a:schemeClr val="tx1"/>
                </a:solidFill>
              </a:rPr>
              <a:t>Fluidification des sorties des services d’aval  </a:t>
            </a:r>
          </a:p>
          <a:p>
            <a:pPr>
              <a:lnSpc>
                <a:spcPct val="150000"/>
              </a:lnSpc>
              <a:spcBef>
                <a:spcPct val="50000"/>
              </a:spcBef>
            </a:pPr>
            <a:r>
              <a:rPr kumimoji="0" lang="fr-FR" sz="900" b="1" i="0" u="none" strike="noStrike" cap="none" normalizeH="0" baseline="0" dirty="0" smtClean="0">
                <a:ln>
                  <a:noFill/>
                </a:ln>
                <a:solidFill>
                  <a:schemeClr val="tx1"/>
                </a:solidFill>
                <a:effectLst/>
              </a:rPr>
              <a:t>Amélioration de la prévention primaire et secondaire en saison</a:t>
            </a:r>
            <a:r>
              <a:rPr kumimoji="0" lang="fr-FR" sz="900" b="1" i="0" u="none" strike="noStrike" cap="none" normalizeH="0" dirty="0" smtClean="0">
                <a:ln>
                  <a:noFill/>
                </a:ln>
                <a:solidFill>
                  <a:schemeClr val="tx1"/>
                </a:solidFill>
                <a:effectLst/>
              </a:rPr>
              <a:t> </a:t>
            </a:r>
            <a:r>
              <a:rPr kumimoji="0" lang="fr-FR" sz="900" b="1" i="0" u="none" strike="noStrike" cap="none" normalizeH="0" baseline="0" dirty="0" smtClean="0">
                <a:ln>
                  <a:noFill/>
                </a:ln>
                <a:solidFill>
                  <a:schemeClr val="tx1"/>
                </a:solidFill>
                <a:effectLst/>
              </a:rPr>
              <a:t>épidémique </a:t>
            </a:r>
          </a:p>
          <a:p>
            <a:pPr>
              <a:lnSpc>
                <a:spcPct val="150000"/>
              </a:lnSpc>
              <a:spcBef>
                <a:spcPct val="50000"/>
              </a:spcBef>
            </a:pPr>
            <a:r>
              <a:rPr kumimoji="0" lang="fr-FR" sz="900" b="1" i="0" u="none" strike="noStrike" cap="none" normalizeH="0" baseline="0" dirty="0" smtClean="0">
                <a:ln>
                  <a:noFill/>
                </a:ln>
                <a:solidFill>
                  <a:schemeClr val="tx1"/>
                </a:solidFill>
                <a:effectLst/>
              </a:rPr>
              <a:t>Fluidification des services de soins critiques</a:t>
            </a:r>
          </a:p>
          <a:p>
            <a:pPr>
              <a:lnSpc>
                <a:spcPct val="150000"/>
              </a:lnSpc>
              <a:spcBef>
                <a:spcPct val="50000"/>
              </a:spcBef>
            </a:pPr>
            <a:r>
              <a:rPr lang="fr-FR" sz="900" b="1" dirty="0" smtClean="0">
                <a:solidFill>
                  <a:schemeClr val="tx1"/>
                </a:solidFill>
              </a:rPr>
              <a:t>*</a:t>
            </a:r>
            <a:r>
              <a:rPr lang="fr-FR" sz="700" b="1" dirty="0" smtClean="0">
                <a:solidFill>
                  <a:schemeClr val="tx1"/>
                </a:solidFill>
              </a:rPr>
              <a:t>axes de travail ayant vocation à être enrichis </a:t>
            </a:r>
          </a:p>
          <a:p>
            <a:pPr fontAlgn="base">
              <a:lnSpc>
                <a:spcPct val="150000"/>
              </a:lnSpc>
              <a:spcBef>
                <a:spcPct val="50000"/>
              </a:spcBef>
              <a:spcAft>
                <a:spcPct val="0"/>
              </a:spcAft>
            </a:pPr>
            <a:endParaRPr lang="fr-FR" sz="900" dirty="0" smtClean="0">
              <a:latin typeface="Arial" charset="0"/>
            </a:endParaRPr>
          </a:p>
          <a:p>
            <a:pPr fontAlgn="base">
              <a:lnSpc>
                <a:spcPct val="150000"/>
              </a:lnSpc>
              <a:spcBef>
                <a:spcPct val="50000"/>
              </a:spcBef>
              <a:spcAft>
                <a:spcPct val="0"/>
              </a:spcAft>
            </a:pPr>
            <a:endParaRPr lang="fr-FR" sz="900" dirty="0"/>
          </a:p>
        </p:txBody>
      </p:sp>
      <p:pic>
        <p:nvPicPr>
          <p:cNvPr id="14" name="Picture 6" descr="Résultat de recherche d'images pour &quot;maison dessin&quo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51511" y="1484784"/>
            <a:ext cx="844684" cy="5985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8162" y="2514382"/>
            <a:ext cx="499134" cy="522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5373" y="2557913"/>
            <a:ext cx="838027" cy="224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3320" y="3600961"/>
            <a:ext cx="869575" cy="59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0863" y="2597529"/>
            <a:ext cx="706633" cy="472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6" descr="Résultat de recherche d'images pour &quot;urgences logo&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39721" y="4219718"/>
            <a:ext cx="541282" cy="54128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03834" y="4233674"/>
            <a:ext cx="499646" cy="499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9" descr="Image associé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79344" y="4184936"/>
            <a:ext cx="484570" cy="48457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41426" y="1412776"/>
            <a:ext cx="610285" cy="711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à coins arrondis 26"/>
          <p:cNvSpPr/>
          <p:nvPr/>
        </p:nvSpPr>
        <p:spPr bwMode="auto">
          <a:xfrm>
            <a:off x="1671232" y="3573016"/>
            <a:ext cx="2556000" cy="1656000"/>
          </a:xfrm>
          <a:prstGeom prst="roundRect">
            <a:avLst/>
          </a:prstGeom>
          <a:noFill/>
          <a:ln w="19050" cap="flat" cmpd="sng" algn="ctr">
            <a:solidFill>
              <a:schemeClr val="accent3">
                <a:lumMod val="6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charset="0"/>
            </a:endParaRPr>
          </a:p>
        </p:txBody>
      </p:sp>
      <p:sp>
        <p:nvSpPr>
          <p:cNvPr id="28" name="Rectangle à coins arrondis 27"/>
          <p:cNvSpPr/>
          <p:nvPr/>
        </p:nvSpPr>
        <p:spPr bwMode="auto">
          <a:xfrm>
            <a:off x="1676154" y="1450934"/>
            <a:ext cx="2556000" cy="792000"/>
          </a:xfrm>
          <a:prstGeom prst="roundRect">
            <a:avLst/>
          </a:prstGeom>
          <a:noFill/>
          <a:ln w="19050" cap="flat" cmpd="sng" algn="ctr">
            <a:solidFill>
              <a:schemeClr val="accent3">
                <a:lumMod val="6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charset="0"/>
            </a:endParaRPr>
          </a:p>
        </p:txBody>
      </p:sp>
      <p:sp>
        <p:nvSpPr>
          <p:cNvPr id="29" name="Rectangle à coins arrondis 28"/>
          <p:cNvSpPr/>
          <p:nvPr/>
        </p:nvSpPr>
        <p:spPr bwMode="auto">
          <a:xfrm>
            <a:off x="1676154" y="2503087"/>
            <a:ext cx="2556000" cy="792000"/>
          </a:xfrm>
          <a:prstGeom prst="roundRect">
            <a:avLst/>
          </a:prstGeom>
          <a:noFill/>
          <a:ln w="19050" cap="flat" cmpd="sng" algn="ctr">
            <a:solidFill>
              <a:schemeClr val="accent3">
                <a:lumMod val="6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charset="0"/>
            </a:endParaRPr>
          </a:p>
        </p:txBody>
      </p:sp>
      <p:sp>
        <p:nvSpPr>
          <p:cNvPr id="30" name="ZoneTexte 29"/>
          <p:cNvSpPr txBox="1"/>
          <p:nvPr/>
        </p:nvSpPr>
        <p:spPr>
          <a:xfrm>
            <a:off x="2103280" y="2067798"/>
            <a:ext cx="576064" cy="215444"/>
          </a:xfrm>
          <a:prstGeom prst="rect">
            <a:avLst/>
          </a:prstGeom>
          <a:noFill/>
        </p:spPr>
        <p:txBody>
          <a:bodyPr wrap="square" rtlCol="0">
            <a:spAutoFit/>
          </a:bodyPr>
          <a:lstStyle/>
          <a:p>
            <a:r>
              <a:rPr lang="fr-FR" sz="800" dirty="0" smtClean="0">
                <a:solidFill>
                  <a:schemeClr val="tx1"/>
                </a:solidFill>
              </a:rPr>
              <a:t>Domicile</a:t>
            </a:r>
          </a:p>
        </p:txBody>
      </p:sp>
      <p:sp>
        <p:nvSpPr>
          <p:cNvPr id="31" name="ZoneTexte 30"/>
          <p:cNvSpPr txBox="1"/>
          <p:nvPr/>
        </p:nvSpPr>
        <p:spPr>
          <a:xfrm>
            <a:off x="3183400" y="2073732"/>
            <a:ext cx="576064" cy="215444"/>
          </a:xfrm>
          <a:prstGeom prst="rect">
            <a:avLst/>
          </a:prstGeom>
          <a:noFill/>
        </p:spPr>
        <p:txBody>
          <a:bodyPr wrap="square" rtlCol="0">
            <a:spAutoFit/>
          </a:bodyPr>
          <a:lstStyle/>
          <a:p>
            <a:r>
              <a:rPr lang="fr-FR" sz="800" dirty="0" smtClean="0">
                <a:solidFill>
                  <a:schemeClr val="tx1"/>
                </a:solidFill>
              </a:rPr>
              <a:t>EHPAD</a:t>
            </a:r>
          </a:p>
        </p:txBody>
      </p:sp>
      <p:sp>
        <p:nvSpPr>
          <p:cNvPr id="32" name="ZoneTexte 31"/>
          <p:cNvSpPr txBox="1"/>
          <p:nvPr/>
        </p:nvSpPr>
        <p:spPr>
          <a:xfrm>
            <a:off x="1688623" y="2946430"/>
            <a:ext cx="963558" cy="338554"/>
          </a:xfrm>
          <a:prstGeom prst="rect">
            <a:avLst/>
          </a:prstGeom>
          <a:noFill/>
        </p:spPr>
        <p:txBody>
          <a:bodyPr wrap="square" rtlCol="0">
            <a:spAutoFit/>
          </a:bodyPr>
          <a:lstStyle/>
          <a:p>
            <a:r>
              <a:rPr lang="fr-FR" sz="800" dirty="0" smtClean="0">
                <a:solidFill>
                  <a:schemeClr val="tx1"/>
                </a:solidFill>
              </a:rPr>
              <a:t>Médecin traitant</a:t>
            </a:r>
          </a:p>
          <a:p>
            <a:r>
              <a:rPr lang="fr-FR" sz="800" dirty="0" smtClean="0">
                <a:solidFill>
                  <a:schemeClr val="tx1"/>
                </a:solidFill>
              </a:rPr>
              <a:t>PDSA</a:t>
            </a:r>
          </a:p>
        </p:txBody>
      </p:sp>
      <p:sp>
        <p:nvSpPr>
          <p:cNvPr id="33" name="ZoneTexte 32"/>
          <p:cNvSpPr txBox="1"/>
          <p:nvPr/>
        </p:nvSpPr>
        <p:spPr>
          <a:xfrm>
            <a:off x="1887256" y="4746630"/>
            <a:ext cx="809771" cy="215444"/>
          </a:xfrm>
          <a:prstGeom prst="rect">
            <a:avLst/>
          </a:prstGeom>
          <a:noFill/>
        </p:spPr>
        <p:txBody>
          <a:bodyPr wrap="square" rtlCol="0">
            <a:spAutoFit/>
          </a:bodyPr>
          <a:lstStyle/>
          <a:p>
            <a:r>
              <a:rPr lang="fr-FR" sz="800" dirty="0" smtClean="0">
                <a:solidFill>
                  <a:schemeClr val="tx1"/>
                </a:solidFill>
              </a:rPr>
              <a:t>Urgences</a:t>
            </a:r>
          </a:p>
        </p:txBody>
      </p:sp>
      <p:sp>
        <p:nvSpPr>
          <p:cNvPr id="34" name="ZoneTexte 33"/>
          <p:cNvSpPr txBox="1"/>
          <p:nvPr/>
        </p:nvSpPr>
        <p:spPr>
          <a:xfrm>
            <a:off x="2391312" y="4746630"/>
            <a:ext cx="941423" cy="215444"/>
          </a:xfrm>
          <a:prstGeom prst="rect">
            <a:avLst/>
          </a:prstGeom>
          <a:noFill/>
        </p:spPr>
        <p:txBody>
          <a:bodyPr wrap="square" rtlCol="0">
            <a:spAutoFit/>
          </a:bodyPr>
          <a:lstStyle/>
          <a:p>
            <a:pPr algn="ctr"/>
            <a:r>
              <a:rPr lang="fr-FR" sz="800" dirty="0" smtClean="0">
                <a:solidFill>
                  <a:schemeClr val="tx1"/>
                </a:solidFill>
              </a:rPr>
              <a:t>Services d’aval</a:t>
            </a:r>
          </a:p>
        </p:txBody>
      </p:sp>
      <p:sp>
        <p:nvSpPr>
          <p:cNvPr id="35" name="ZoneTexte 34"/>
          <p:cNvSpPr txBox="1"/>
          <p:nvPr/>
        </p:nvSpPr>
        <p:spPr>
          <a:xfrm>
            <a:off x="3183400" y="4746630"/>
            <a:ext cx="1097230" cy="338554"/>
          </a:xfrm>
          <a:prstGeom prst="rect">
            <a:avLst/>
          </a:prstGeom>
          <a:noFill/>
        </p:spPr>
        <p:txBody>
          <a:bodyPr wrap="square" rtlCol="0">
            <a:spAutoFit/>
          </a:bodyPr>
          <a:lstStyle/>
          <a:p>
            <a:pPr algn="ctr"/>
            <a:r>
              <a:rPr lang="fr-FR" sz="800" dirty="0" smtClean="0">
                <a:solidFill>
                  <a:schemeClr val="tx1"/>
                </a:solidFill>
              </a:rPr>
              <a:t>Services d’aval de soins critiques</a:t>
            </a:r>
          </a:p>
        </p:txBody>
      </p:sp>
      <p:pic>
        <p:nvPicPr>
          <p:cNvPr id="36" name="Picture 36" descr="Résultat de recherche d'images pour &quot;samu 15&quo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79344" y="2782419"/>
            <a:ext cx="458832" cy="46495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e 36"/>
          <p:cNvGrpSpPr/>
          <p:nvPr/>
        </p:nvGrpSpPr>
        <p:grpSpPr>
          <a:xfrm>
            <a:off x="1007608" y="5373216"/>
            <a:ext cx="3680161" cy="1020570"/>
            <a:chOff x="1259632" y="4941168"/>
            <a:chExt cx="3680161" cy="1020570"/>
          </a:xfrm>
        </p:grpSpPr>
        <p:pic>
          <p:nvPicPr>
            <p:cNvPr id="38"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19713" y="5052574"/>
              <a:ext cx="610285" cy="711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7825" y="5155408"/>
              <a:ext cx="579633" cy="579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6" descr="Résultat de recherche d'images pour &quot;maison dessin&quo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9632" y="5160495"/>
              <a:ext cx="844684" cy="59851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1" descr="Résultat de recherche d'images pour &quot;soins a domicile&quo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96702" y="4941168"/>
              <a:ext cx="1008112" cy="1008112"/>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à coins arrondis 41"/>
            <p:cNvSpPr/>
            <p:nvPr/>
          </p:nvSpPr>
          <p:spPr bwMode="auto">
            <a:xfrm>
              <a:off x="1339393" y="5061738"/>
              <a:ext cx="3600400" cy="900000"/>
            </a:xfrm>
            <a:prstGeom prst="roundRect">
              <a:avLst/>
            </a:prstGeom>
            <a:noFill/>
            <a:ln w="19050" cap="flat" cmpd="sng" algn="ctr">
              <a:solidFill>
                <a:schemeClr val="accent3">
                  <a:lumMod val="6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charset="0"/>
              </a:endParaRPr>
            </a:p>
          </p:txBody>
        </p:sp>
        <p:pic>
          <p:nvPicPr>
            <p:cNvPr id="43" name="Picture 1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5537" y="5141047"/>
              <a:ext cx="1080120" cy="604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ZoneTexte 43"/>
            <p:cNvSpPr txBox="1"/>
            <p:nvPr/>
          </p:nvSpPr>
          <p:spPr>
            <a:xfrm>
              <a:off x="1393942" y="5701691"/>
              <a:ext cx="576064" cy="215444"/>
            </a:xfrm>
            <a:prstGeom prst="rect">
              <a:avLst/>
            </a:prstGeom>
            <a:noFill/>
          </p:spPr>
          <p:txBody>
            <a:bodyPr wrap="square" rtlCol="0">
              <a:spAutoFit/>
            </a:bodyPr>
            <a:lstStyle/>
            <a:p>
              <a:r>
                <a:rPr lang="fr-FR" sz="800" dirty="0" smtClean="0">
                  <a:solidFill>
                    <a:schemeClr val="tx1"/>
                  </a:solidFill>
                </a:rPr>
                <a:t>Domicile</a:t>
              </a:r>
            </a:p>
          </p:txBody>
        </p:sp>
        <p:sp>
          <p:nvSpPr>
            <p:cNvPr id="45" name="ZoneTexte 44"/>
            <p:cNvSpPr txBox="1"/>
            <p:nvPr/>
          </p:nvSpPr>
          <p:spPr>
            <a:xfrm>
              <a:off x="1915457" y="5701691"/>
              <a:ext cx="1169377" cy="215444"/>
            </a:xfrm>
            <a:prstGeom prst="rect">
              <a:avLst/>
            </a:prstGeom>
            <a:noFill/>
          </p:spPr>
          <p:txBody>
            <a:bodyPr wrap="square" rtlCol="0">
              <a:spAutoFit/>
            </a:bodyPr>
            <a:lstStyle/>
            <a:p>
              <a:r>
                <a:rPr lang="fr-FR" sz="800" dirty="0" smtClean="0">
                  <a:solidFill>
                    <a:schemeClr val="tx1"/>
                  </a:solidFill>
                </a:rPr>
                <a:t>Soins à domicile</a:t>
              </a:r>
            </a:p>
          </p:txBody>
        </p:sp>
        <p:sp>
          <p:nvSpPr>
            <p:cNvPr id="46" name="ZoneTexte 45"/>
            <p:cNvSpPr txBox="1"/>
            <p:nvPr/>
          </p:nvSpPr>
          <p:spPr>
            <a:xfrm>
              <a:off x="3616355" y="5701691"/>
              <a:ext cx="576064" cy="215444"/>
            </a:xfrm>
            <a:prstGeom prst="rect">
              <a:avLst/>
            </a:prstGeom>
            <a:noFill/>
          </p:spPr>
          <p:txBody>
            <a:bodyPr wrap="square" rtlCol="0">
              <a:spAutoFit/>
            </a:bodyPr>
            <a:lstStyle/>
            <a:p>
              <a:pPr algn="ctr"/>
              <a:r>
                <a:rPr lang="fr-FR" sz="800" dirty="0" smtClean="0">
                  <a:solidFill>
                    <a:schemeClr val="tx1"/>
                  </a:solidFill>
                </a:rPr>
                <a:t>SSR</a:t>
              </a:r>
            </a:p>
          </p:txBody>
        </p:sp>
        <p:sp>
          <p:nvSpPr>
            <p:cNvPr id="47" name="ZoneTexte 46"/>
            <p:cNvSpPr txBox="1"/>
            <p:nvPr/>
          </p:nvSpPr>
          <p:spPr>
            <a:xfrm>
              <a:off x="4291721" y="5702652"/>
              <a:ext cx="576064" cy="215444"/>
            </a:xfrm>
            <a:prstGeom prst="rect">
              <a:avLst/>
            </a:prstGeom>
            <a:noFill/>
          </p:spPr>
          <p:txBody>
            <a:bodyPr wrap="square" rtlCol="0">
              <a:spAutoFit/>
            </a:bodyPr>
            <a:lstStyle/>
            <a:p>
              <a:r>
                <a:rPr lang="fr-FR" sz="800" dirty="0" smtClean="0">
                  <a:solidFill>
                    <a:schemeClr val="tx1"/>
                  </a:solidFill>
                </a:rPr>
                <a:t>EHPAD</a:t>
              </a:r>
            </a:p>
          </p:txBody>
        </p:sp>
        <p:sp>
          <p:nvSpPr>
            <p:cNvPr id="48" name="ZoneTexte 47"/>
            <p:cNvSpPr txBox="1"/>
            <p:nvPr/>
          </p:nvSpPr>
          <p:spPr>
            <a:xfrm>
              <a:off x="2923569" y="5701691"/>
              <a:ext cx="576064" cy="215444"/>
            </a:xfrm>
            <a:prstGeom prst="rect">
              <a:avLst/>
            </a:prstGeom>
            <a:noFill/>
          </p:spPr>
          <p:txBody>
            <a:bodyPr wrap="square" rtlCol="0">
              <a:spAutoFit/>
            </a:bodyPr>
            <a:lstStyle/>
            <a:p>
              <a:pPr algn="ctr"/>
              <a:r>
                <a:rPr lang="fr-FR" sz="800" dirty="0" smtClean="0">
                  <a:solidFill>
                    <a:schemeClr val="tx1"/>
                  </a:solidFill>
                </a:rPr>
                <a:t>HAD</a:t>
              </a:r>
            </a:p>
          </p:txBody>
        </p:sp>
      </p:grpSp>
      <p:sp>
        <p:nvSpPr>
          <p:cNvPr id="49" name="Flèche courbée vers la droite 48"/>
          <p:cNvSpPr/>
          <p:nvPr/>
        </p:nvSpPr>
        <p:spPr bwMode="auto">
          <a:xfrm>
            <a:off x="1259632" y="2024888"/>
            <a:ext cx="738097" cy="2268128"/>
          </a:xfrm>
          <a:prstGeom prst="curvedRightArrow">
            <a:avLst>
              <a:gd name="adj1" fmla="val 9743"/>
              <a:gd name="adj2" fmla="val 55054"/>
              <a:gd name="adj3" fmla="val 22217"/>
            </a:avLst>
          </a:prstGeom>
          <a:noFill/>
          <a:ln>
            <a:solidFill>
              <a:schemeClr val="accent3">
                <a:lumMod val="65000"/>
              </a:schemeClr>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charset="0"/>
            </a:endParaRPr>
          </a:p>
        </p:txBody>
      </p:sp>
      <p:sp>
        <p:nvSpPr>
          <p:cNvPr id="50" name="Flèche vers le bas 49"/>
          <p:cNvSpPr/>
          <p:nvPr/>
        </p:nvSpPr>
        <p:spPr bwMode="auto">
          <a:xfrm>
            <a:off x="2768139" y="2242934"/>
            <a:ext cx="271245" cy="133913"/>
          </a:xfrm>
          <a:prstGeom prst="downArrow">
            <a:avLst/>
          </a:prstGeom>
          <a:noFill/>
          <a:ln w="9525" cap="flat" cmpd="sng" algn="ctr">
            <a:solidFill>
              <a:schemeClr val="accent3">
                <a:lumMod val="6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charset="0"/>
            </a:endParaRPr>
          </a:p>
        </p:txBody>
      </p:sp>
      <p:sp>
        <p:nvSpPr>
          <p:cNvPr id="51" name="Flèche vers le bas 50"/>
          <p:cNvSpPr/>
          <p:nvPr/>
        </p:nvSpPr>
        <p:spPr bwMode="auto">
          <a:xfrm>
            <a:off x="2818531" y="3295087"/>
            <a:ext cx="271245" cy="133913"/>
          </a:xfrm>
          <a:prstGeom prst="downArrow">
            <a:avLst/>
          </a:prstGeom>
          <a:noFill/>
          <a:ln w="9525" cap="flat" cmpd="sng" algn="ctr">
            <a:solidFill>
              <a:schemeClr val="accent3">
                <a:lumMod val="6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charset="0"/>
            </a:endParaRPr>
          </a:p>
        </p:txBody>
      </p:sp>
      <p:sp>
        <p:nvSpPr>
          <p:cNvPr id="52" name="Flèche vers le bas 51"/>
          <p:cNvSpPr/>
          <p:nvPr/>
        </p:nvSpPr>
        <p:spPr bwMode="auto">
          <a:xfrm>
            <a:off x="2807808" y="5239303"/>
            <a:ext cx="271245" cy="133913"/>
          </a:xfrm>
          <a:prstGeom prst="downArrow">
            <a:avLst/>
          </a:prstGeom>
          <a:noFill/>
          <a:ln w="9525" cap="flat" cmpd="sng" algn="ctr">
            <a:solidFill>
              <a:schemeClr val="accent3">
                <a:lumMod val="6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charset="0"/>
            </a:endParaRPr>
          </a:p>
        </p:txBody>
      </p:sp>
      <p:grpSp>
        <p:nvGrpSpPr>
          <p:cNvPr id="57" name="Groupe 56"/>
          <p:cNvGrpSpPr/>
          <p:nvPr/>
        </p:nvGrpSpPr>
        <p:grpSpPr>
          <a:xfrm>
            <a:off x="432090" y="1440734"/>
            <a:ext cx="827542" cy="3312000"/>
            <a:chOff x="3402101" y="1450934"/>
            <a:chExt cx="827542" cy="3312000"/>
          </a:xfrm>
        </p:grpSpPr>
        <p:pic>
          <p:nvPicPr>
            <p:cNvPr id="62" name="Picture 6" descr="Résultat de recherche d'images pour &quot;loupe&quot;">
              <a:hlinkClick r:id="rId16"/>
            </p:cNvPr>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203359">
              <a:off x="3715721" y="2520319"/>
              <a:ext cx="281524" cy="28152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Résultat de recherche d'images pour &quot;alerte&quot;">
              <a:hlinkClick r:id="rId18"/>
            </p:cNvPr>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16713" y="3212976"/>
              <a:ext cx="398318" cy="39831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3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560782" y="1559858"/>
              <a:ext cx="510178" cy="463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ZoneTexte 64"/>
            <p:cNvSpPr txBox="1"/>
            <p:nvPr/>
          </p:nvSpPr>
          <p:spPr>
            <a:xfrm>
              <a:off x="3419872" y="2781508"/>
              <a:ext cx="809771" cy="215444"/>
            </a:xfrm>
            <a:prstGeom prst="rect">
              <a:avLst/>
            </a:prstGeom>
            <a:noFill/>
          </p:spPr>
          <p:txBody>
            <a:bodyPr wrap="square" rtlCol="0">
              <a:spAutoFit/>
            </a:bodyPr>
            <a:lstStyle/>
            <a:p>
              <a:pPr algn="ctr"/>
              <a:r>
                <a:rPr lang="fr-FR" sz="800" dirty="0" smtClean="0">
                  <a:solidFill>
                    <a:schemeClr val="tx1"/>
                  </a:solidFill>
                </a:rPr>
                <a:t>Veille</a:t>
              </a:r>
            </a:p>
          </p:txBody>
        </p:sp>
        <p:sp>
          <p:nvSpPr>
            <p:cNvPr id="66" name="ZoneTexte 65"/>
            <p:cNvSpPr txBox="1"/>
            <p:nvPr/>
          </p:nvSpPr>
          <p:spPr>
            <a:xfrm>
              <a:off x="3402101" y="3503573"/>
              <a:ext cx="809771" cy="215444"/>
            </a:xfrm>
            <a:prstGeom prst="rect">
              <a:avLst/>
            </a:prstGeom>
            <a:noFill/>
          </p:spPr>
          <p:txBody>
            <a:bodyPr wrap="square" rtlCol="0">
              <a:spAutoFit/>
            </a:bodyPr>
            <a:lstStyle/>
            <a:p>
              <a:pPr algn="ctr"/>
              <a:r>
                <a:rPr lang="fr-FR" sz="800" dirty="0" smtClean="0">
                  <a:solidFill>
                    <a:schemeClr val="tx1"/>
                  </a:solidFill>
                </a:rPr>
                <a:t>Alerte</a:t>
              </a:r>
            </a:p>
          </p:txBody>
        </p:sp>
        <p:sp>
          <p:nvSpPr>
            <p:cNvPr id="67" name="ZoneTexte 66"/>
            <p:cNvSpPr txBox="1"/>
            <p:nvPr/>
          </p:nvSpPr>
          <p:spPr>
            <a:xfrm>
              <a:off x="3410986" y="1989420"/>
              <a:ext cx="809771" cy="215444"/>
            </a:xfrm>
            <a:prstGeom prst="rect">
              <a:avLst/>
            </a:prstGeom>
            <a:noFill/>
          </p:spPr>
          <p:txBody>
            <a:bodyPr wrap="square" rtlCol="0">
              <a:spAutoFit/>
            </a:bodyPr>
            <a:lstStyle/>
            <a:p>
              <a:pPr algn="ctr"/>
              <a:r>
                <a:rPr lang="fr-FR" sz="800" dirty="0" smtClean="0">
                  <a:solidFill>
                    <a:schemeClr val="tx1"/>
                  </a:solidFill>
                </a:rPr>
                <a:t>Prévention 1</a:t>
              </a:r>
            </a:p>
          </p:txBody>
        </p:sp>
        <p:sp>
          <p:nvSpPr>
            <p:cNvPr id="68" name="ZoneTexte 67"/>
            <p:cNvSpPr txBox="1"/>
            <p:nvPr/>
          </p:nvSpPr>
          <p:spPr>
            <a:xfrm>
              <a:off x="3410985" y="4401650"/>
              <a:ext cx="809771" cy="215444"/>
            </a:xfrm>
            <a:prstGeom prst="rect">
              <a:avLst/>
            </a:prstGeom>
            <a:noFill/>
          </p:spPr>
          <p:txBody>
            <a:bodyPr wrap="square" rtlCol="0">
              <a:spAutoFit/>
            </a:bodyPr>
            <a:lstStyle/>
            <a:p>
              <a:r>
                <a:rPr lang="fr-FR" sz="800" dirty="0" smtClean="0">
                  <a:solidFill>
                    <a:schemeClr val="tx1"/>
                  </a:solidFill>
                </a:rPr>
                <a:t>Prévention</a:t>
              </a:r>
              <a:r>
                <a:rPr lang="fr-FR" sz="800" dirty="0" smtClean="0"/>
                <a:t> 2</a:t>
              </a:r>
            </a:p>
          </p:txBody>
        </p:sp>
        <p:pic>
          <p:nvPicPr>
            <p:cNvPr id="69" name="Picture 39"/>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7616" y="4005064"/>
              <a:ext cx="416511" cy="41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Rectangle à coins arrondis 69"/>
            <p:cNvSpPr/>
            <p:nvPr/>
          </p:nvSpPr>
          <p:spPr bwMode="auto">
            <a:xfrm rot="5400000">
              <a:off x="2151882" y="2764934"/>
              <a:ext cx="3312000" cy="684000"/>
            </a:xfrm>
            <a:prstGeom prst="roundRect">
              <a:avLst/>
            </a:prstGeom>
            <a:noFill/>
            <a:ln w="19050" cap="flat" cmpd="sng" algn="ctr">
              <a:solidFill>
                <a:schemeClr val="accent3">
                  <a:lumMod val="6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charset="0"/>
              </a:endParaRPr>
            </a:p>
          </p:txBody>
        </p:sp>
      </p:grpSp>
      <p:grpSp>
        <p:nvGrpSpPr>
          <p:cNvPr id="82" name="Groupe 81"/>
          <p:cNvGrpSpPr/>
          <p:nvPr/>
        </p:nvGrpSpPr>
        <p:grpSpPr>
          <a:xfrm>
            <a:off x="4860063" y="1813712"/>
            <a:ext cx="288001" cy="2448240"/>
            <a:chOff x="4932071" y="1590658"/>
            <a:chExt cx="288001" cy="2448240"/>
          </a:xfrm>
        </p:grpSpPr>
        <p:grpSp>
          <p:nvGrpSpPr>
            <p:cNvPr id="85" name="Groupe 84"/>
            <p:cNvGrpSpPr/>
            <p:nvPr/>
          </p:nvGrpSpPr>
          <p:grpSpPr>
            <a:xfrm>
              <a:off x="4932071" y="1590658"/>
              <a:ext cx="288001" cy="1728160"/>
              <a:chOff x="4394479" y="1674926"/>
              <a:chExt cx="288001" cy="1728160"/>
            </a:xfrm>
          </p:grpSpPr>
          <p:sp>
            <p:nvSpPr>
              <p:cNvPr id="92" name="Ellipse 91"/>
              <p:cNvSpPr/>
              <p:nvPr/>
            </p:nvSpPr>
            <p:spPr bwMode="auto">
              <a:xfrm>
                <a:off x="4394480" y="1674926"/>
                <a:ext cx="288000" cy="288000"/>
              </a:xfrm>
              <a:prstGeom prst="ellipse">
                <a:avLst/>
              </a:prstGeom>
              <a:solidFill>
                <a:schemeClr val="accent3">
                  <a:lumMod val="5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r-FR" sz="1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1</a:t>
                </a:r>
                <a:endParaRPr kumimoji="0" lang="fr-FR" sz="1000" b="0" i="0" u="none" strike="noStrike" cap="none" normalizeH="0" baseline="0" dirty="0" smtClean="0">
                  <a:ln>
                    <a:noFill/>
                  </a:ln>
                  <a:solidFill>
                    <a:srgbClr val="002395"/>
                  </a:solidFill>
                  <a:effectLst/>
                  <a:latin typeface="Arial" charset="0"/>
                </a:endParaRPr>
              </a:p>
            </p:txBody>
          </p:sp>
          <p:sp>
            <p:nvSpPr>
              <p:cNvPr id="93" name="Ellipse 92"/>
              <p:cNvSpPr/>
              <p:nvPr/>
            </p:nvSpPr>
            <p:spPr bwMode="auto">
              <a:xfrm>
                <a:off x="4394480" y="2073108"/>
                <a:ext cx="288000" cy="288000"/>
              </a:xfrm>
              <a:prstGeom prst="ellipse">
                <a:avLst/>
              </a:prstGeom>
              <a:solidFill>
                <a:schemeClr val="accent3">
                  <a:lumMod val="5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fr-FR" sz="1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2</a:t>
                </a:r>
                <a:endParaRPr kumimoji="0" lang="fr-FR" sz="1000" b="0" i="0" u="none" strike="noStrike" cap="none" normalizeH="0" baseline="0" dirty="0" smtClean="0">
                  <a:ln>
                    <a:noFill/>
                  </a:ln>
                  <a:solidFill>
                    <a:srgbClr val="002395"/>
                  </a:solidFill>
                  <a:effectLst/>
                  <a:latin typeface="Arial" charset="0"/>
                </a:endParaRPr>
              </a:p>
            </p:txBody>
          </p:sp>
          <p:sp>
            <p:nvSpPr>
              <p:cNvPr id="94" name="Ellipse 93"/>
              <p:cNvSpPr/>
              <p:nvPr/>
            </p:nvSpPr>
            <p:spPr bwMode="auto">
              <a:xfrm>
                <a:off x="4394480" y="3115086"/>
                <a:ext cx="288000" cy="288000"/>
              </a:xfrm>
              <a:prstGeom prst="ellipse">
                <a:avLst/>
              </a:prstGeom>
              <a:solidFill>
                <a:schemeClr val="accent3">
                  <a:lumMod val="5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fr-FR" sz="1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5</a:t>
                </a:r>
                <a:endParaRPr kumimoji="0" lang="fr-FR" sz="1000" b="0" i="0" u="none" strike="noStrike" cap="none" normalizeH="0" baseline="0" dirty="0" smtClean="0">
                  <a:ln>
                    <a:noFill/>
                  </a:ln>
                  <a:solidFill>
                    <a:srgbClr val="002395"/>
                  </a:solidFill>
                  <a:effectLst/>
                  <a:latin typeface="Arial" charset="0"/>
                </a:endParaRPr>
              </a:p>
            </p:txBody>
          </p:sp>
          <p:sp>
            <p:nvSpPr>
              <p:cNvPr id="95" name="Ellipse 94"/>
              <p:cNvSpPr/>
              <p:nvPr/>
            </p:nvSpPr>
            <p:spPr bwMode="auto">
              <a:xfrm>
                <a:off x="4394479" y="2788064"/>
                <a:ext cx="288000" cy="288000"/>
              </a:xfrm>
              <a:prstGeom prst="ellipse">
                <a:avLst/>
              </a:prstGeom>
              <a:solidFill>
                <a:schemeClr val="accent3">
                  <a:lumMod val="5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fr-FR" sz="1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4</a:t>
                </a:r>
                <a:endParaRPr kumimoji="0" lang="fr-FR" sz="1000" b="0" i="0" u="none" strike="noStrike" cap="none" normalizeH="0" baseline="0" dirty="0" smtClean="0">
                  <a:ln>
                    <a:noFill/>
                  </a:ln>
                  <a:solidFill>
                    <a:srgbClr val="002395"/>
                  </a:solidFill>
                  <a:effectLst/>
                  <a:latin typeface="Arial" charset="0"/>
                </a:endParaRPr>
              </a:p>
            </p:txBody>
          </p:sp>
          <p:sp>
            <p:nvSpPr>
              <p:cNvPr id="96" name="Ellipse 95"/>
              <p:cNvSpPr/>
              <p:nvPr/>
            </p:nvSpPr>
            <p:spPr bwMode="auto">
              <a:xfrm>
                <a:off x="4394480" y="2433148"/>
                <a:ext cx="288000" cy="288000"/>
              </a:xfrm>
              <a:prstGeom prst="ellipse">
                <a:avLst/>
              </a:prstGeom>
              <a:solidFill>
                <a:schemeClr val="accent3">
                  <a:lumMod val="5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fr-FR" sz="1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3</a:t>
                </a:r>
                <a:endParaRPr kumimoji="0" lang="fr-FR" sz="1000" b="0" i="0" u="none" strike="noStrike" cap="none" normalizeH="0" baseline="0" dirty="0" smtClean="0">
                  <a:ln>
                    <a:noFill/>
                  </a:ln>
                  <a:solidFill>
                    <a:srgbClr val="002395"/>
                  </a:solidFill>
                  <a:effectLst/>
                  <a:latin typeface="Arial" charset="0"/>
                </a:endParaRPr>
              </a:p>
            </p:txBody>
          </p:sp>
        </p:grpSp>
        <p:sp>
          <p:nvSpPr>
            <p:cNvPr id="86" name="Ellipse 85"/>
            <p:cNvSpPr/>
            <p:nvPr/>
          </p:nvSpPr>
          <p:spPr bwMode="auto">
            <a:xfrm>
              <a:off x="4932072" y="3390858"/>
              <a:ext cx="288000" cy="288000"/>
            </a:xfrm>
            <a:prstGeom prst="ellipse">
              <a:avLst/>
            </a:prstGeom>
            <a:solidFill>
              <a:schemeClr val="accent3">
                <a:lumMod val="5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fr-FR" sz="1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6</a:t>
              </a:r>
              <a:endParaRPr kumimoji="0" lang="fr-FR" sz="1000" b="0" i="0" u="none" strike="noStrike" cap="none" normalizeH="0" baseline="0" dirty="0" smtClean="0">
                <a:ln>
                  <a:noFill/>
                </a:ln>
                <a:solidFill>
                  <a:srgbClr val="002395"/>
                </a:solidFill>
                <a:effectLst/>
                <a:latin typeface="Arial" charset="0"/>
              </a:endParaRPr>
            </a:p>
          </p:txBody>
        </p:sp>
        <p:sp>
          <p:nvSpPr>
            <p:cNvPr id="87" name="Ellipse 86"/>
            <p:cNvSpPr/>
            <p:nvPr/>
          </p:nvSpPr>
          <p:spPr bwMode="auto">
            <a:xfrm>
              <a:off x="4932072" y="3750898"/>
              <a:ext cx="288000" cy="288000"/>
            </a:xfrm>
            <a:prstGeom prst="ellipse">
              <a:avLst/>
            </a:prstGeom>
            <a:solidFill>
              <a:schemeClr val="accent3">
                <a:lumMod val="5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fr-FR" sz="1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7</a:t>
              </a:r>
              <a:endParaRPr kumimoji="0" lang="fr-FR" sz="1000" b="0" i="0" u="none" strike="noStrike" cap="none" normalizeH="0" baseline="0" dirty="0" smtClean="0">
                <a:ln>
                  <a:noFill/>
                </a:ln>
                <a:solidFill>
                  <a:srgbClr val="002395"/>
                </a:solidFill>
                <a:effectLst/>
                <a:latin typeface="Arial" charset="0"/>
              </a:endParaRPr>
            </a:p>
          </p:txBody>
        </p:sp>
      </p:grpSp>
      <p:sp>
        <p:nvSpPr>
          <p:cNvPr id="98" name="Flèche droite 97"/>
          <p:cNvSpPr/>
          <p:nvPr/>
        </p:nvSpPr>
        <p:spPr bwMode="auto">
          <a:xfrm rot="5400000">
            <a:off x="-2191376" y="3647238"/>
            <a:ext cx="4942854" cy="550247"/>
          </a:xfrm>
          <a:prstGeom prst="rightArrow">
            <a:avLst/>
          </a:prstGeom>
          <a:solidFill>
            <a:schemeClr val="bg1">
              <a:lumMod val="50000"/>
              <a:alpha val="46000"/>
            </a:schemeClr>
          </a:solidFill>
          <a:ln>
            <a:noFill/>
          </a:ln>
          <a:effectLst/>
          <a:extLst/>
        </p:spPr>
        <p:txBody>
          <a:bodyPr vert="horz" wrap="square" lIns="91440" tIns="45720" rIns="91440" bIns="45720" numCol="1" rtlCol="0" anchor="t" anchorCtr="0" compatLnSpc="1">
            <a:prstTxWarp prst="textNoShape">
              <a:avLst/>
            </a:prstTxWarp>
            <a:spAutoFit/>
          </a:bodyPr>
          <a:lstStyle>
            <a:defPPr>
              <a:defRPr lang="fr-FR"/>
            </a:defPPr>
            <a:lvl1pPr algn="l" rtl="0" fontAlgn="base">
              <a:spcBef>
                <a:spcPct val="0"/>
              </a:spcBef>
              <a:spcAft>
                <a:spcPct val="0"/>
              </a:spcAft>
              <a:defRPr sz="1000" kern="1200">
                <a:solidFill>
                  <a:srgbClr val="002395"/>
                </a:solidFill>
                <a:latin typeface="Arial" charset="0"/>
                <a:ea typeface="+mn-ea"/>
                <a:cs typeface="+mn-cs"/>
              </a:defRPr>
            </a:lvl1pPr>
            <a:lvl2pPr marL="457200" algn="l" rtl="0" fontAlgn="base">
              <a:spcBef>
                <a:spcPct val="0"/>
              </a:spcBef>
              <a:spcAft>
                <a:spcPct val="0"/>
              </a:spcAft>
              <a:defRPr sz="1000" kern="1200">
                <a:solidFill>
                  <a:srgbClr val="002395"/>
                </a:solidFill>
                <a:latin typeface="Arial" charset="0"/>
                <a:ea typeface="+mn-ea"/>
                <a:cs typeface="+mn-cs"/>
              </a:defRPr>
            </a:lvl2pPr>
            <a:lvl3pPr marL="914400" algn="l" rtl="0" fontAlgn="base">
              <a:spcBef>
                <a:spcPct val="0"/>
              </a:spcBef>
              <a:spcAft>
                <a:spcPct val="0"/>
              </a:spcAft>
              <a:defRPr sz="1000" kern="1200">
                <a:solidFill>
                  <a:srgbClr val="002395"/>
                </a:solidFill>
                <a:latin typeface="Arial" charset="0"/>
                <a:ea typeface="+mn-ea"/>
                <a:cs typeface="+mn-cs"/>
              </a:defRPr>
            </a:lvl3pPr>
            <a:lvl4pPr marL="1371600" algn="l" rtl="0" fontAlgn="base">
              <a:spcBef>
                <a:spcPct val="0"/>
              </a:spcBef>
              <a:spcAft>
                <a:spcPct val="0"/>
              </a:spcAft>
              <a:defRPr sz="1000" kern="1200">
                <a:solidFill>
                  <a:srgbClr val="002395"/>
                </a:solidFill>
                <a:latin typeface="Arial" charset="0"/>
                <a:ea typeface="+mn-ea"/>
                <a:cs typeface="+mn-cs"/>
              </a:defRPr>
            </a:lvl4pPr>
            <a:lvl5pPr marL="1828800" algn="l" rtl="0" fontAlgn="base">
              <a:spcBef>
                <a:spcPct val="0"/>
              </a:spcBef>
              <a:spcAft>
                <a:spcPct val="0"/>
              </a:spcAft>
              <a:defRPr sz="1000" kern="1200">
                <a:solidFill>
                  <a:srgbClr val="002395"/>
                </a:solidFill>
                <a:latin typeface="Arial" charset="0"/>
                <a:ea typeface="+mn-ea"/>
                <a:cs typeface="+mn-cs"/>
              </a:defRPr>
            </a:lvl5pPr>
            <a:lvl6pPr marL="2286000" algn="l" defTabSz="914400" rtl="0" eaLnBrk="1" latinLnBrk="0" hangingPunct="1">
              <a:defRPr sz="1000" kern="1200">
                <a:solidFill>
                  <a:srgbClr val="002395"/>
                </a:solidFill>
                <a:latin typeface="Arial" charset="0"/>
                <a:ea typeface="+mn-ea"/>
                <a:cs typeface="+mn-cs"/>
              </a:defRPr>
            </a:lvl6pPr>
            <a:lvl7pPr marL="2743200" algn="l" defTabSz="914400" rtl="0" eaLnBrk="1" latinLnBrk="0" hangingPunct="1">
              <a:defRPr sz="1000" kern="1200">
                <a:solidFill>
                  <a:srgbClr val="002395"/>
                </a:solidFill>
                <a:latin typeface="Arial" charset="0"/>
                <a:ea typeface="+mn-ea"/>
                <a:cs typeface="+mn-cs"/>
              </a:defRPr>
            </a:lvl7pPr>
            <a:lvl8pPr marL="3200400" algn="l" defTabSz="914400" rtl="0" eaLnBrk="1" latinLnBrk="0" hangingPunct="1">
              <a:defRPr sz="1000" kern="1200">
                <a:solidFill>
                  <a:srgbClr val="002395"/>
                </a:solidFill>
                <a:latin typeface="Arial" charset="0"/>
                <a:ea typeface="+mn-ea"/>
                <a:cs typeface="+mn-cs"/>
              </a:defRPr>
            </a:lvl8pPr>
            <a:lvl9pPr marL="3657600" algn="l" defTabSz="914400" rtl="0" eaLnBrk="1" latinLnBrk="0" hangingPunct="1">
              <a:defRPr sz="1000" kern="1200">
                <a:solidFill>
                  <a:srgbClr val="002395"/>
                </a:solidFill>
                <a:latin typeface="Arial" charset="0"/>
                <a:ea typeface="+mn-ea"/>
                <a:cs typeface="+mn-cs"/>
              </a:defRPr>
            </a:lvl9pPr>
          </a:lstStyle>
          <a:p>
            <a:pPr algn="ctr" fontAlgn="base">
              <a:spcBef>
                <a:spcPct val="50000"/>
              </a:spcBef>
              <a:spcAft>
                <a:spcPct val="0"/>
              </a:spcAft>
            </a:pPr>
            <a:r>
              <a:rPr lang="fr-FR" sz="1200" b="1" dirty="0" smtClean="0">
                <a:solidFill>
                  <a:schemeClr val="tx1"/>
                </a:solidFill>
              </a:rPr>
              <a:t>TRANSVERSALITE   DES   ACTIONS</a:t>
            </a:r>
          </a:p>
        </p:txBody>
      </p:sp>
      <p:pic>
        <p:nvPicPr>
          <p:cNvPr id="71" name="Picture 4" descr="Résultat de recherche d'images pour &quot;logo ARS IDF&quot;"/>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07264" y="404664"/>
            <a:ext cx="1127645" cy="77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230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bwMode="auto">
          <a:xfrm rot="20525425">
            <a:off x="6580916" y="4896783"/>
            <a:ext cx="757779" cy="532245"/>
          </a:xfrm>
          <a:prstGeom prst="rect">
            <a:avLst/>
          </a:prstGeom>
          <a:noFill/>
          <a:ln w="9525">
            <a:solidFill>
              <a:srgbClr val="0000FF"/>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858838" indent="-858838" algn="l" rtl="0" eaLnBrk="1" fontAlgn="base" hangingPunct="1">
              <a:spcBef>
                <a:spcPct val="20000"/>
              </a:spcBef>
              <a:spcAft>
                <a:spcPct val="0"/>
              </a:spcAft>
              <a:buSzPct val="55000"/>
              <a:buBlip>
                <a:blip r:embed="rId3"/>
              </a:buBlip>
              <a:defRPr sz="1700">
                <a:solidFill>
                  <a:schemeClr val="tx1"/>
                </a:solidFill>
                <a:latin typeface="+mn-lt"/>
                <a:ea typeface="+mn-ea"/>
                <a:cs typeface="+mn-cs"/>
              </a:defRPr>
            </a:lvl1pPr>
            <a:lvl2pPr marL="1484313" indent="-153988" algn="l" rtl="0" eaLnBrk="1" fontAlgn="base" hangingPunct="1">
              <a:spcBef>
                <a:spcPct val="20000"/>
              </a:spcBef>
              <a:spcAft>
                <a:spcPct val="0"/>
              </a:spcAft>
              <a:buSzPct val="150000"/>
              <a:buChar char="-"/>
              <a:defRPr sz="1500">
                <a:solidFill>
                  <a:schemeClr val="tx1"/>
                </a:solidFill>
                <a:latin typeface="+mn-lt"/>
              </a:defRPr>
            </a:lvl2pPr>
            <a:lvl3pPr marL="1905000" algn="l" rtl="0" eaLnBrk="1" fontAlgn="base" hangingPunct="1">
              <a:spcBef>
                <a:spcPct val="20000"/>
              </a:spcBef>
              <a:spcAft>
                <a:spcPct val="0"/>
              </a:spcAft>
              <a:buChar char="-"/>
              <a:defRPr sz="1200">
                <a:solidFill>
                  <a:schemeClr val="tx1"/>
                </a:solidFill>
                <a:latin typeface="+mn-lt"/>
              </a:defRPr>
            </a:lvl3pPr>
            <a:lvl4pPr marL="2701925" indent="-228600" algn="l" rtl="0" eaLnBrk="1" fontAlgn="base" hangingPunct="1">
              <a:spcBef>
                <a:spcPct val="20000"/>
              </a:spcBef>
              <a:spcAft>
                <a:spcPct val="0"/>
              </a:spcAft>
              <a:buChar char="–"/>
              <a:defRPr sz="2000">
                <a:solidFill>
                  <a:schemeClr val="tx1"/>
                </a:solidFill>
                <a:latin typeface="Times New Roman" charset="0"/>
              </a:defRPr>
            </a:lvl4pPr>
            <a:lvl5pPr marL="3121025" indent="-228600" algn="l" rtl="0" eaLnBrk="1" fontAlgn="base" hangingPunct="1">
              <a:spcBef>
                <a:spcPct val="20000"/>
              </a:spcBef>
              <a:spcAft>
                <a:spcPct val="0"/>
              </a:spcAft>
              <a:buChar char="»"/>
              <a:defRPr sz="2000">
                <a:solidFill>
                  <a:schemeClr val="tx1"/>
                </a:solidFill>
                <a:latin typeface="Times New Roman" charset="0"/>
              </a:defRPr>
            </a:lvl5pPr>
            <a:lvl6pPr marL="3578225" indent="-228600" algn="l" rtl="0" eaLnBrk="1" fontAlgn="base" hangingPunct="1">
              <a:spcBef>
                <a:spcPct val="20000"/>
              </a:spcBef>
              <a:spcAft>
                <a:spcPct val="0"/>
              </a:spcAft>
              <a:buChar char="»"/>
              <a:defRPr sz="2000">
                <a:solidFill>
                  <a:schemeClr val="tx1"/>
                </a:solidFill>
                <a:latin typeface="Times New Roman" charset="0"/>
              </a:defRPr>
            </a:lvl6pPr>
            <a:lvl7pPr marL="4035425" indent="-228600" algn="l" rtl="0" eaLnBrk="1" fontAlgn="base" hangingPunct="1">
              <a:spcBef>
                <a:spcPct val="20000"/>
              </a:spcBef>
              <a:spcAft>
                <a:spcPct val="0"/>
              </a:spcAft>
              <a:buChar char="»"/>
              <a:defRPr sz="2000">
                <a:solidFill>
                  <a:schemeClr val="tx1"/>
                </a:solidFill>
                <a:latin typeface="Times New Roman" charset="0"/>
              </a:defRPr>
            </a:lvl7pPr>
            <a:lvl8pPr marL="4492625" indent="-228600" algn="l" rtl="0" eaLnBrk="1" fontAlgn="base" hangingPunct="1">
              <a:spcBef>
                <a:spcPct val="20000"/>
              </a:spcBef>
              <a:spcAft>
                <a:spcPct val="0"/>
              </a:spcAft>
              <a:buChar char="»"/>
              <a:defRPr sz="2000">
                <a:solidFill>
                  <a:schemeClr val="tx1"/>
                </a:solidFill>
                <a:latin typeface="Times New Roman" charset="0"/>
              </a:defRPr>
            </a:lvl8pPr>
            <a:lvl9pPr marL="4949825" indent="-228600" algn="l" rtl="0" eaLnBrk="1" fontAlgn="base" hangingPunct="1">
              <a:spcBef>
                <a:spcPct val="20000"/>
              </a:spcBef>
              <a:spcAft>
                <a:spcPct val="0"/>
              </a:spcAft>
              <a:buChar char="»"/>
              <a:defRPr sz="2000">
                <a:solidFill>
                  <a:schemeClr val="tx1"/>
                </a:solidFill>
                <a:latin typeface="Times New Roman" charset="0"/>
              </a:defRPr>
            </a:lvl9pPr>
          </a:lstStyle>
          <a:p>
            <a:pPr marL="0" indent="0">
              <a:buFontTx/>
              <a:buNone/>
            </a:pPr>
            <a:r>
              <a:rPr lang="fr-FR" sz="1000" kern="0" dirty="0"/>
              <a:t>Groupe de travail régional</a:t>
            </a:r>
          </a:p>
        </p:txBody>
      </p:sp>
      <p:sp>
        <p:nvSpPr>
          <p:cNvPr id="40" name="Espace réservé du contenu 2"/>
          <p:cNvSpPr txBox="1">
            <a:spLocks/>
          </p:cNvSpPr>
          <p:nvPr/>
        </p:nvSpPr>
        <p:spPr bwMode="auto">
          <a:xfrm rot="20525425">
            <a:off x="6621553" y="2212156"/>
            <a:ext cx="757779" cy="594100"/>
          </a:xfrm>
          <a:prstGeom prst="rect">
            <a:avLst/>
          </a:prstGeom>
          <a:noFill/>
          <a:ln w="9525">
            <a:solidFill>
              <a:srgbClr val="0000FF"/>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858838" indent="-858838" algn="l" rtl="0" eaLnBrk="1" fontAlgn="base" hangingPunct="1">
              <a:spcBef>
                <a:spcPct val="20000"/>
              </a:spcBef>
              <a:spcAft>
                <a:spcPct val="0"/>
              </a:spcAft>
              <a:buSzPct val="55000"/>
              <a:buBlip>
                <a:blip r:embed="rId3"/>
              </a:buBlip>
              <a:defRPr sz="1700">
                <a:solidFill>
                  <a:schemeClr val="tx1"/>
                </a:solidFill>
                <a:latin typeface="+mn-lt"/>
                <a:ea typeface="+mn-ea"/>
                <a:cs typeface="+mn-cs"/>
              </a:defRPr>
            </a:lvl1pPr>
            <a:lvl2pPr marL="1484313" indent="-153988" algn="l" rtl="0" eaLnBrk="1" fontAlgn="base" hangingPunct="1">
              <a:spcBef>
                <a:spcPct val="20000"/>
              </a:spcBef>
              <a:spcAft>
                <a:spcPct val="0"/>
              </a:spcAft>
              <a:buSzPct val="150000"/>
              <a:buChar char="-"/>
              <a:defRPr sz="1500">
                <a:solidFill>
                  <a:schemeClr val="tx1"/>
                </a:solidFill>
                <a:latin typeface="+mn-lt"/>
              </a:defRPr>
            </a:lvl2pPr>
            <a:lvl3pPr marL="1905000" algn="l" rtl="0" eaLnBrk="1" fontAlgn="base" hangingPunct="1">
              <a:spcBef>
                <a:spcPct val="20000"/>
              </a:spcBef>
              <a:spcAft>
                <a:spcPct val="0"/>
              </a:spcAft>
              <a:buChar char="-"/>
              <a:defRPr sz="1200">
                <a:solidFill>
                  <a:schemeClr val="tx1"/>
                </a:solidFill>
                <a:latin typeface="+mn-lt"/>
              </a:defRPr>
            </a:lvl3pPr>
            <a:lvl4pPr marL="2701925" indent="-228600" algn="l" rtl="0" eaLnBrk="1" fontAlgn="base" hangingPunct="1">
              <a:spcBef>
                <a:spcPct val="20000"/>
              </a:spcBef>
              <a:spcAft>
                <a:spcPct val="0"/>
              </a:spcAft>
              <a:buChar char="–"/>
              <a:defRPr sz="2000">
                <a:solidFill>
                  <a:schemeClr val="tx1"/>
                </a:solidFill>
                <a:latin typeface="Times New Roman" charset="0"/>
              </a:defRPr>
            </a:lvl4pPr>
            <a:lvl5pPr marL="3121025" indent="-228600" algn="l" rtl="0" eaLnBrk="1" fontAlgn="base" hangingPunct="1">
              <a:spcBef>
                <a:spcPct val="20000"/>
              </a:spcBef>
              <a:spcAft>
                <a:spcPct val="0"/>
              </a:spcAft>
              <a:buChar char="»"/>
              <a:defRPr sz="2000">
                <a:solidFill>
                  <a:schemeClr val="tx1"/>
                </a:solidFill>
                <a:latin typeface="Times New Roman" charset="0"/>
              </a:defRPr>
            </a:lvl5pPr>
            <a:lvl6pPr marL="3578225" indent="-228600" algn="l" rtl="0" eaLnBrk="1" fontAlgn="base" hangingPunct="1">
              <a:spcBef>
                <a:spcPct val="20000"/>
              </a:spcBef>
              <a:spcAft>
                <a:spcPct val="0"/>
              </a:spcAft>
              <a:buChar char="»"/>
              <a:defRPr sz="2000">
                <a:solidFill>
                  <a:schemeClr val="tx1"/>
                </a:solidFill>
                <a:latin typeface="Times New Roman" charset="0"/>
              </a:defRPr>
            </a:lvl6pPr>
            <a:lvl7pPr marL="4035425" indent="-228600" algn="l" rtl="0" eaLnBrk="1" fontAlgn="base" hangingPunct="1">
              <a:spcBef>
                <a:spcPct val="20000"/>
              </a:spcBef>
              <a:spcAft>
                <a:spcPct val="0"/>
              </a:spcAft>
              <a:buChar char="»"/>
              <a:defRPr sz="2000">
                <a:solidFill>
                  <a:schemeClr val="tx1"/>
                </a:solidFill>
                <a:latin typeface="Times New Roman" charset="0"/>
              </a:defRPr>
            </a:lvl7pPr>
            <a:lvl8pPr marL="4492625" indent="-228600" algn="l" rtl="0" eaLnBrk="1" fontAlgn="base" hangingPunct="1">
              <a:spcBef>
                <a:spcPct val="20000"/>
              </a:spcBef>
              <a:spcAft>
                <a:spcPct val="0"/>
              </a:spcAft>
              <a:buChar char="»"/>
              <a:defRPr sz="2000">
                <a:solidFill>
                  <a:schemeClr val="tx1"/>
                </a:solidFill>
                <a:latin typeface="Times New Roman" charset="0"/>
              </a:defRPr>
            </a:lvl8pPr>
            <a:lvl9pPr marL="4949825" indent="-228600" algn="l" rtl="0" eaLnBrk="1" fontAlgn="base" hangingPunct="1">
              <a:spcBef>
                <a:spcPct val="20000"/>
              </a:spcBef>
              <a:spcAft>
                <a:spcPct val="0"/>
              </a:spcAft>
              <a:buChar char="»"/>
              <a:defRPr sz="2000">
                <a:solidFill>
                  <a:schemeClr val="tx1"/>
                </a:solidFill>
                <a:latin typeface="Times New Roman" charset="0"/>
              </a:defRPr>
            </a:lvl9pPr>
          </a:lstStyle>
          <a:p>
            <a:pPr marL="0" indent="0">
              <a:buFontTx/>
              <a:buNone/>
            </a:pPr>
            <a:r>
              <a:rPr lang="fr-FR" sz="1000" kern="0" dirty="0" smtClean="0"/>
              <a:t>Groupe de travail régional</a:t>
            </a:r>
            <a:endParaRPr lang="fr-FR" sz="1000" kern="0" dirty="0"/>
          </a:p>
        </p:txBody>
      </p:sp>
      <p:sp>
        <p:nvSpPr>
          <p:cNvPr id="2" name="Titre 1"/>
          <p:cNvSpPr>
            <a:spLocks noGrp="1"/>
          </p:cNvSpPr>
          <p:nvPr>
            <p:ph type="title"/>
          </p:nvPr>
        </p:nvSpPr>
        <p:spPr>
          <a:xfrm>
            <a:off x="1547664" y="260648"/>
            <a:ext cx="8155632" cy="760065"/>
          </a:xfrm>
        </p:spPr>
        <p:txBody>
          <a:bodyPr/>
          <a:lstStyle/>
          <a:p>
            <a:pPr algn="l"/>
            <a:r>
              <a:rPr lang="fr-FR" sz="2400" b="1" dirty="0" smtClean="0">
                <a:solidFill>
                  <a:srgbClr val="92D050"/>
                </a:solidFill>
              </a:rPr>
              <a:t>Une méthodologie cohérente intégrative</a:t>
            </a:r>
            <a:br>
              <a:rPr lang="fr-FR" sz="2400" b="1" dirty="0" smtClean="0">
                <a:solidFill>
                  <a:srgbClr val="92D050"/>
                </a:solidFill>
              </a:rPr>
            </a:br>
            <a:r>
              <a:rPr lang="fr-FR" sz="1800" b="1" dirty="0" smtClean="0">
                <a:solidFill>
                  <a:srgbClr val="92D050"/>
                </a:solidFill>
              </a:rPr>
              <a:t>Mesurer – Agir – Evaluer</a:t>
            </a:r>
            <a:endParaRPr lang="fr-FR" sz="1800" b="1" dirty="0">
              <a:solidFill>
                <a:srgbClr val="92D050"/>
              </a:solidFill>
            </a:endParaRPr>
          </a:p>
        </p:txBody>
      </p:sp>
      <p:sp>
        <p:nvSpPr>
          <p:cNvPr id="4" name="Espace réservé du contenu 2"/>
          <p:cNvSpPr txBox="1">
            <a:spLocks/>
          </p:cNvSpPr>
          <p:nvPr/>
        </p:nvSpPr>
        <p:spPr bwMode="auto">
          <a:xfrm rot="20525425">
            <a:off x="3602203" y="3743915"/>
            <a:ext cx="601654" cy="541807"/>
          </a:xfrm>
          <a:prstGeom prst="rect">
            <a:avLst/>
          </a:prstGeom>
          <a:noFill/>
          <a:ln w="9525">
            <a:solidFill>
              <a:srgbClr val="0000FF"/>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858838" indent="-858838" algn="l" rtl="0" eaLnBrk="1" fontAlgn="base" hangingPunct="1">
              <a:spcBef>
                <a:spcPct val="20000"/>
              </a:spcBef>
              <a:spcAft>
                <a:spcPct val="0"/>
              </a:spcAft>
              <a:buSzPct val="55000"/>
              <a:buBlip>
                <a:blip r:embed="rId3"/>
              </a:buBlip>
              <a:defRPr sz="1700">
                <a:solidFill>
                  <a:schemeClr val="tx1"/>
                </a:solidFill>
                <a:latin typeface="+mn-lt"/>
                <a:ea typeface="+mn-ea"/>
                <a:cs typeface="+mn-cs"/>
              </a:defRPr>
            </a:lvl1pPr>
            <a:lvl2pPr marL="1484313" indent="-153988" algn="l" rtl="0" eaLnBrk="1" fontAlgn="base" hangingPunct="1">
              <a:spcBef>
                <a:spcPct val="20000"/>
              </a:spcBef>
              <a:spcAft>
                <a:spcPct val="0"/>
              </a:spcAft>
              <a:buSzPct val="150000"/>
              <a:buChar char="-"/>
              <a:defRPr sz="1500">
                <a:solidFill>
                  <a:schemeClr val="tx1"/>
                </a:solidFill>
                <a:latin typeface="+mn-lt"/>
              </a:defRPr>
            </a:lvl2pPr>
            <a:lvl3pPr marL="1905000" algn="l" rtl="0" eaLnBrk="1" fontAlgn="base" hangingPunct="1">
              <a:spcBef>
                <a:spcPct val="20000"/>
              </a:spcBef>
              <a:spcAft>
                <a:spcPct val="0"/>
              </a:spcAft>
              <a:buChar char="-"/>
              <a:defRPr sz="1200">
                <a:solidFill>
                  <a:schemeClr val="tx1"/>
                </a:solidFill>
                <a:latin typeface="+mn-lt"/>
              </a:defRPr>
            </a:lvl3pPr>
            <a:lvl4pPr marL="2701925" indent="-228600" algn="l" rtl="0" eaLnBrk="1" fontAlgn="base" hangingPunct="1">
              <a:spcBef>
                <a:spcPct val="20000"/>
              </a:spcBef>
              <a:spcAft>
                <a:spcPct val="0"/>
              </a:spcAft>
              <a:buChar char="–"/>
              <a:defRPr sz="2000">
                <a:solidFill>
                  <a:schemeClr val="tx1"/>
                </a:solidFill>
                <a:latin typeface="Times New Roman" charset="0"/>
              </a:defRPr>
            </a:lvl4pPr>
            <a:lvl5pPr marL="3121025" indent="-228600" algn="l" rtl="0" eaLnBrk="1" fontAlgn="base" hangingPunct="1">
              <a:spcBef>
                <a:spcPct val="20000"/>
              </a:spcBef>
              <a:spcAft>
                <a:spcPct val="0"/>
              </a:spcAft>
              <a:buChar char="»"/>
              <a:defRPr sz="2000">
                <a:solidFill>
                  <a:schemeClr val="tx1"/>
                </a:solidFill>
                <a:latin typeface="Times New Roman" charset="0"/>
              </a:defRPr>
            </a:lvl5pPr>
            <a:lvl6pPr marL="3578225" indent="-228600" algn="l" rtl="0" eaLnBrk="1" fontAlgn="base" hangingPunct="1">
              <a:spcBef>
                <a:spcPct val="20000"/>
              </a:spcBef>
              <a:spcAft>
                <a:spcPct val="0"/>
              </a:spcAft>
              <a:buChar char="»"/>
              <a:defRPr sz="2000">
                <a:solidFill>
                  <a:schemeClr val="tx1"/>
                </a:solidFill>
                <a:latin typeface="Times New Roman" charset="0"/>
              </a:defRPr>
            </a:lvl6pPr>
            <a:lvl7pPr marL="4035425" indent="-228600" algn="l" rtl="0" eaLnBrk="1" fontAlgn="base" hangingPunct="1">
              <a:spcBef>
                <a:spcPct val="20000"/>
              </a:spcBef>
              <a:spcAft>
                <a:spcPct val="0"/>
              </a:spcAft>
              <a:buChar char="»"/>
              <a:defRPr sz="2000">
                <a:solidFill>
                  <a:schemeClr val="tx1"/>
                </a:solidFill>
                <a:latin typeface="Times New Roman" charset="0"/>
              </a:defRPr>
            </a:lvl7pPr>
            <a:lvl8pPr marL="4492625" indent="-228600" algn="l" rtl="0" eaLnBrk="1" fontAlgn="base" hangingPunct="1">
              <a:spcBef>
                <a:spcPct val="20000"/>
              </a:spcBef>
              <a:spcAft>
                <a:spcPct val="0"/>
              </a:spcAft>
              <a:buChar char="»"/>
              <a:defRPr sz="2000">
                <a:solidFill>
                  <a:schemeClr val="tx1"/>
                </a:solidFill>
                <a:latin typeface="Times New Roman" charset="0"/>
              </a:defRPr>
            </a:lvl8pPr>
            <a:lvl9pPr marL="4949825" indent="-228600" algn="l" rtl="0" eaLnBrk="1" fontAlgn="base" hangingPunct="1">
              <a:spcBef>
                <a:spcPct val="20000"/>
              </a:spcBef>
              <a:spcAft>
                <a:spcPct val="0"/>
              </a:spcAft>
              <a:buChar char="»"/>
              <a:defRPr sz="2000">
                <a:solidFill>
                  <a:schemeClr val="tx1"/>
                </a:solidFill>
                <a:latin typeface="Times New Roman" charset="0"/>
              </a:defRPr>
            </a:lvl9pPr>
          </a:lstStyle>
          <a:p>
            <a:pPr marL="0" indent="0">
              <a:buFontTx/>
              <a:buNone/>
            </a:pPr>
            <a:r>
              <a:rPr lang="fr-FR" sz="1000" kern="0" dirty="0" smtClean="0"/>
              <a:t>ARS siège</a:t>
            </a:r>
          </a:p>
          <a:p>
            <a:pPr marL="0" indent="0">
              <a:buFontTx/>
              <a:buNone/>
            </a:pPr>
            <a:r>
              <a:rPr lang="fr-FR" sz="1200" kern="0" dirty="0" smtClean="0"/>
              <a:t>+ </a:t>
            </a:r>
            <a:r>
              <a:rPr lang="fr-FR" sz="1000" kern="0" dirty="0" smtClean="0"/>
              <a:t>DD</a:t>
            </a:r>
            <a:endParaRPr lang="fr-FR" sz="700" kern="0" dirty="0"/>
          </a:p>
        </p:txBody>
      </p:sp>
      <p:sp>
        <p:nvSpPr>
          <p:cNvPr id="5" name="Espace réservé du contenu 2"/>
          <p:cNvSpPr txBox="1">
            <a:spLocks/>
          </p:cNvSpPr>
          <p:nvPr/>
        </p:nvSpPr>
        <p:spPr bwMode="auto">
          <a:xfrm rot="20525425">
            <a:off x="3554919" y="2995818"/>
            <a:ext cx="576064" cy="500756"/>
          </a:xfrm>
          <a:prstGeom prst="rect">
            <a:avLst/>
          </a:prstGeom>
          <a:noFill/>
          <a:ln w="9525">
            <a:solidFill>
              <a:srgbClr val="0000FF"/>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858838" indent="-858838" algn="l" rtl="0" eaLnBrk="1" fontAlgn="base" hangingPunct="1">
              <a:spcBef>
                <a:spcPct val="20000"/>
              </a:spcBef>
              <a:spcAft>
                <a:spcPct val="0"/>
              </a:spcAft>
              <a:buSzPct val="55000"/>
              <a:buBlip>
                <a:blip r:embed="rId3"/>
              </a:buBlip>
              <a:defRPr sz="1700">
                <a:solidFill>
                  <a:schemeClr val="tx1"/>
                </a:solidFill>
                <a:latin typeface="+mn-lt"/>
                <a:ea typeface="+mn-ea"/>
                <a:cs typeface="+mn-cs"/>
              </a:defRPr>
            </a:lvl1pPr>
            <a:lvl2pPr marL="1484313" indent="-153988" algn="l" rtl="0" eaLnBrk="1" fontAlgn="base" hangingPunct="1">
              <a:spcBef>
                <a:spcPct val="20000"/>
              </a:spcBef>
              <a:spcAft>
                <a:spcPct val="0"/>
              </a:spcAft>
              <a:buSzPct val="150000"/>
              <a:buChar char="-"/>
              <a:defRPr sz="1500">
                <a:solidFill>
                  <a:schemeClr val="tx1"/>
                </a:solidFill>
                <a:latin typeface="+mn-lt"/>
              </a:defRPr>
            </a:lvl2pPr>
            <a:lvl3pPr marL="1905000" algn="l" rtl="0" eaLnBrk="1" fontAlgn="base" hangingPunct="1">
              <a:spcBef>
                <a:spcPct val="20000"/>
              </a:spcBef>
              <a:spcAft>
                <a:spcPct val="0"/>
              </a:spcAft>
              <a:buChar char="-"/>
              <a:defRPr sz="1200">
                <a:solidFill>
                  <a:schemeClr val="tx1"/>
                </a:solidFill>
                <a:latin typeface="+mn-lt"/>
              </a:defRPr>
            </a:lvl3pPr>
            <a:lvl4pPr marL="2701925" indent="-228600" algn="l" rtl="0" eaLnBrk="1" fontAlgn="base" hangingPunct="1">
              <a:spcBef>
                <a:spcPct val="20000"/>
              </a:spcBef>
              <a:spcAft>
                <a:spcPct val="0"/>
              </a:spcAft>
              <a:buChar char="–"/>
              <a:defRPr sz="2000">
                <a:solidFill>
                  <a:schemeClr val="tx1"/>
                </a:solidFill>
                <a:latin typeface="Times New Roman" charset="0"/>
              </a:defRPr>
            </a:lvl4pPr>
            <a:lvl5pPr marL="3121025" indent="-228600" algn="l" rtl="0" eaLnBrk="1" fontAlgn="base" hangingPunct="1">
              <a:spcBef>
                <a:spcPct val="20000"/>
              </a:spcBef>
              <a:spcAft>
                <a:spcPct val="0"/>
              </a:spcAft>
              <a:buChar char="»"/>
              <a:defRPr sz="2000">
                <a:solidFill>
                  <a:schemeClr val="tx1"/>
                </a:solidFill>
                <a:latin typeface="Times New Roman" charset="0"/>
              </a:defRPr>
            </a:lvl5pPr>
            <a:lvl6pPr marL="3578225" indent="-228600" algn="l" rtl="0" eaLnBrk="1" fontAlgn="base" hangingPunct="1">
              <a:spcBef>
                <a:spcPct val="20000"/>
              </a:spcBef>
              <a:spcAft>
                <a:spcPct val="0"/>
              </a:spcAft>
              <a:buChar char="»"/>
              <a:defRPr sz="2000">
                <a:solidFill>
                  <a:schemeClr val="tx1"/>
                </a:solidFill>
                <a:latin typeface="Times New Roman" charset="0"/>
              </a:defRPr>
            </a:lvl6pPr>
            <a:lvl7pPr marL="4035425" indent="-228600" algn="l" rtl="0" eaLnBrk="1" fontAlgn="base" hangingPunct="1">
              <a:spcBef>
                <a:spcPct val="20000"/>
              </a:spcBef>
              <a:spcAft>
                <a:spcPct val="0"/>
              </a:spcAft>
              <a:buChar char="»"/>
              <a:defRPr sz="2000">
                <a:solidFill>
                  <a:schemeClr val="tx1"/>
                </a:solidFill>
                <a:latin typeface="Times New Roman" charset="0"/>
              </a:defRPr>
            </a:lvl7pPr>
            <a:lvl8pPr marL="4492625" indent="-228600" algn="l" rtl="0" eaLnBrk="1" fontAlgn="base" hangingPunct="1">
              <a:spcBef>
                <a:spcPct val="20000"/>
              </a:spcBef>
              <a:spcAft>
                <a:spcPct val="0"/>
              </a:spcAft>
              <a:buChar char="»"/>
              <a:defRPr sz="2000">
                <a:solidFill>
                  <a:schemeClr val="tx1"/>
                </a:solidFill>
                <a:latin typeface="Times New Roman" charset="0"/>
              </a:defRPr>
            </a:lvl8pPr>
            <a:lvl9pPr marL="4949825" indent="-228600" algn="l" rtl="0" eaLnBrk="1" fontAlgn="base" hangingPunct="1">
              <a:spcBef>
                <a:spcPct val="20000"/>
              </a:spcBef>
              <a:spcAft>
                <a:spcPct val="0"/>
              </a:spcAft>
              <a:buChar char="»"/>
              <a:defRPr sz="2000">
                <a:solidFill>
                  <a:schemeClr val="tx1"/>
                </a:solidFill>
                <a:latin typeface="Times New Roman" charset="0"/>
              </a:defRPr>
            </a:lvl9pPr>
          </a:lstStyle>
          <a:p>
            <a:pPr marL="0" indent="0">
              <a:buFontTx/>
              <a:buNone/>
            </a:pPr>
            <a:r>
              <a:rPr lang="fr-FR" sz="1000" kern="0" dirty="0" smtClean="0"/>
              <a:t>ARS siège + DD</a:t>
            </a:r>
            <a:endParaRPr lang="fr-FR" sz="1000" kern="0" dirty="0"/>
          </a:p>
          <a:p>
            <a:pPr marL="0" indent="0" algn="ctr">
              <a:buFontTx/>
              <a:buNone/>
            </a:pPr>
            <a:endParaRPr lang="fr-FR" sz="1200" kern="0" dirty="0"/>
          </a:p>
        </p:txBody>
      </p:sp>
      <p:sp>
        <p:nvSpPr>
          <p:cNvPr id="7" name="Espace réservé du contenu 2"/>
          <p:cNvSpPr txBox="1">
            <a:spLocks/>
          </p:cNvSpPr>
          <p:nvPr/>
        </p:nvSpPr>
        <p:spPr bwMode="auto">
          <a:xfrm rot="20525425">
            <a:off x="6621553" y="3747145"/>
            <a:ext cx="757779" cy="594100"/>
          </a:xfrm>
          <a:prstGeom prst="rect">
            <a:avLst/>
          </a:prstGeom>
          <a:noFill/>
          <a:ln w="9525">
            <a:solidFill>
              <a:srgbClr val="0000FF"/>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858838" indent="-858838" algn="l" rtl="0" eaLnBrk="1" fontAlgn="base" hangingPunct="1">
              <a:spcBef>
                <a:spcPct val="20000"/>
              </a:spcBef>
              <a:spcAft>
                <a:spcPct val="0"/>
              </a:spcAft>
              <a:buSzPct val="55000"/>
              <a:buBlip>
                <a:blip r:embed="rId3"/>
              </a:buBlip>
              <a:defRPr sz="1700">
                <a:solidFill>
                  <a:schemeClr val="tx1"/>
                </a:solidFill>
                <a:latin typeface="+mn-lt"/>
                <a:ea typeface="+mn-ea"/>
                <a:cs typeface="+mn-cs"/>
              </a:defRPr>
            </a:lvl1pPr>
            <a:lvl2pPr marL="1484313" indent="-153988" algn="l" rtl="0" eaLnBrk="1" fontAlgn="base" hangingPunct="1">
              <a:spcBef>
                <a:spcPct val="20000"/>
              </a:spcBef>
              <a:spcAft>
                <a:spcPct val="0"/>
              </a:spcAft>
              <a:buSzPct val="150000"/>
              <a:buChar char="-"/>
              <a:defRPr sz="1500">
                <a:solidFill>
                  <a:schemeClr val="tx1"/>
                </a:solidFill>
                <a:latin typeface="+mn-lt"/>
              </a:defRPr>
            </a:lvl2pPr>
            <a:lvl3pPr marL="1905000" algn="l" rtl="0" eaLnBrk="1" fontAlgn="base" hangingPunct="1">
              <a:spcBef>
                <a:spcPct val="20000"/>
              </a:spcBef>
              <a:spcAft>
                <a:spcPct val="0"/>
              </a:spcAft>
              <a:buChar char="-"/>
              <a:defRPr sz="1200">
                <a:solidFill>
                  <a:schemeClr val="tx1"/>
                </a:solidFill>
                <a:latin typeface="+mn-lt"/>
              </a:defRPr>
            </a:lvl3pPr>
            <a:lvl4pPr marL="2701925" indent="-228600" algn="l" rtl="0" eaLnBrk="1" fontAlgn="base" hangingPunct="1">
              <a:spcBef>
                <a:spcPct val="20000"/>
              </a:spcBef>
              <a:spcAft>
                <a:spcPct val="0"/>
              </a:spcAft>
              <a:buChar char="–"/>
              <a:defRPr sz="2000">
                <a:solidFill>
                  <a:schemeClr val="tx1"/>
                </a:solidFill>
                <a:latin typeface="Times New Roman" charset="0"/>
              </a:defRPr>
            </a:lvl4pPr>
            <a:lvl5pPr marL="3121025" indent="-228600" algn="l" rtl="0" eaLnBrk="1" fontAlgn="base" hangingPunct="1">
              <a:spcBef>
                <a:spcPct val="20000"/>
              </a:spcBef>
              <a:spcAft>
                <a:spcPct val="0"/>
              </a:spcAft>
              <a:buChar char="»"/>
              <a:defRPr sz="2000">
                <a:solidFill>
                  <a:schemeClr val="tx1"/>
                </a:solidFill>
                <a:latin typeface="Times New Roman" charset="0"/>
              </a:defRPr>
            </a:lvl5pPr>
            <a:lvl6pPr marL="3578225" indent="-228600" algn="l" rtl="0" eaLnBrk="1" fontAlgn="base" hangingPunct="1">
              <a:spcBef>
                <a:spcPct val="20000"/>
              </a:spcBef>
              <a:spcAft>
                <a:spcPct val="0"/>
              </a:spcAft>
              <a:buChar char="»"/>
              <a:defRPr sz="2000">
                <a:solidFill>
                  <a:schemeClr val="tx1"/>
                </a:solidFill>
                <a:latin typeface="Times New Roman" charset="0"/>
              </a:defRPr>
            </a:lvl6pPr>
            <a:lvl7pPr marL="4035425" indent="-228600" algn="l" rtl="0" eaLnBrk="1" fontAlgn="base" hangingPunct="1">
              <a:spcBef>
                <a:spcPct val="20000"/>
              </a:spcBef>
              <a:spcAft>
                <a:spcPct val="0"/>
              </a:spcAft>
              <a:buChar char="»"/>
              <a:defRPr sz="2000">
                <a:solidFill>
                  <a:schemeClr val="tx1"/>
                </a:solidFill>
                <a:latin typeface="Times New Roman" charset="0"/>
              </a:defRPr>
            </a:lvl7pPr>
            <a:lvl8pPr marL="4492625" indent="-228600" algn="l" rtl="0" eaLnBrk="1" fontAlgn="base" hangingPunct="1">
              <a:spcBef>
                <a:spcPct val="20000"/>
              </a:spcBef>
              <a:spcAft>
                <a:spcPct val="0"/>
              </a:spcAft>
              <a:buChar char="»"/>
              <a:defRPr sz="2000">
                <a:solidFill>
                  <a:schemeClr val="tx1"/>
                </a:solidFill>
                <a:latin typeface="Times New Roman" charset="0"/>
              </a:defRPr>
            </a:lvl8pPr>
            <a:lvl9pPr marL="4949825" indent="-228600" algn="l" rtl="0" eaLnBrk="1" fontAlgn="base" hangingPunct="1">
              <a:spcBef>
                <a:spcPct val="20000"/>
              </a:spcBef>
              <a:spcAft>
                <a:spcPct val="0"/>
              </a:spcAft>
              <a:buChar char="»"/>
              <a:defRPr sz="2000">
                <a:solidFill>
                  <a:schemeClr val="tx1"/>
                </a:solidFill>
                <a:latin typeface="Times New Roman" charset="0"/>
              </a:defRPr>
            </a:lvl9pPr>
          </a:lstStyle>
          <a:p>
            <a:pPr marL="0" indent="0">
              <a:buFontTx/>
              <a:buNone/>
            </a:pPr>
            <a:r>
              <a:rPr lang="fr-FR" sz="1000" kern="0" dirty="0" smtClean="0"/>
              <a:t>Groupe de travail régional</a:t>
            </a:r>
            <a:endParaRPr lang="fr-FR" sz="1000" kern="0" dirty="0"/>
          </a:p>
        </p:txBody>
      </p:sp>
      <p:cxnSp>
        <p:nvCxnSpPr>
          <p:cNvPr id="8" name="Connecteur droit 7"/>
          <p:cNvCxnSpPr>
            <a:stCxn id="15" idx="3"/>
            <a:endCxn id="14" idx="1"/>
          </p:cNvCxnSpPr>
          <p:nvPr/>
        </p:nvCxnSpPr>
        <p:spPr bwMode="auto">
          <a:xfrm flipV="1">
            <a:off x="901414" y="1777307"/>
            <a:ext cx="6262874" cy="55722"/>
          </a:xfrm>
          <a:prstGeom prst="line">
            <a:avLst/>
          </a:prstGeom>
          <a:noFill/>
          <a:ln w="9525" cap="flat" cmpd="sng" algn="ctr">
            <a:solidFill>
              <a:schemeClr val="bg2">
                <a:lumMod val="75000"/>
              </a:schemeClr>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Flèche droite 8"/>
          <p:cNvSpPr/>
          <p:nvPr/>
        </p:nvSpPr>
        <p:spPr bwMode="auto">
          <a:xfrm>
            <a:off x="1973753" y="5949280"/>
            <a:ext cx="303594" cy="489109"/>
          </a:xfrm>
          <a:prstGeom prst="rightArrow">
            <a:avLst/>
          </a:prstGeom>
          <a:solidFill>
            <a:schemeClr val="bg1"/>
          </a:solidFill>
          <a:ln w="12700" cap="flat" cmpd="sng" algn="ctr">
            <a:solidFill>
              <a:srgbClr val="92D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charset="0"/>
            </a:endParaRPr>
          </a:p>
        </p:txBody>
      </p:sp>
      <p:sp>
        <p:nvSpPr>
          <p:cNvPr id="10" name="Espace réservé du contenu 2"/>
          <p:cNvSpPr txBox="1">
            <a:spLocks/>
          </p:cNvSpPr>
          <p:nvPr/>
        </p:nvSpPr>
        <p:spPr bwMode="auto">
          <a:xfrm rot="20525425">
            <a:off x="125275" y="5312481"/>
            <a:ext cx="686360" cy="692049"/>
          </a:xfrm>
          <a:prstGeom prst="rect">
            <a:avLst/>
          </a:prstGeom>
          <a:noFill/>
          <a:ln w="9525">
            <a:solidFill>
              <a:srgbClr val="0000FF"/>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858838" indent="-858838" algn="l" rtl="0" eaLnBrk="1" fontAlgn="base" hangingPunct="1">
              <a:spcBef>
                <a:spcPct val="20000"/>
              </a:spcBef>
              <a:spcAft>
                <a:spcPct val="0"/>
              </a:spcAft>
              <a:buSzPct val="55000"/>
              <a:buBlip>
                <a:blip r:embed="rId3"/>
              </a:buBlip>
              <a:defRPr sz="1700">
                <a:solidFill>
                  <a:schemeClr val="tx1"/>
                </a:solidFill>
                <a:latin typeface="+mn-lt"/>
                <a:ea typeface="+mn-ea"/>
                <a:cs typeface="+mn-cs"/>
              </a:defRPr>
            </a:lvl1pPr>
            <a:lvl2pPr marL="1484313" indent="-153988" algn="l" rtl="0" eaLnBrk="1" fontAlgn="base" hangingPunct="1">
              <a:spcBef>
                <a:spcPct val="20000"/>
              </a:spcBef>
              <a:spcAft>
                <a:spcPct val="0"/>
              </a:spcAft>
              <a:buSzPct val="150000"/>
              <a:buChar char="-"/>
              <a:defRPr sz="1500">
                <a:solidFill>
                  <a:schemeClr val="tx1"/>
                </a:solidFill>
                <a:latin typeface="+mn-lt"/>
              </a:defRPr>
            </a:lvl2pPr>
            <a:lvl3pPr marL="1905000" algn="l" rtl="0" eaLnBrk="1" fontAlgn="base" hangingPunct="1">
              <a:spcBef>
                <a:spcPct val="20000"/>
              </a:spcBef>
              <a:spcAft>
                <a:spcPct val="0"/>
              </a:spcAft>
              <a:buChar char="-"/>
              <a:defRPr sz="1200">
                <a:solidFill>
                  <a:schemeClr val="tx1"/>
                </a:solidFill>
                <a:latin typeface="+mn-lt"/>
              </a:defRPr>
            </a:lvl3pPr>
            <a:lvl4pPr marL="2701925" indent="-228600" algn="l" rtl="0" eaLnBrk="1" fontAlgn="base" hangingPunct="1">
              <a:spcBef>
                <a:spcPct val="20000"/>
              </a:spcBef>
              <a:spcAft>
                <a:spcPct val="0"/>
              </a:spcAft>
              <a:buChar char="–"/>
              <a:defRPr sz="2000">
                <a:solidFill>
                  <a:schemeClr val="tx1"/>
                </a:solidFill>
                <a:latin typeface="Times New Roman" charset="0"/>
              </a:defRPr>
            </a:lvl4pPr>
            <a:lvl5pPr marL="3121025" indent="-228600" algn="l" rtl="0" eaLnBrk="1" fontAlgn="base" hangingPunct="1">
              <a:spcBef>
                <a:spcPct val="20000"/>
              </a:spcBef>
              <a:spcAft>
                <a:spcPct val="0"/>
              </a:spcAft>
              <a:buChar char="»"/>
              <a:defRPr sz="2000">
                <a:solidFill>
                  <a:schemeClr val="tx1"/>
                </a:solidFill>
                <a:latin typeface="Times New Roman" charset="0"/>
              </a:defRPr>
            </a:lvl5pPr>
            <a:lvl6pPr marL="3578225" indent="-228600" algn="l" rtl="0" eaLnBrk="1" fontAlgn="base" hangingPunct="1">
              <a:spcBef>
                <a:spcPct val="20000"/>
              </a:spcBef>
              <a:spcAft>
                <a:spcPct val="0"/>
              </a:spcAft>
              <a:buChar char="»"/>
              <a:defRPr sz="2000">
                <a:solidFill>
                  <a:schemeClr val="tx1"/>
                </a:solidFill>
                <a:latin typeface="Times New Roman" charset="0"/>
              </a:defRPr>
            </a:lvl6pPr>
            <a:lvl7pPr marL="4035425" indent="-228600" algn="l" rtl="0" eaLnBrk="1" fontAlgn="base" hangingPunct="1">
              <a:spcBef>
                <a:spcPct val="20000"/>
              </a:spcBef>
              <a:spcAft>
                <a:spcPct val="0"/>
              </a:spcAft>
              <a:buChar char="»"/>
              <a:defRPr sz="2000">
                <a:solidFill>
                  <a:schemeClr val="tx1"/>
                </a:solidFill>
                <a:latin typeface="Times New Roman" charset="0"/>
              </a:defRPr>
            </a:lvl7pPr>
            <a:lvl8pPr marL="4492625" indent="-228600" algn="l" rtl="0" eaLnBrk="1" fontAlgn="base" hangingPunct="1">
              <a:spcBef>
                <a:spcPct val="20000"/>
              </a:spcBef>
              <a:spcAft>
                <a:spcPct val="0"/>
              </a:spcAft>
              <a:buChar char="»"/>
              <a:defRPr sz="2000">
                <a:solidFill>
                  <a:schemeClr val="tx1"/>
                </a:solidFill>
                <a:latin typeface="Times New Roman" charset="0"/>
              </a:defRPr>
            </a:lvl8pPr>
            <a:lvl9pPr marL="4949825" indent="-228600" algn="l" rtl="0" eaLnBrk="1" fontAlgn="base" hangingPunct="1">
              <a:spcBef>
                <a:spcPct val="20000"/>
              </a:spcBef>
              <a:spcAft>
                <a:spcPct val="0"/>
              </a:spcAft>
              <a:buChar char="»"/>
              <a:defRPr sz="2000">
                <a:solidFill>
                  <a:schemeClr val="tx1"/>
                </a:solidFill>
                <a:latin typeface="Times New Roman" charset="0"/>
              </a:defRPr>
            </a:lvl9pPr>
          </a:lstStyle>
          <a:p>
            <a:pPr marL="0" indent="0">
              <a:buFontTx/>
              <a:buNone/>
            </a:pPr>
            <a:r>
              <a:rPr lang="fr-FR" sz="1000" kern="0" dirty="0" smtClean="0"/>
              <a:t>ARS DD</a:t>
            </a:r>
          </a:p>
          <a:p>
            <a:pPr marL="0" indent="0">
              <a:buFontTx/>
              <a:buNone/>
            </a:pPr>
            <a:r>
              <a:rPr lang="fr-FR" sz="1000" kern="0" dirty="0" smtClean="0"/>
              <a:t>/Appui siège éventuel</a:t>
            </a:r>
            <a:endParaRPr lang="fr-FR" sz="1000" kern="0" dirty="0"/>
          </a:p>
          <a:p>
            <a:pPr marL="0" indent="0">
              <a:buFontTx/>
              <a:buNone/>
            </a:pPr>
            <a:endParaRPr lang="fr-FR" sz="1200" kern="0" dirty="0"/>
          </a:p>
        </p:txBody>
      </p:sp>
      <p:sp>
        <p:nvSpPr>
          <p:cNvPr id="11" name="Espace réservé du contenu 2"/>
          <p:cNvSpPr>
            <a:spLocks noGrp="1"/>
          </p:cNvSpPr>
          <p:nvPr>
            <p:ph idx="1"/>
          </p:nvPr>
        </p:nvSpPr>
        <p:spPr>
          <a:xfrm>
            <a:off x="229803" y="1124745"/>
            <a:ext cx="8518661" cy="360040"/>
          </a:xfrm>
          <a:ln w="28575">
            <a:solidFill>
              <a:schemeClr val="bg1">
                <a:lumMod val="85000"/>
              </a:schemeClr>
            </a:solidFill>
          </a:ln>
        </p:spPr>
        <p:txBody>
          <a:bodyPr/>
          <a:lstStyle/>
          <a:p>
            <a:pPr marL="0" indent="0" algn="ctr">
              <a:buNone/>
            </a:pPr>
            <a:r>
              <a:rPr lang="fr-FR" sz="1600" b="1" dirty="0" smtClean="0"/>
              <a:t>Plan d’anticipation pluriannuel des tensions sur le système de santé</a:t>
            </a:r>
            <a:endParaRPr lang="fr-FR" sz="1600" b="1" dirty="0"/>
          </a:p>
        </p:txBody>
      </p:sp>
      <p:sp>
        <p:nvSpPr>
          <p:cNvPr id="12" name="Espace réservé du contenu 2"/>
          <p:cNvSpPr txBox="1">
            <a:spLocks/>
          </p:cNvSpPr>
          <p:nvPr/>
        </p:nvSpPr>
        <p:spPr bwMode="auto">
          <a:xfrm>
            <a:off x="1331640" y="1556792"/>
            <a:ext cx="1584176" cy="441027"/>
          </a:xfrm>
          <a:prstGeom prst="rect">
            <a:avLst/>
          </a:prstGeom>
          <a:solidFill>
            <a:schemeClr val="bg1"/>
          </a:solidFill>
          <a:ln w="28575">
            <a:solidFill>
              <a:srgbClr val="92D050"/>
            </a:solidFill>
            <a:miter lim="800000"/>
            <a:headEnd/>
            <a:tailEnd/>
          </a:ln>
          <a:effectLst/>
          <a:extLst/>
        </p:spPr>
        <p:txBody>
          <a:bodyPr vert="horz" wrap="square" lIns="91440" tIns="45720" rIns="91440" bIns="45720" numCol="1" anchor="t" anchorCtr="0" compatLnSpc="1">
            <a:prstTxWarp prst="textNoShape">
              <a:avLst/>
            </a:prstTxWarp>
          </a:bodyPr>
          <a:lstStyle>
            <a:lvl1pPr marL="858838" indent="-858838" algn="l" rtl="0" eaLnBrk="1" fontAlgn="base" hangingPunct="1">
              <a:spcBef>
                <a:spcPct val="20000"/>
              </a:spcBef>
              <a:spcAft>
                <a:spcPct val="0"/>
              </a:spcAft>
              <a:buSzPct val="55000"/>
              <a:buBlip>
                <a:blip r:embed="rId3"/>
              </a:buBlip>
              <a:defRPr sz="1700">
                <a:solidFill>
                  <a:schemeClr val="tx1"/>
                </a:solidFill>
                <a:latin typeface="+mn-lt"/>
                <a:ea typeface="+mn-ea"/>
                <a:cs typeface="+mn-cs"/>
              </a:defRPr>
            </a:lvl1pPr>
            <a:lvl2pPr marL="1484313" indent="-153988" algn="l" rtl="0" eaLnBrk="1" fontAlgn="base" hangingPunct="1">
              <a:spcBef>
                <a:spcPct val="20000"/>
              </a:spcBef>
              <a:spcAft>
                <a:spcPct val="0"/>
              </a:spcAft>
              <a:buSzPct val="150000"/>
              <a:buChar char="-"/>
              <a:defRPr sz="1500">
                <a:solidFill>
                  <a:schemeClr val="tx1"/>
                </a:solidFill>
                <a:latin typeface="+mn-lt"/>
              </a:defRPr>
            </a:lvl2pPr>
            <a:lvl3pPr marL="1905000" algn="l" rtl="0" eaLnBrk="1" fontAlgn="base" hangingPunct="1">
              <a:spcBef>
                <a:spcPct val="20000"/>
              </a:spcBef>
              <a:spcAft>
                <a:spcPct val="0"/>
              </a:spcAft>
              <a:buChar char="-"/>
              <a:defRPr sz="1200">
                <a:solidFill>
                  <a:schemeClr val="tx1"/>
                </a:solidFill>
                <a:latin typeface="+mn-lt"/>
              </a:defRPr>
            </a:lvl3pPr>
            <a:lvl4pPr marL="2701925" indent="-228600" algn="l" rtl="0" eaLnBrk="1" fontAlgn="base" hangingPunct="1">
              <a:spcBef>
                <a:spcPct val="20000"/>
              </a:spcBef>
              <a:spcAft>
                <a:spcPct val="0"/>
              </a:spcAft>
              <a:buChar char="–"/>
              <a:defRPr sz="2000">
                <a:solidFill>
                  <a:schemeClr val="tx1"/>
                </a:solidFill>
                <a:latin typeface="Times New Roman" charset="0"/>
              </a:defRPr>
            </a:lvl4pPr>
            <a:lvl5pPr marL="3121025" indent="-228600" algn="l" rtl="0" eaLnBrk="1" fontAlgn="base" hangingPunct="1">
              <a:spcBef>
                <a:spcPct val="20000"/>
              </a:spcBef>
              <a:spcAft>
                <a:spcPct val="0"/>
              </a:spcAft>
              <a:buChar char="»"/>
              <a:defRPr sz="2000">
                <a:solidFill>
                  <a:schemeClr val="tx1"/>
                </a:solidFill>
                <a:latin typeface="Times New Roman" charset="0"/>
              </a:defRPr>
            </a:lvl5pPr>
            <a:lvl6pPr marL="3578225" indent="-228600" algn="l" rtl="0" eaLnBrk="1" fontAlgn="base" hangingPunct="1">
              <a:spcBef>
                <a:spcPct val="20000"/>
              </a:spcBef>
              <a:spcAft>
                <a:spcPct val="0"/>
              </a:spcAft>
              <a:buChar char="»"/>
              <a:defRPr sz="2000">
                <a:solidFill>
                  <a:schemeClr val="tx1"/>
                </a:solidFill>
                <a:latin typeface="Times New Roman" charset="0"/>
              </a:defRPr>
            </a:lvl6pPr>
            <a:lvl7pPr marL="4035425" indent="-228600" algn="l" rtl="0" eaLnBrk="1" fontAlgn="base" hangingPunct="1">
              <a:spcBef>
                <a:spcPct val="20000"/>
              </a:spcBef>
              <a:spcAft>
                <a:spcPct val="0"/>
              </a:spcAft>
              <a:buChar char="»"/>
              <a:defRPr sz="2000">
                <a:solidFill>
                  <a:schemeClr val="tx1"/>
                </a:solidFill>
                <a:latin typeface="Times New Roman" charset="0"/>
              </a:defRPr>
            </a:lvl7pPr>
            <a:lvl8pPr marL="4492625" indent="-228600" algn="l" rtl="0" eaLnBrk="1" fontAlgn="base" hangingPunct="1">
              <a:spcBef>
                <a:spcPct val="20000"/>
              </a:spcBef>
              <a:spcAft>
                <a:spcPct val="0"/>
              </a:spcAft>
              <a:buChar char="»"/>
              <a:defRPr sz="2000">
                <a:solidFill>
                  <a:schemeClr val="tx1"/>
                </a:solidFill>
                <a:latin typeface="Times New Roman" charset="0"/>
              </a:defRPr>
            </a:lvl8pPr>
            <a:lvl9pPr marL="4949825" indent="-228600" algn="l" rtl="0" eaLnBrk="1" fontAlgn="base" hangingPunct="1">
              <a:spcBef>
                <a:spcPct val="20000"/>
              </a:spcBef>
              <a:spcAft>
                <a:spcPct val="0"/>
              </a:spcAft>
              <a:buChar char="»"/>
              <a:defRPr sz="2000">
                <a:solidFill>
                  <a:schemeClr val="tx1"/>
                </a:solidFill>
                <a:latin typeface="Times New Roman" charset="0"/>
              </a:defRPr>
            </a:lvl9pPr>
          </a:lstStyle>
          <a:p>
            <a:pPr marL="0" indent="0" algn="ctr">
              <a:buFontTx/>
              <a:buNone/>
            </a:pPr>
            <a:r>
              <a:rPr lang="fr-FR" sz="1600" kern="0" dirty="0" smtClean="0"/>
              <a:t>Actions</a:t>
            </a:r>
            <a:endParaRPr lang="fr-FR" sz="1600" kern="0" dirty="0"/>
          </a:p>
        </p:txBody>
      </p:sp>
      <p:sp>
        <p:nvSpPr>
          <p:cNvPr id="13" name="Espace réservé du contenu 2"/>
          <p:cNvSpPr txBox="1">
            <a:spLocks/>
          </p:cNvSpPr>
          <p:nvPr/>
        </p:nvSpPr>
        <p:spPr bwMode="auto">
          <a:xfrm>
            <a:off x="4499992" y="1556792"/>
            <a:ext cx="1584176" cy="441026"/>
          </a:xfrm>
          <a:prstGeom prst="rect">
            <a:avLst/>
          </a:prstGeom>
          <a:solidFill>
            <a:schemeClr val="bg1"/>
          </a:solidFill>
          <a:ln w="28575">
            <a:solidFill>
              <a:srgbClr val="FFC000"/>
            </a:solidFill>
            <a:miter lim="800000"/>
            <a:headEnd/>
            <a:tailEnd/>
          </a:ln>
          <a:effectLst/>
          <a:extLst/>
        </p:spPr>
        <p:txBody>
          <a:bodyPr vert="horz" wrap="square" lIns="91440" tIns="45720" rIns="91440" bIns="45720" numCol="1" anchor="t" anchorCtr="0" compatLnSpc="1">
            <a:prstTxWarp prst="textNoShape">
              <a:avLst/>
            </a:prstTxWarp>
          </a:bodyPr>
          <a:lstStyle>
            <a:lvl1pPr marL="858838" indent="-858838" algn="l" rtl="0" eaLnBrk="1" fontAlgn="base" hangingPunct="1">
              <a:spcBef>
                <a:spcPct val="20000"/>
              </a:spcBef>
              <a:spcAft>
                <a:spcPct val="0"/>
              </a:spcAft>
              <a:buSzPct val="55000"/>
              <a:buBlip>
                <a:blip r:embed="rId3"/>
              </a:buBlip>
              <a:defRPr sz="1700">
                <a:solidFill>
                  <a:schemeClr val="tx1"/>
                </a:solidFill>
                <a:latin typeface="+mn-lt"/>
                <a:ea typeface="+mn-ea"/>
                <a:cs typeface="+mn-cs"/>
              </a:defRPr>
            </a:lvl1pPr>
            <a:lvl2pPr marL="1484313" indent="-153988" algn="l" rtl="0" eaLnBrk="1" fontAlgn="base" hangingPunct="1">
              <a:spcBef>
                <a:spcPct val="20000"/>
              </a:spcBef>
              <a:spcAft>
                <a:spcPct val="0"/>
              </a:spcAft>
              <a:buSzPct val="150000"/>
              <a:buChar char="-"/>
              <a:defRPr sz="1500">
                <a:solidFill>
                  <a:schemeClr val="tx1"/>
                </a:solidFill>
                <a:latin typeface="+mn-lt"/>
              </a:defRPr>
            </a:lvl2pPr>
            <a:lvl3pPr marL="1905000" algn="l" rtl="0" eaLnBrk="1" fontAlgn="base" hangingPunct="1">
              <a:spcBef>
                <a:spcPct val="20000"/>
              </a:spcBef>
              <a:spcAft>
                <a:spcPct val="0"/>
              </a:spcAft>
              <a:buChar char="-"/>
              <a:defRPr sz="1200">
                <a:solidFill>
                  <a:schemeClr val="tx1"/>
                </a:solidFill>
                <a:latin typeface="+mn-lt"/>
              </a:defRPr>
            </a:lvl3pPr>
            <a:lvl4pPr marL="2701925" indent="-228600" algn="l" rtl="0" eaLnBrk="1" fontAlgn="base" hangingPunct="1">
              <a:spcBef>
                <a:spcPct val="20000"/>
              </a:spcBef>
              <a:spcAft>
                <a:spcPct val="0"/>
              </a:spcAft>
              <a:buChar char="–"/>
              <a:defRPr sz="2000">
                <a:solidFill>
                  <a:schemeClr val="tx1"/>
                </a:solidFill>
                <a:latin typeface="Times New Roman" charset="0"/>
              </a:defRPr>
            </a:lvl4pPr>
            <a:lvl5pPr marL="3121025" indent="-228600" algn="l" rtl="0" eaLnBrk="1" fontAlgn="base" hangingPunct="1">
              <a:spcBef>
                <a:spcPct val="20000"/>
              </a:spcBef>
              <a:spcAft>
                <a:spcPct val="0"/>
              </a:spcAft>
              <a:buChar char="»"/>
              <a:defRPr sz="2000">
                <a:solidFill>
                  <a:schemeClr val="tx1"/>
                </a:solidFill>
                <a:latin typeface="Times New Roman" charset="0"/>
              </a:defRPr>
            </a:lvl5pPr>
            <a:lvl6pPr marL="3578225" indent="-228600" algn="l" rtl="0" eaLnBrk="1" fontAlgn="base" hangingPunct="1">
              <a:spcBef>
                <a:spcPct val="20000"/>
              </a:spcBef>
              <a:spcAft>
                <a:spcPct val="0"/>
              </a:spcAft>
              <a:buChar char="»"/>
              <a:defRPr sz="2000">
                <a:solidFill>
                  <a:schemeClr val="tx1"/>
                </a:solidFill>
                <a:latin typeface="Times New Roman" charset="0"/>
              </a:defRPr>
            </a:lvl6pPr>
            <a:lvl7pPr marL="4035425" indent="-228600" algn="l" rtl="0" eaLnBrk="1" fontAlgn="base" hangingPunct="1">
              <a:spcBef>
                <a:spcPct val="20000"/>
              </a:spcBef>
              <a:spcAft>
                <a:spcPct val="0"/>
              </a:spcAft>
              <a:buChar char="»"/>
              <a:defRPr sz="2000">
                <a:solidFill>
                  <a:schemeClr val="tx1"/>
                </a:solidFill>
                <a:latin typeface="Times New Roman" charset="0"/>
              </a:defRPr>
            </a:lvl7pPr>
            <a:lvl8pPr marL="4492625" indent="-228600" algn="l" rtl="0" eaLnBrk="1" fontAlgn="base" hangingPunct="1">
              <a:spcBef>
                <a:spcPct val="20000"/>
              </a:spcBef>
              <a:spcAft>
                <a:spcPct val="0"/>
              </a:spcAft>
              <a:buChar char="»"/>
              <a:defRPr sz="2000">
                <a:solidFill>
                  <a:schemeClr val="tx1"/>
                </a:solidFill>
                <a:latin typeface="Times New Roman" charset="0"/>
              </a:defRPr>
            </a:lvl8pPr>
            <a:lvl9pPr marL="4949825" indent="-228600" algn="l" rtl="0" eaLnBrk="1" fontAlgn="base" hangingPunct="1">
              <a:spcBef>
                <a:spcPct val="20000"/>
              </a:spcBef>
              <a:spcAft>
                <a:spcPct val="0"/>
              </a:spcAft>
              <a:buChar char="»"/>
              <a:defRPr sz="2000">
                <a:solidFill>
                  <a:schemeClr val="tx1"/>
                </a:solidFill>
                <a:latin typeface="Times New Roman" charset="0"/>
              </a:defRPr>
            </a:lvl9pPr>
          </a:lstStyle>
          <a:p>
            <a:pPr marL="0" indent="0" algn="ctr">
              <a:buFontTx/>
              <a:buNone/>
            </a:pPr>
            <a:r>
              <a:rPr lang="fr-FR" sz="1600" kern="0" dirty="0" smtClean="0"/>
              <a:t>Veille</a:t>
            </a:r>
            <a:endParaRPr lang="fr-FR" sz="1600" kern="0" dirty="0"/>
          </a:p>
        </p:txBody>
      </p:sp>
      <p:sp>
        <p:nvSpPr>
          <p:cNvPr id="14" name="Espace réservé du contenu 2"/>
          <p:cNvSpPr txBox="1">
            <a:spLocks/>
          </p:cNvSpPr>
          <p:nvPr/>
        </p:nvSpPr>
        <p:spPr bwMode="auto">
          <a:xfrm>
            <a:off x="7164288" y="1556793"/>
            <a:ext cx="1584176" cy="441027"/>
          </a:xfrm>
          <a:prstGeom prst="rect">
            <a:avLst/>
          </a:prstGeom>
          <a:noFill/>
          <a:ln w="2857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858838" indent="-858838" algn="l" rtl="0" eaLnBrk="1" fontAlgn="base" hangingPunct="1">
              <a:spcBef>
                <a:spcPct val="20000"/>
              </a:spcBef>
              <a:spcAft>
                <a:spcPct val="0"/>
              </a:spcAft>
              <a:buSzPct val="55000"/>
              <a:buBlip>
                <a:blip r:embed="rId3"/>
              </a:buBlip>
              <a:defRPr sz="1700">
                <a:solidFill>
                  <a:schemeClr val="tx1"/>
                </a:solidFill>
                <a:latin typeface="+mn-lt"/>
                <a:ea typeface="+mn-ea"/>
                <a:cs typeface="+mn-cs"/>
              </a:defRPr>
            </a:lvl1pPr>
            <a:lvl2pPr marL="1484313" indent="-153988" algn="l" rtl="0" eaLnBrk="1" fontAlgn="base" hangingPunct="1">
              <a:spcBef>
                <a:spcPct val="20000"/>
              </a:spcBef>
              <a:spcAft>
                <a:spcPct val="0"/>
              </a:spcAft>
              <a:buSzPct val="150000"/>
              <a:buChar char="-"/>
              <a:defRPr sz="1500">
                <a:solidFill>
                  <a:schemeClr val="tx1"/>
                </a:solidFill>
                <a:latin typeface="+mn-lt"/>
              </a:defRPr>
            </a:lvl2pPr>
            <a:lvl3pPr marL="1905000" algn="l" rtl="0" eaLnBrk="1" fontAlgn="base" hangingPunct="1">
              <a:spcBef>
                <a:spcPct val="20000"/>
              </a:spcBef>
              <a:spcAft>
                <a:spcPct val="0"/>
              </a:spcAft>
              <a:buChar char="-"/>
              <a:defRPr sz="1200">
                <a:solidFill>
                  <a:schemeClr val="tx1"/>
                </a:solidFill>
                <a:latin typeface="+mn-lt"/>
              </a:defRPr>
            </a:lvl3pPr>
            <a:lvl4pPr marL="2701925" indent="-228600" algn="l" rtl="0" eaLnBrk="1" fontAlgn="base" hangingPunct="1">
              <a:spcBef>
                <a:spcPct val="20000"/>
              </a:spcBef>
              <a:spcAft>
                <a:spcPct val="0"/>
              </a:spcAft>
              <a:buChar char="–"/>
              <a:defRPr sz="2000">
                <a:solidFill>
                  <a:schemeClr val="tx1"/>
                </a:solidFill>
                <a:latin typeface="Times New Roman" charset="0"/>
              </a:defRPr>
            </a:lvl4pPr>
            <a:lvl5pPr marL="3121025" indent="-228600" algn="l" rtl="0" eaLnBrk="1" fontAlgn="base" hangingPunct="1">
              <a:spcBef>
                <a:spcPct val="20000"/>
              </a:spcBef>
              <a:spcAft>
                <a:spcPct val="0"/>
              </a:spcAft>
              <a:buChar char="»"/>
              <a:defRPr sz="2000">
                <a:solidFill>
                  <a:schemeClr val="tx1"/>
                </a:solidFill>
                <a:latin typeface="Times New Roman" charset="0"/>
              </a:defRPr>
            </a:lvl5pPr>
            <a:lvl6pPr marL="3578225" indent="-228600" algn="l" rtl="0" eaLnBrk="1" fontAlgn="base" hangingPunct="1">
              <a:spcBef>
                <a:spcPct val="20000"/>
              </a:spcBef>
              <a:spcAft>
                <a:spcPct val="0"/>
              </a:spcAft>
              <a:buChar char="»"/>
              <a:defRPr sz="2000">
                <a:solidFill>
                  <a:schemeClr val="tx1"/>
                </a:solidFill>
                <a:latin typeface="Times New Roman" charset="0"/>
              </a:defRPr>
            </a:lvl6pPr>
            <a:lvl7pPr marL="4035425" indent="-228600" algn="l" rtl="0" eaLnBrk="1" fontAlgn="base" hangingPunct="1">
              <a:spcBef>
                <a:spcPct val="20000"/>
              </a:spcBef>
              <a:spcAft>
                <a:spcPct val="0"/>
              </a:spcAft>
              <a:buChar char="»"/>
              <a:defRPr sz="2000">
                <a:solidFill>
                  <a:schemeClr val="tx1"/>
                </a:solidFill>
                <a:latin typeface="Times New Roman" charset="0"/>
              </a:defRPr>
            </a:lvl7pPr>
            <a:lvl8pPr marL="4492625" indent="-228600" algn="l" rtl="0" eaLnBrk="1" fontAlgn="base" hangingPunct="1">
              <a:spcBef>
                <a:spcPct val="20000"/>
              </a:spcBef>
              <a:spcAft>
                <a:spcPct val="0"/>
              </a:spcAft>
              <a:buChar char="»"/>
              <a:defRPr sz="2000">
                <a:solidFill>
                  <a:schemeClr val="tx1"/>
                </a:solidFill>
                <a:latin typeface="Times New Roman" charset="0"/>
              </a:defRPr>
            </a:lvl8pPr>
            <a:lvl9pPr marL="4949825" indent="-228600" algn="l" rtl="0" eaLnBrk="1" fontAlgn="base" hangingPunct="1">
              <a:spcBef>
                <a:spcPct val="20000"/>
              </a:spcBef>
              <a:spcAft>
                <a:spcPct val="0"/>
              </a:spcAft>
              <a:buChar char="»"/>
              <a:defRPr sz="2000">
                <a:solidFill>
                  <a:schemeClr val="tx1"/>
                </a:solidFill>
                <a:latin typeface="Times New Roman" charset="0"/>
              </a:defRPr>
            </a:lvl9pPr>
          </a:lstStyle>
          <a:p>
            <a:pPr marL="0" indent="0" algn="ctr">
              <a:buFontTx/>
              <a:buNone/>
            </a:pPr>
            <a:r>
              <a:rPr lang="fr-FR" sz="1600" kern="0" dirty="0" smtClean="0"/>
              <a:t>Indicateurs</a:t>
            </a:r>
            <a:endParaRPr lang="fr-FR" sz="1600" kern="0" dirty="0"/>
          </a:p>
        </p:txBody>
      </p:sp>
      <p:sp>
        <p:nvSpPr>
          <p:cNvPr id="15" name="Espace réservé du contenu 2"/>
          <p:cNvSpPr txBox="1">
            <a:spLocks/>
          </p:cNvSpPr>
          <p:nvPr/>
        </p:nvSpPr>
        <p:spPr bwMode="auto">
          <a:xfrm>
            <a:off x="229803" y="1677217"/>
            <a:ext cx="671611" cy="311623"/>
          </a:xfrm>
          <a:prstGeom prst="rect">
            <a:avLst/>
          </a:prstGeom>
          <a:noFill/>
          <a:ln w="19050">
            <a:solidFill>
              <a:srgbClr val="0000FF"/>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858838" indent="-858838" algn="l" rtl="0" eaLnBrk="1" fontAlgn="base" hangingPunct="1">
              <a:spcBef>
                <a:spcPct val="20000"/>
              </a:spcBef>
              <a:spcAft>
                <a:spcPct val="0"/>
              </a:spcAft>
              <a:buSzPct val="55000"/>
              <a:buBlip>
                <a:blip r:embed="rId3"/>
              </a:buBlip>
              <a:defRPr sz="1700">
                <a:solidFill>
                  <a:schemeClr val="tx1"/>
                </a:solidFill>
                <a:latin typeface="+mn-lt"/>
                <a:ea typeface="+mn-ea"/>
                <a:cs typeface="+mn-cs"/>
              </a:defRPr>
            </a:lvl1pPr>
            <a:lvl2pPr marL="1484313" indent="-153988" algn="l" rtl="0" eaLnBrk="1" fontAlgn="base" hangingPunct="1">
              <a:spcBef>
                <a:spcPct val="20000"/>
              </a:spcBef>
              <a:spcAft>
                <a:spcPct val="0"/>
              </a:spcAft>
              <a:buSzPct val="150000"/>
              <a:buChar char="-"/>
              <a:defRPr sz="1500">
                <a:solidFill>
                  <a:schemeClr val="tx1"/>
                </a:solidFill>
                <a:latin typeface="+mn-lt"/>
              </a:defRPr>
            </a:lvl2pPr>
            <a:lvl3pPr marL="1905000" algn="l" rtl="0" eaLnBrk="1" fontAlgn="base" hangingPunct="1">
              <a:spcBef>
                <a:spcPct val="20000"/>
              </a:spcBef>
              <a:spcAft>
                <a:spcPct val="0"/>
              </a:spcAft>
              <a:buChar char="-"/>
              <a:defRPr sz="1200">
                <a:solidFill>
                  <a:schemeClr val="tx1"/>
                </a:solidFill>
                <a:latin typeface="+mn-lt"/>
              </a:defRPr>
            </a:lvl3pPr>
            <a:lvl4pPr marL="2701925" indent="-228600" algn="l" rtl="0" eaLnBrk="1" fontAlgn="base" hangingPunct="1">
              <a:spcBef>
                <a:spcPct val="20000"/>
              </a:spcBef>
              <a:spcAft>
                <a:spcPct val="0"/>
              </a:spcAft>
              <a:buChar char="–"/>
              <a:defRPr sz="2000">
                <a:solidFill>
                  <a:schemeClr val="tx1"/>
                </a:solidFill>
                <a:latin typeface="Times New Roman" charset="0"/>
              </a:defRPr>
            </a:lvl4pPr>
            <a:lvl5pPr marL="3121025" indent="-228600" algn="l" rtl="0" eaLnBrk="1" fontAlgn="base" hangingPunct="1">
              <a:spcBef>
                <a:spcPct val="20000"/>
              </a:spcBef>
              <a:spcAft>
                <a:spcPct val="0"/>
              </a:spcAft>
              <a:buChar char="»"/>
              <a:defRPr sz="2000">
                <a:solidFill>
                  <a:schemeClr val="tx1"/>
                </a:solidFill>
                <a:latin typeface="Times New Roman" charset="0"/>
              </a:defRPr>
            </a:lvl5pPr>
            <a:lvl6pPr marL="3578225" indent="-228600" algn="l" rtl="0" eaLnBrk="1" fontAlgn="base" hangingPunct="1">
              <a:spcBef>
                <a:spcPct val="20000"/>
              </a:spcBef>
              <a:spcAft>
                <a:spcPct val="0"/>
              </a:spcAft>
              <a:buChar char="»"/>
              <a:defRPr sz="2000">
                <a:solidFill>
                  <a:schemeClr val="tx1"/>
                </a:solidFill>
                <a:latin typeface="Times New Roman" charset="0"/>
              </a:defRPr>
            </a:lvl6pPr>
            <a:lvl7pPr marL="4035425" indent="-228600" algn="l" rtl="0" eaLnBrk="1" fontAlgn="base" hangingPunct="1">
              <a:spcBef>
                <a:spcPct val="20000"/>
              </a:spcBef>
              <a:spcAft>
                <a:spcPct val="0"/>
              </a:spcAft>
              <a:buChar char="»"/>
              <a:defRPr sz="2000">
                <a:solidFill>
                  <a:schemeClr val="tx1"/>
                </a:solidFill>
                <a:latin typeface="Times New Roman" charset="0"/>
              </a:defRPr>
            </a:lvl7pPr>
            <a:lvl8pPr marL="4492625" indent="-228600" algn="l" rtl="0" eaLnBrk="1" fontAlgn="base" hangingPunct="1">
              <a:spcBef>
                <a:spcPct val="20000"/>
              </a:spcBef>
              <a:spcAft>
                <a:spcPct val="0"/>
              </a:spcAft>
              <a:buChar char="»"/>
              <a:defRPr sz="2000">
                <a:solidFill>
                  <a:schemeClr val="tx1"/>
                </a:solidFill>
                <a:latin typeface="Times New Roman" charset="0"/>
              </a:defRPr>
            </a:lvl8pPr>
            <a:lvl9pPr marL="4949825" indent="-228600" algn="l" rtl="0" eaLnBrk="1" fontAlgn="base" hangingPunct="1">
              <a:spcBef>
                <a:spcPct val="20000"/>
              </a:spcBef>
              <a:spcAft>
                <a:spcPct val="0"/>
              </a:spcAft>
              <a:buChar char="»"/>
              <a:defRPr sz="2000">
                <a:solidFill>
                  <a:schemeClr val="tx1"/>
                </a:solidFill>
                <a:latin typeface="Times New Roman" charset="0"/>
              </a:defRPr>
            </a:lvl9pPr>
          </a:lstStyle>
          <a:p>
            <a:pPr marL="0" indent="0" algn="ctr">
              <a:buFontTx/>
              <a:buNone/>
            </a:pPr>
            <a:r>
              <a:rPr lang="fr-FR" sz="1600" kern="0" dirty="0" smtClean="0"/>
              <a:t>Qui?</a:t>
            </a:r>
            <a:endParaRPr lang="fr-FR" sz="1200" b="1" kern="0" dirty="0"/>
          </a:p>
          <a:p>
            <a:pPr marL="0" indent="0" algn="ctr">
              <a:buFontTx/>
              <a:buNone/>
            </a:pPr>
            <a:endParaRPr lang="fr-FR" sz="1200" b="1" kern="0" dirty="0"/>
          </a:p>
        </p:txBody>
      </p:sp>
      <p:sp>
        <p:nvSpPr>
          <p:cNvPr id="16" name="Espace réservé du contenu 2"/>
          <p:cNvSpPr txBox="1">
            <a:spLocks/>
          </p:cNvSpPr>
          <p:nvPr/>
        </p:nvSpPr>
        <p:spPr bwMode="auto">
          <a:xfrm rot="20525425">
            <a:off x="213045" y="2151719"/>
            <a:ext cx="700883" cy="497378"/>
          </a:xfrm>
          <a:prstGeom prst="rect">
            <a:avLst/>
          </a:prstGeom>
          <a:noFill/>
          <a:ln w="9525">
            <a:solidFill>
              <a:srgbClr val="0000FF"/>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858838" indent="-858838" algn="l" rtl="0" eaLnBrk="1" fontAlgn="base" hangingPunct="1">
              <a:spcBef>
                <a:spcPct val="20000"/>
              </a:spcBef>
              <a:spcAft>
                <a:spcPct val="0"/>
              </a:spcAft>
              <a:buSzPct val="55000"/>
              <a:buBlip>
                <a:blip r:embed="rId3"/>
              </a:buBlip>
              <a:defRPr sz="1700">
                <a:solidFill>
                  <a:schemeClr val="tx1"/>
                </a:solidFill>
                <a:latin typeface="+mn-lt"/>
                <a:ea typeface="+mn-ea"/>
                <a:cs typeface="+mn-cs"/>
              </a:defRPr>
            </a:lvl1pPr>
            <a:lvl2pPr marL="1484313" indent="-153988" algn="l" rtl="0" eaLnBrk="1" fontAlgn="base" hangingPunct="1">
              <a:spcBef>
                <a:spcPct val="20000"/>
              </a:spcBef>
              <a:spcAft>
                <a:spcPct val="0"/>
              </a:spcAft>
              <a:buSzPct val="150000"/>
              <a:buChar char="-"/>
              <a:defRPr sz="1500">
                <a:solidFill>
                  <a:schemeClr val="tx1"/>
                </a:solidFill>
                <a:latin typeface="+mn-lt"/>
              </a:defRPr>
            </a:lvl2pPr>
            <a:lvl3pPr marL="1905000" algn="l" rtl="0" eaLnBrk="1" fontAlgn="base" hangingPunct="1">
              <a:spcBef>
                <a:spcPct val="20000"/>
              </a:spcBef>
              <a:spcAft>
                <a:spcPct val="0"/>
              </a:spcAft>
              <a:buChar char="-"/>
              <a:defRPr sz="1200">
                <a:solidFill>
                  <a:schemeClr val="tx1"/>
                </a:solidFill>
                <a:latin typeface="+mn-lt"/>
              </a:defRPr>
            </a:lvl3pPr>
            <a:lvl4pPr marL="2701925" indent="-228600" algn="l" rtl="0" eaLnBrk="1" fontAlgn="base" hangingPunct="1">
              <a:spcBef>
                <a:spcPct val="20000"/>
              </a:spcBef>
              <a:spcAft>
                <a:spcPct val="0"/>
              </a:spcAft>
              <a:buChar char="–"/>
              <a:defRPr sz="2000">
                <a:solidFill>
                  <a:schemeClr val="tx1"/>
                </a:solidFill>
                <a:latin typeface="Times New Roman" charset="0"/>
              </a:defRPr>
            </a:lvl4pPr>
            <a:lvl5pPr marL="3121025" indent="-228600" algn="l" rtl="0" eaLnBrk="1" fontAlgn="base" hangingPunct="1">
              <a:spcBef>
                <a:spcPct val="20000"/>
              </a:spcBef>
              <a:spcAft>
                <a:spcPct val="0"/>
              </a:spcAft>
              <a:buChar char="»"/>
              <a:defRPr sz="2000">
                <a:solidFill>
                  <a:schemeClr val="tx1"/>
                </a:solidFill>
                <a:latin typeface="Times New Roman" charset="0"/>
              </a:defRPr>
            </a:lvl5pPr>
            <a:lvl6pPr marL="3578225" indent="-228600" algn="l" rtl="0" eaLnBrk="1" fontAlgn="base" hangingPunct="1">
              <a:spcBef>
                <a:spcPct val="20000"/>
              </a:spcBef>
              <a:spcAft>
                <a:spcPct val="0"/>
              </a:spcAft>
              <a:buChar char="»"/>
              <a:defRPr sz="2000">
                <a:solidFill>
                  <a:schemeClr val="tx1"/>
                </a:solidFill>
                <a:latin typeface="Times New Roman" charset="0"/>
              </a:defRPr>
            </a:lvl6pPr>
            <a:lvl7pPr marL="4035425" indent="-228600" algn="l" rtl="0" eaLnBrk="1" fontAlgn="base" hangingPunct="1">
              <a:spcBef>
                <a:spcPct val="20000"/>
              </a:spcBef>
              <a:spcAft>
                <a:spcPct val="0"/>
              </a:spcAft>
              <a:buChar char="»"/>
              <a:defRPr sz="2000">
                <a:solidFill>
                  <a:schemeClr val="tx1"/>
                </a:solidFill>
                <a:latin typeface="Times New Roman" charset="0"/>
              </a:defRPr>
            </a:lvl7pPr>
            <a:lvl8pPr marL="4492625" indent="-228600" algn="l" rtl="0" eaLnBrk="1" fontAlgn="base" hangingPunct="1">
              <a:spcBef>
                <a:spcPct val="20000"/>
              </a:spcBef>
              <a:spcAft>
                <a:spcPct val="0"/>
              </a:spcAft>
              <a:buChar char="»"/>
              <a:defRPr sz="2000">
                <a:solidFill>
                  <a:schemeClr val="tx1"/>
                </a:solidFill>
                <a:latin typeface="Times New Roman" charset="0"/>
              </a:defRPr>
            </a:lvl8pPr>
            <a:lvl9pPr marL="4949825" indent="-228600" algn="l" rtl="0" eaLnBrk="1" fontAlgn="base" hangingPunct="1">
              <a:spcBef>
                <a:spcPct val="20000"/>
              </a:spcBef>
              <a:spcAft>
                <a:spcPct val="0"/>
              </a:spcAft>
              <a:buChar char="»"/>
              <a:defRPr sz="2000">
                <a:solidFill>
                  <a:schemeClr val="tx1"/>
                </a:solidFill>
                <a:latin typeface="Times New Roman" charset="0"/>
              </a:defRPr>
            </a:lvl9pPr>
          </a:lstStyle>
          <a:p>
            <a:pPr marL="0" indent="0" algn="ctr">
              <a:buFontTx/>
              <a:buNone/>
            </a:pPr>
            <a:r>
              <a:rPr lang="fr-FR" sz="1000" kern="0" dirty="0" smtClean="0"/>
              <a:t>Groupe de travail régional</a:t>
            </a:r>
            <a:endParaRPr lang="fr-FR" sz="1000" kern="0" dirty="0"/>
          </a:p>
        </p:txBody>
      </p:sp>
      <p:sp>
        <p:nvSpPr>
          <p:cNvPr id="17" name="Espace réservé du contenu 2"/>
          <p:cNvSpPr txBox="1">
            <a:spLocks/>
          </p:cNvSpPr>
          <p:nvPr/>
        </p:nvSpPr>
        <p:spPr bwMode="auto">
          <a:xfrm rot="20525425">
            <a:off x="334297" y="2987615"/>
            <a:ext cx="576064" cy="361570"/>
          </a:xfrm>
          <a:prstGeom prst="rect">
            <a:avLst/>
          </a:prstGeom>
          <a:noFill/>
          <a:ln w="9525">
            <a:solidFill>
              <a:srgbClr val="0000FF"/>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858838" indent="-858838" algn="l" rtl="0" eaLnBrk="1" fontAlgn="base" hangingPunct="1">
              <a:spcBef>
                <a:spcPct val="20000"/>
              </a:spcBef>
              <a:spcAft>
                <a:spcPct val="0"/>
              </a:spcAft>
              <a:buSzPct val="55000"/>
              <a:buBlip>
                <a:blip r:embed="rId3"/>
              </a:buBlip>
              <a:defRPr sz="1700">
                <a:solidFill>
                  <a:schemeClr val="tx1"/>
                </a:solidFill>
                <a:latin typeface="+mn-lt"/>
                <a:ea typeface="+mn-ea"/>
                <a:cs typeface="+mn-cs"/>
              </a:defRPr>
            </a:lvl1pPr>
            <a:lvl2pPr marL="1484313" indent="-153988" algn="l" rtl="0" eaLnBrk="1" fontAlgn="base" hangingPunct="1">
              <a:spcBef>
                <a:spcPct val="20000"/>
              </a:spcBef>
              <a:spcAft>
                <a:spcPct val="0"/>
              </a:spcAft>
              <a:buSzPct val="150000"/>
              <a:buChar char="-"/>
              <a:defRPr sz="1500">
                <a:solidFill>
                  <a:schemeClr val="tx1"/>
                </a:solidFill>
                <a:latin typeface="+mn-lt"/>
              </a:defRPr>
            </a:lvl2pPr>
            <a:lvl3pPr marL="1905000" algn="l" rtl="0" eaLnBrk="1" fontAlgn="base" hangingPunct="1">
              <a:spcBef>
                <a:spcPct val="20000"/>
              </a:spcBef>
              <a:spcAft>
                <a:spcPct val="0"/>
              </a:spcAft>
              <a:buChar char="-"/>
              <a:defRPr sz="1200">
                <a:solidFill>
                  <a:schemeClr val="tx1"/>
                </a:solidFill>
                <a:latin typeface="+mn-lt"/>
              </a:defRPr>
            </a:lvl3pPr>
            <a:lvl4pPr marL="2701925" indent="-228600" algn="l" rtl="0" eaLnBrk="1" fontAlgn="base" hangingPunct="1">
              <a:spcBef>
                <a:spcPct val="20000"/>
              </a:spcBef>
              <a:spcAft>
                <a:spcPct val="0"/>
              </a:spcAft>
              <a:buChar char="–"/>
              <a:defRPr sz="2000">
                <a:solidFill>
                  <a:schemeClr val="tx1"/>
                </a:solidFill>
                <a:latin typeface="Times New Roman" charset="0"/>
              </a:defRPr>
            </a:lvl4pPr>
            <a:lvl5pPr marL="3121025" indent="-228600" algn="l" rtl="0" eaLnBrk="1" fontAlgn="base" hangingPunct="1">
              <a:spcBef>
                <a:spcPct val="20000"/>
              </a:spcBef>
              <a:spcAft>
                <a:spcPct val="0"/>
              </a:spcAft>
              <a:buChar char="»"/>
              <a:defRPr sz="2000">
                <a:solidFill>
                  <a:schemeClr val="tx1"/>
                </a:solidFill>
                <a:latin typeface="Times New Roman" charset="0"/>
              </a:defRPr>
            </a:lvl5pPr>
            <a:lvl6pPr marL="3578225" indent="-228600" algn="l" rtl="0" eaLnBrk="1" fontAlgn="base" hangingPunct="1">
              <a:spcBef>
                <a:spcPct val="20000"/>
              </a:spcBef>
              <a:spcAft>
                <a:spcPct val="0"/>
              </a:spcAft>
              <a:buChar char="»"/>
              <a:defRPr sz="2000">
                <a:solidFill>
                  <a:schemeClr val="tx1"/>
                </a:solidFill>
                <a:latin typeface="Times New Roman" charset="0"/>
              </a:defRPr>
            </a:lvl6pPr>
            <a:lvl7pPr marL="4035425" indent="-228600" algn="l" rtl="0" eaLnBrk="1" fontAlgn="base" hangingPunct="1">
              <a:spcBef>
                <a:spcPct val="20000"/>
              </a:spcBef>
              <a:spcAft>
                <a:spcPct val="0"/>
              </a:spcAft>
              <a:buChar char="»"/>
              <a:defRPr sz="2000">
                <a:solidFill>
                  <a:schemeClr val="tx1"/>
                </a:solidFill>
                <a:latin typeface="Times New Roman" charset="0"/>
              </a:defRPr>
            </a:lvl7pPr>
            <a:lvl8pPr marL="4492625" indent="-228600" algn="l" rtl="0" eaLnBrk="1" fontAlgn="base" hangingPunct="1">
              <a:spcBef>
                <a:spcPct val="20000"/>
              </a:spcBef>
              <a:spcAft>
                <a:spcPct val="0"/>
              </a:spcAft>
              <a:buChar char="»"/>
              <a:defRPr sz="2000">
                <a:solidFill>
                  <a:schemeClr val="tx1"/>
                </a:solidFill>
                <a:latin typeface="Times New Roman" charset="0"/>
              </a:defRPr>
            </a:lvl8pPr>
            <a:lvl9pPr marL="4949825" indent="-228600" algn="l" rtl="0" eaLnBrk="1" fontAlgn="base" hangingPunct="1">
              <a:spcBef>
                <a:spcPct val="20000"/>
              </a:spcBef>
              <a:spcAft>
                <a:spcPct val="0"/>
              </a:spcAft>
              <a:buChar char="»"/>
              <a:defRPr sz="2000">
                <a:solidFill>
                  <a:schemeClr val="tx1"/>
                </a:solidFill>
                <a:latin typeface="Times New Roman" charset="0"/>
              </a:defRPr>
            </a:lvl9pPr>
          </a:lstStyle>
          <a:p>
            <a:pPr marL="0" indent="0" algn="ctr">
              <a:buFontTx/>
              <a:buNone/>
            </a:pPr>
            <a:r>
              <a:rPr lang="fr-FR" sz="1000" kern="0" dirty="0" smtClean="0"/>
              <a:t>ARS siège</a:t>
            </a:r>
            <a:endParaRPr lang="fr-FR" sz="1000" kern="0" dirty="0"/>
          </a:p>
          <a:p>
            <a:pPr marL="0" indent="0" algn="ctr">
              <a:buFontTx/>
              <a:buNone/>
            </a:pPr>
            <a:endParaRPr lang="fr-FR" sz="1200" kern="0" dirty="0"/>
          </a:p>
        </p:txBody>
      </p:sp>
      <p:sp>
        <p:nvSpPr>
          <p:cNvPr id="18" name="Espace réservé du contenu 2"/>
          <p:cNvSpPr txBox="1">
            <a:spLocks/>
          </p:cNvSpPr>
          <p:nvPr/>
        </p:nvSpPr>
        <p:spPr bwMode="auto">
          <a:xfrm rot="20525425">
            <a:off x="334300" y="3779703"/>
            <a:ext cx="576064" cy="361570"/>
          </a:xfrm>
          <a:prstGeom prst="rect">
            <a:avLst/>
          </a:prstGeom>
          <a:noFill/>
          <a:ln w="9525">
            <a:solidFill>
              <a:srgbClr val="0000FF"/>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858838" indent="-858838" algn="l" rtl="0" eaLnBrk="1" fontAlgn="base" hangingPunct="1">
              <a:spcBef>
                <a:spcPct val="20000"/>
              </a:spcBef>
              <a:spcAft>
                <a:spcPct val="0"/>
              </a:spcAft>
              <a:buSzPct val="55000"/>
              <a:buBlip>
                <a:blip r:embed="rId3"/>
              </a:buBlip>
              <a:defRPr sz="1700">
                <a:solidFill>
                  <a:schemeClr val="tx1"/>
                </a:solidFill>
                <a:latin typeface="+mn-lt"/>
                <a:ea typeface="+mn-ea"/>
                <a:cs typeface="+mn-cs"/>
              </a:defRPr>
            </a:lvl1pPr>
            <a:lvl2pPr marL="1484313" indent="-153988" algn="l" rtl="0" eaLnBrk="1" fontAlgn="base" hangingPunct="1">
              <a:spcBef>
                <a:spcPct val="20000"/>
              </a:spcBef>
              <a:spcAft>
                <a:spcPct val="0"/>
              </a:spcAft>
              <a:buSzPct val="150000"/>
              <a:buChar char="-"/>
              <a:defRPr sz="1500">
                <a:solidFill>
                  <a:schemeClr val="tx1"/>
                </a:solidFill>
                <a:latin typeface="+mn-lt"/>
              </a:defRPr>
            </a:lvl2pPr>
            <a:lvl3pPr marL="1905000" algn="l" rtl="0" eaLnBrk="1" fontAlgn="base" hangingPunct="1">
              <a:spcBef>
                <a:spcPct val="20000"/>
              </a:spcBef>
              <a:spcAft>
                <a:spcPct val="0"/>
              </a:spcAft>
              <a:buChar char="-"/>
              <a:defRPr sz="1200">
                <a:solidFill>
                  <a:schemeClr val="tx1"/>
                </a:solidFill>
                <a:latin typeface="+mn-lt"/>
              </a:defRPr>
            </a:lvl3pPr>
            <a:lvl4pPr marL="2701925" indent="-228600" algn="l" rtl="0" eaLnBrk="1" fontAlgn="base" hangingPunct="1">
              <a:spcBef>
                <a:spcPct val="20000"/>
              </a:spcBef>
              <a:spcAft>
                <a:spcPct val="0"/>
              </a:spcAft>
              <a:buChar char="–"/>
              <a:defRPr sz="2000">
                <a:solidFill>
                  <a:schemeClr val="tx1"/>
                </a:solidFill>
                <a:latin typeface="Times New Roman" charset="0"/>
              </a:defRPr>
            </a:lvl4pPr>
            <a:lvl5pPr marL="3121025" indent="-228600" algn="l" rtl="0" eaLnBrk="1" fontAlgn="base" hangingPunct="1">
              <a:spcBef>
                <a:spcPct val="20000"/>
              </a:spcBef>
              <a:spcAft>
                <a:spcPct val="0"/>
              </a:spcAft>
              <a:buChar char="»"/>
              <a:defRPr sz="2000">
                <a:solidFill>
                  <a:schemeClr val="tx1"/>
                </a:solidFill>
                <a:latin typeface="Times New Roman" charset="0"/>
              </a:defRPr>
            </a:lvl5pPr>
            <a:lvl6pPr marL="3578225" indent="-228600" algn="l" rtl="0" eaLnBrk="1" fontAlgn="base" hangingPunct="1">
              <a:spcBef>
                <a:spcPct val="20000"/>
              </a:spcBef>
              <a:spcAft>
                <a:spcPct val="0"/>
              </a:spcAft>
              <a:buChar char="»"/>
              <a:defRPr sz="2000">
                <a:solidFill>
                  <a:schemeClr val="tx1"/>
                </a:solidFill>
                <a:latin typeface="Times New Roman" charset="0"/>
              </a:defRPr>
            </a:lvl6pPr>
            <a:lvl7pPr marL="4035425" indent="-228600" algn="l" rtl="0" eaLnBrk="1" fontAlgn="base" hangingPunct="1">
              <a:spcBef>
                <a:spcPct val="20000"/>
              </a:spcBef>
              <a:spcAft>
                <a:spcPct val="0"/>
              </a:spcAft>
              <a:buChar char="»"/>
              <a:defRPr sz="2000">
                <a:solidFill>
                  <a:schemeClr val="tx1"/>
                </a:solidFill>
                <a:latin typeface="Times New Roman" charset="0"/>
              </a:defRPr>
            </a:lvl7pPr>
            <a:lvl8pPr marL="4492625" indent="-228600" algn="l" rtl="0" eaLnBrk="1" fontAlgn="base" hangingPunct="1">
              <a:spcBef>
                <a:spcPct val="20000"/>
              </a:spcBef>
              <a:spcAft>
                <a:spcPct val="0"/>
              </a:spcAft>
              <a:buChar char="»"/>
              <a:defRPr sz="2000">
                <a:solidFill>
                  <a:schemeClr val="tx1"/>
                </a:solidFill>
                <a:latin typeface="Times New Roman" charset="0"/>
              </a:defRPr>
            </a:lvl8pPr>
            <a:lvl9pPr marL="4949825" indent="-228600" algn="l" rtl="0" eaLnBrk="1" fontAlgn="base" hangingPunct="1">
              <a:spcBef>
                <a:spcPct val="20000"/>
              </a:spcBef>
              <a:spcAft>
                <a:spcPct val="0"/>
              </a:spcAft>
              <a:buChar char="»"/>
              <a:defRPr sz="2000">
                <a:solidFill>
                  <a:schemeClr val="tx1"/>
                </a:solidFill>
                <a:latin typeface="Times New Roman" charset="0"/>
              </a:defRPr>
            </a:lvl9pPr>
          </a:lstStyle>
          <a:p>
            <a:pPr marL="0" indent="0" algn="ctr">
              <a:buFontTx/>
              <a:buNone/>
            </a:pPr>
            <a:r>
              <a:rPr lang="fr-FR" sz="1000" kern="0" dirty="0" smtClean="0"/>
              <a:t>ARS siège</a:t>
            </a:r>
            <a:endParaRPr lang="fr-FR" sz="1000" kern="0" dirty="0"/>
          </a:p>
          <a:p>
            <a:pPr marL="0" indent="0" algn="ctr">
              <a:buFontTx/>
              <a:buNone/>
            </a:pPr>
            <a:endParaRPr lang="fr-FR" sz="1200" kern="0" dirty="0"/>
          </a:p>
        </p:txBody>
      </p:sp>
      <p:sp>
        <p:nvSpPr>
          <p:cNvPr id="19" name="Espace réservé du contenu 2"/>
          <p:cNvSpPr txBox="1">
            <a:spLocks/>
          </p:cNvSpPr>
          <p:nvPr/>
        </p:nvSpPr>
        <p:spPr bwMode="auto">
          <a:xfrm rot="20525425">
            <a:off x="324439" y="4571790"/>
            <a:ext cx="576064" cy="361570"/>
          </a:xfrm>
          <a:prstGeom prst="rect">
            <a:avLst/>
          </a:prstGeom>
          <a:noFill/>
          <a:ln w="9525">
            <a:solidFill>
              <a:srgbClr val="0000FF"/>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858838" indent="-858838" algn="l" rtl="0" eaLnBrk="1" fontAlgn="base" hangingPunct="1">
              <a:spcBef>
                <a:spcPct val="20000"/>
              </a:spcBef>
              <a:spcAft>
                <a:spcPct val="0"/>
              </a:spcAft>
              <a:buSzPct val="55000"/>
              <a:buBlip>
                <a:blip r:embed="rId3"/>
              </a:buBlip>
              <a:defRPr sz="1700">
                <a:solidFill>
                  <a:schemeClr val="tx1"/>
                </a:solidFill>
                <a:latin typeface="+mn-lt"/>
                <a:ea typeface="+mn-ea"/>
                <a:cs typeface="+mn-cs"/>
              </a:defRPr>
            </a:lvl1pPr>
            <a:lvl2pPr marL="1484313" indent="-153988" algn="l" rtl="0" eaLnBrk="1" fontAlgn="base" hangingPunct="1">
              <a:spcBef>
                <a:spcPct val="20000"/>
              </a:spcBef>
              <a:spcAft>
                <a:spcPct val="0"/>
              </a:spcAft>
              <a:buSzPct val="150000"/>
              <a:buChar char="-"/>
              <a:defRPr sz="1500">
                <a:solidFill>
                  <a:schemeClr val="tx1"/>
                </a:solidFill>
                <a:latin typeface="+mn-lt"/>
              </a:defRPr>
            </a:lvl2pPr>
            <a:lvl3pPr marL="1905000" algn="l" rtl="0" eaLnBrk="1" fontAlgn="base" hangingPunct="1">
              <a:spcBef>
                <a:spcPct val="20000"/>
              </a:spcBef>
              <a:spcAft>
                <a:spcPct val="0"/>
              </a:spcAft>
              <a:buChar char="-"/>
              <a:defRPr sz="1200">
                <a:solidFill>
                  <a:schemeClr val="tx1"/>
                </a:solidFill>
                <a:latin typeface="+mn-lt"/>
              </a:defRPr>
            </a:lvl3pPr>
            <a:lvl4pPr marL="2701925" indent="-228600" algn="l" rtl="0" eaLnBrk="1" fontAlgn="base" hangingPunct="1">
              <a:spcBef>
                <a:spcPct val="20000"/>
              </a:spcBef>
              <a:spcAft>
                <a:spcPct val="0"/>
              </a:spcAft>
              <a:buChar char="–"/>
              <a:defRPr sz="2000">
                <a:solidFill>
                  <a:schemeClr val="tx1"/>
                </a:solidFill>
                <a:latin typeface="Times New Roman" charset="0"/>
              </a:defRPr>
            </a:lvl4pPr>
            <a:lvl5pPr marL="3121025" indent="-228600" algn="l" rtl="0" eaLnBrk="1" fontAlgn="base" hangingPunct="1">
              <a:spcBef>
                <a:spcPct val="20000"/>
              </a:spcBef>
              <a:spcAft>
                <a:spcPct val="0"/>
              </a:spcAft>
              <a:buChar char="»"/>
              <a:defRPr sz="2000">
                <a:solidFill>
                  <a:schemeClr val="tx1"/>
                </a:solidFill>
                <a:latin typeface="Times New Roman" charset="0"/>
              </a:defRPr>
            </a:lvl5pPr>
            <a:lvl6pPr marL="3578225" indent="-228600" algn="l" rtl="0" eaLnBrk="1" fontAlgn="base" hangingPunct="1">
              <a:spcBef>
                <a:spcPct val="20000"/>
              </a:spcBef>
              <a:spcAft>
                <a:spcPct val="0"/>
              </a:spcAft>
              <a:buChar char="»"/>
              <a:defRPr sz="2000">
                <a:solidFill>
                  <a:schemeClr val="tx1"/>
                </a:solidFill>
                <a:latin typeface="Times New Roman" charset="0"/>
              </a:defRPr>
            </a:lvl6pPr>
            <a:lvl7pPr marL="4035425" indent="-228600" algn="l" rtl="0" eaLnBrk="1" fontAlgn="base" hangingPunct="1">
              <a:spcBef>
                <a:spcPct val="20000"/>
              </a:spcBef>
              <a:spcAft>
                <a:spcPct val="0"/>
              </a:spcAft>
              <a:buChar char="»"/>
              <a:defRPr sz="2000">
                <a:solidFill>
                  <a:schemeClr val="tx1"/>
                </a:solidFill>
                <a:latin typeface="Times New Roman" charset="0"/>
              </a:defRPr>
            </a:lvl7pPr>
            <a:lvl8pPr marL="4492625" indent="-228600" algn="l" rtl="0" eaLnBrk="1" fontAlgn="base" hangingPunct="1">
              <a:spcBef>
                <a:spcPct val="20000"/>
              </a:spcBef>
              <a:spcAft>
                <a:spcPct val="0"/>
              </a:spcAft>
              <a:buChar char="»"/>
              <a:defRPr sz="2000">
                <a:solidFill>
                  <a:schemeClr val="tx1"/>
                </a:solidFill>
                <a:latin typeface="Times New Roman" charset="0"/>
              </a:defRPr>
            </a:lvl8pPr>
            <a:lvl9pPr marL="4949825" indent="-228600" algn="l" rtl="0" eaLnBrk="1" fontAlgn="base" hangingPunct="1">
              <a:spcBef>
                <a:spcPct val="20000"/>
              </a:spcBef>
              <a:spcAft>
                <a:spcPct val="0"/>
              </a:spcAft>
              <a:buChar char="»"/>
              <a:defRPr sz="2000">
                <a:solidFill>
                  <a:schemeClr val="tx1"/>
                </a:solidFill>
                <a:latin typeface="Times New Roman" charset="0"/>
              </a:defRPr>
            </a:lvl9pPr>
          </a:lstStyle>
          <a:p>
            <a:pPr marL="0" indent="0" algn="ctr">
              <a:buFontTx/>
              <a:buNone/>
            </a:pPr>
            <a:r>
              <a:rPr lang="fr-FR" sz="1000" kern="0" dirty="0" smtClean="0"/>
              <a:t>ARS DD</a:t>
            </a:r>
            <a:endParaRPr lang="fr-FR" sz="1200" kern="0" dirty="0"/>
          </a:p>
        </p:txBody>
      </p:sp>
      <p:sp>
        <p:nvSpPr>
          <p:cNvPr id="20" name="Espace réservé du contenu 2"/>
          <p:cNvSpPr txBox="1">
            <a:spLocks/>
          </p:cNvSpPr>
          <p:nvPr/>
        </p:nvSpPr>
        <p:spPr bwMode="auto">
          <a:xfrm>
            <a:off x="829406" y="2564904"/>
            <a:ext cx="2583160" cy="792088"/>
          </a:xfrm>
          <a:prstGeom prst="rect">
            <a:avLst/>
          </a:prstGeom>
          <a:solidFill>
            <a:schemeClr val="bg1"/>
          </a:solidFill>
          <a:ln w="9525">
            <a:solidFill>
              <a:srgbClr val="92D050"/>
            </a:solidFill>
            <a:miter lim="800000"/>
            <a:headEnd/>
            <a:tailEnd/>
          </a:ln>
          <a:effectLst/>
          <a:extLst/>
        </p:spPr>
        <p:txBody>
          <a:bodyPr vert="horz" wrap="square" lIns="91440" tIns="45720" rIns="91440" bIns="45720" numCol="1" anchor="t" anchorCtr="0" compatLnSpc="1">
            <a:prstTxWarp prst="textNoShape">
              <a:avLst/>
            </a:prstTxWarp>
          </a:bodyPr>
          <a:lstStyle>
            <a:lvl1pPr marL="858838" indent="-858838" algn="l" rtl="0" eaLnBrk="1" fontAlgn="base" hangingPunct="1">
              <a:spcBef>
                <a:spcPct val="20000"/>
              </a:spcBef>
              <a:spcAft>
                <a:spcPct val="0"/>
              </a:spcAft>
              <a:buSzPct val="55000"/>
              <a:buBlip>
                <a:blip r:embed="rId3"/>
              </a:buBlip>
              <a:defRPr sz="1700">
                <a:solidFill>
                  <a:schemeClr val="tx1"/>
                </a:solidFill>
                <a:latin typeface="+mn-lt"/>
                <a:ea typeface="+mn-ea"/>
                <a:cs typeface="+mn-cs"/>
              </a:defRPr>
            </a:lvl1pPr>
            <a:lvl2pPr marL="1484313" indent="-153988" algn="l" rtl="0" eaLnBrk="1" fontAlgn="base" hangingPunct="1">
              <a:spcBef>
                <a:spcPct val="20000"/>
              </a:spcBef>
              <a:spcAft>
                <a:spcPct val="0"/>
              </a:spcAft>
              <a:buSzPct val="150000"/>
              <a:buChar char="-"/>
              <a:defRPr sz="1500">
                <a:solidFill>
                  <a:schemeClr val="tx1"/>
                </a:solidFill>
                <a:latin typeface="+mn-lt"/>
              </a:defRPr>
            </a:lvl2pPr>
            <a:lvl3pPr marL="1905000" algn="l" rtl="0" eaLnBrk="1" fontAlgn="base" hangingPunct="1">
              <a:spcBef>
                <a:spcPct val="20000"/>
              </a:spcBef>
              <a:spcAft>
                <a:spcPct val="0"/>
              </a:spcAft>
              <a:buChar char="-"/>
              <a:defRPr sz="1200">
                <a:solidFill>
                  <a:schemeClr val="tx1"/>
                </a:solidFill>
                <a:latin typeface="+mn-lt"/>
              </a:defRPr>
            </a:lvl3pPr>
            <a:lvl4pPr marL="2701925" indent="-228600" algn="l" rtl="0" eaLnBrk="1" fontAlgn="base" hangingPunct="1">
              <a:spcBef>
                <a:spcPct val="20000"/>
              </a:spcBef>
              <a:spcAft>
                <a:spcPct val="0"/>
              </a:spcAft>
              <a:buChar char="–"/>
              <a:defRPr sz="2000">
                <a:solidFill>
                  <a:schemeClr val="tx1"/>
                </a:solidFill>
                <a:latin typeface="Times New Roman" charset="0"/>
              </a:defRPr>
            </a:lvl4pPr>
            <a:lvl5pPr marL="3121025" indent="-228600" algn="l" rtl="0" eaLnBrk="1" fontAlgn="base" hangingPunct="1">
              <a:spcBef>
                <a:spcPct val="20000"/>
              </a:spcBef>
              <a:spcAft>
                <a:spcPct val="0"/>
              </a:spcAft>
              <a:buChar char="»"/>
              <a:defRPr sz="2000">
                <a:solidFill>
                  <a:schemeClr val="tx1"/>
                </a:solidFill>
                <a:latin typeface="Times New Roman" charset="0"/>
              </a:defRPr>
            </a:lvl5pPr>
            <a:lvl6pPr marL="3578225" indent="-228600" algn="l" rtl="0" eaLnBrk="1" fontAlgn="base" hangingPunct="1">
              <a:spcBef>
                <a:spcPct val="20000"/>
              </a:spcBef>
              <a:spcAft>
                <a:spcPct val="0"/>
              </a:spcAft>
              <a:buChar char="»"/>
              <a:defRPr sz="2000">
                <a:solidFill>
                  <a:schemeClr val="tx1"/>
                </a:solidFill>
                <a:latin typeface="Times New Roman" charset="0"/>
              </a:defRPr>
            </a:lvl6pPr>
            <a:lvl7pPr marL="4035425" indent="-228600" algn="l" rtl="0" eaLnBrk="1" fontAlgn="base" hangingPunct="1">
              <a:spcBef>
                <a:spcPct val="20000"/>
              </a:spcBef>
              <a:spcAft>
                <a:spcPct val="0"/>
              </a:spcAft>
              <a:buChar char="»"/>
              <a:defRPr sz="2000">
                <a:solidFill>
                  <a:schemeClr val="tx1"/>
                </a:solidFill>
                <a:latin typeface="Times New Roman" charset="0"/>
              </a:defRPr>
            </a:lvl7pPr>
            <a:lvl8pPr marL="4492625" indent="-228600" algn="l" rtl="0" eaLnBrk="1" fontAlgn="base" hangingPunct="1">
              <a:spcBef>
                <a:spcPct val="20000"/>
              </a:spcBef>
              <a:spcAft>
                <a:spcPct val="0"/>
              </a:spcAft>
              <a:buChar char="»"/>
              <a:defRPr sz="2000">
                <a:solidFill>
                  <a:schemeClr val="tx1"/>
                </a:solidFill>
                <a:latin typeface="Times New Roman" charset="0"/>
              </a:defRPr>
            </a:lvl8pPr>
            <a:lvl9pPr marL="4949825" indent="-228600" algn="l" rtl="0" eaLnBrk="1" fontAlgn="base" hangingPunct="1">
              <a:spcBef>
                <a:spcPct val="20000"/>
              </a:spcBef>
              <a:spcAft>
                <a:spcPct val="0"/>
              </a:spcAft>
              <a:buChar char="»"/>
              <a:defRPr sz="2000">
                <a:solidFill>
                  <a:schemeClr val="tx1"/>
                </a:solidFill>
                <a:latin typeface="Times New Roman" charset="0"/>
              </a:defRPr>
            </a:lvl9pPr>
          </a:lstStyle>
          <a:p>
            <a:pPr marL="0" indent="0">
              <a:buFontTx/>
              <a:buNone/>
            </a:pPr>
            <a:r>
              <a:rPr lang="fr-FR" sz="1200" b="1" kern="0" dirty="0" smtClean="0"/>
              <a:t>Priorisation des actions </a:t>
            </a:r>
            <a:r>
              <a:rPr lang="fr-FR" sz="1200" kern="0" dirty="0" smtClean="0"/>
              <a:t>en </a:t>
            </a:r>
            <a:r>
              <a:rPr lang="fr-FR" sz="1200" kern="0" dirty="0"/>
              <a:t>fonction du degré de </a:t>
            </a:r>
            <a:r>
              <a:rPr lang="fr-FR" sz="1200" kern="0" dirty="0" smtClean="0"/>
              <a:t>difficulté et </a:t>
            </a:r>
            <a:r>
              <a:rPr lang="fr-FR" sz="1200" kern="0" dirty="0"/>
              <a:t>du temps nécessaire pour la mise en œuvre </a:t>
            </a:r>
          </a:p>
          <a:p>
            <a:pPr marL="0" indent="0">
              <a:buFontTx/>
              <a:buNone/>
            </a:pPr>
            <a:endParaRPr lang="fr-FR" sz="1200" kern="0" dirty="0"/>
          </a:p>
        </p:txBody>
      </p:sp>
      <p:sp>
        <p:nvSpPr>
          <p:cNvPr id="21" name="Rectangle 20"/>
          <p:cNvSpPr/>
          <p:nvPr/>
        </p:nvSpPr>
        <p:spPr>
          <a:xfrm>
            <a:off x="838534" y="2060848"/>
            <a:ext cx="2574032" cy="461665"/>
          </a:xfrm>
          <a:prstGeom prst="rect">
            <a:avLst/>
          </a:prstGeom>
          <a:solidFill>
            <a:schemeClr val="bg1"/>
          </a:solidFill>
          <a:ln>
            <a:solidFill>
              <a:srgbClr val="92D050"/>
            </a:solidFill>
          </a:ln>
        </p:spPr>
        <p:txBody>
          <a:bodyPr wrap="square">
            <a:spAutoFit/>
          </a:bodyPr>
          <a:lstStyle/>
          <a:p>
            <a:r>
              <a:rPr lang="fr-FR" sz="1200" b="1" kern="0" dirty="0" smtClean="0">
                <a:solidFill>
                  <a:schemeClr val="tx1"/>
                </a:solidFill>
              </a:rPr>
              <a:t>Validation</a:t>
            </a:r>
            <a:r>
              <a:rPr lang="fr-FR" sz="1200" kern="0" dirty="0" smtClean="0">
                <a:solidFill>
                  <a:schemeClr val="tx1"/>
                </a:solidFill>
              </a:rPr>
              <a:t> </a:t>
            </a:r>
            <a:r>
              <a:rPr lang="fr-FR" sz="1200" b="1" kern="0" dirty="0" smtClean="0">
                <a:solidFill>
                  <a:schemeClr val="tx1"/>
                </a:solidFill>
              </a:rPr>
              <a:t>des problématiques</a:t>
            </a:r>
            <a:r>
              <a:rPr lang="fr-FR" sz="1200" kern="0" dirty="0">
                <a:solidFill>
                  <a:schemeClr val="tx1"/>
                </a:solidFill>
              </a:rPr>
              <a:t>,</a:t>
            </a:r>
            <a:r>
              <a:rPr lang="fr-FR" sz="1200" kern="0" dirty="0" smtClean="0">
                <a:solidFill>
                  <a:schemeClr val="tx1"/>
                </a:solidFill>
              </a:rPr>
              <a:t> d’objectifs et d’actions à mener</a:t>
            </a:r>
            <a:endParaRPr lang="fr-FR" sz="1200" kern="0" dirty="0">
              <a:solidFill>
                <a:schemeClr val="tx1"/>
              </a:solidFill>
            </a:endParaRPr>
          </a:p>
        </p:txBody>
      </p:sp>
      <p:sp>
        <p:nvSpPr>
          <p:cNvPr id="22" name="Espace réservé du contenu 2"/>
          <p:cNvSpPr txBox="1">
            <a:spLocks/>
          </p:cNvSpPr>
          <p:nvPr/>
        </p:nvSpPr>
        <p:spPr bwMode="auto">
          <a:xfrm>
            <a:off x="829406" y="3429000"/>
            <a:ext cx="2583160" cy="996756"/>
          </a:xfrm>
          <a:prstGeom prst="rect">
            <a:avLst/>
          </a:prstGeom>
          <a:solidFill>
            <a:schemeClr val="bg1"/>
          </a:solidFill>
          <a:ln w="9525">
            <a:solidFill>
              <a:srgbClr val="92D050"/>
            </a:solidFill>
            <a:miter lim="800000"/>
            <a:headEnd/>
            <a:tailEnd/>
          </a:ln>
          <a:effectLst/>
          <a:extLst/>
        </p:spPr>
        <p:txBody>
          <a:bodyPr vert="horz" wrap="square" lIns="91440" tIns="45720" rIns="91440" bIns="45720" numCol="1" anchor="t" anchorCtr="0" compatLnSpc="1">
            <a:prstTxWarp prst="textNoShape">
              <a:avLst/>
            </a:prstTxWarp>
          </a:bodyPr>
          <a:lstStyle>
            <a:lvl1pPr marL="858838" indent="-858838" algn="l" rtl="0" eaLnBrk="1" fontAlgn="base" hangingPunct="1">
              <a:spcBef>
                <a:spcPct val="20000"/>
              </a:spcBef>
              <a:spcAft>
                <a:spcPct val="0"/>
              </a:spcAft>
              <a:buSzPct val="55000"/>
              <a:buBlip>
                <a:blip r:embed="rId3"/>
              </a:buBlip>
              <a:defRPr sz="1700">
                <a:solidFill>
                  <a:schemeClr val="tx1"/>
                </a:solidFill>
                <a:latin typeface="+mn-lt"/>
                <a:ea typeface="+mn-ea"/>
                <a:cs typeface="+mn-cs"/>
              </a:defRPr>
            </a:lvl1pPr>
            <a:lvl2pPr marL="1484313" indent="-153988" algn="l" rtl="0" eaLnBrk="1" fontAlgn="base" hangingPunct="1">
              <a:spcBef>
                <a:spcPct val="20000"/>
              </a:spcBef>
              <a:spcAft>
                <a:spcPct val="0"/>
              </a:spcAft>
              <a:buSzPct val="150000"/>
              <a:buChar char="-"/>
              <a:defRPr sz="1500">
                <a:solidFill>
                  <a:schemeClr val="tx1"/>
                </a:solidFill>
                <a:latin typeface="+mn-lt"/>
              </a:defRPr>
            </a:lvl2pPr>
            <a:lvl3pPr marL="1905000" algn="l" rtl="0" eaLnBrk="1" fontAlgn="base" hangingPunct="1">
              <a:spcBef>
                <a:spcPct val="20000"/>
              </a:spcBef>
              <a:spcAft>
                <a:spcPct val="0"/>
              </a:spcAft>
              <a:buChar char="-"/>
              <a:defRPr sz="1200">
                <a:solidFill>
                  <a:schemeClr val="tx1"/>
                </a:solidFill>
                <a:latin typeface="+mn-lt"/>
              </a:defRPr>
            </a:lvl3pPr>
            <a:lvl4pPr marL="2701925" indent="-228600" algn="l" rtl="0" eaLnBrk="1" fontAlgn="base" hangingPunct="1">
              <a:spcBef>
                <a:spcPct val="20000"/>
              </a:spcBef>
              <a:spcAft>
                <a:spcPct val="0"/>
              </a:spcAft>
              <a:buChar char="–"/>
              <a:defRPr sz="2000">
                <a:solidFill>
                  <a:schemeClr val="tx1"/>
                </a:solidFill>
                <a:latin typeface="Times New Roman" charset="0"/>
              </a:defRPr>
            </a:lvl4pPr>
            <a:lvl5pPr marL="3121025" indent="-228600" algn="l" rtl="0" eaLnBrk="1" fontAlgn="base" hangingPunct="1">
              <a:spcBef>
                <a:spcPct val="20000"/>
              </a:spcBef>
              <a:spcAft>
                <a:spcPct val="0"/>
              </a:spcAft>
              <a:buChar char="»"/>
              <a:defRPr sz="2000">
                <a:solidFill>
                  <a:schemeClr val="tx1"/>
                </a:solidFill>
                <a:latin typeface="Times New Roman" charset="0"/>
              </a:defRPr>
            </a:lvl5pPr>
            <a:lvl6pPr marL="3578225" indent="-228600" algn="l" rtl="0" eaLnBrk="1" fontAlgn="base" hangingPunct="1">
              <a:spcBef>
                <a:spcPct val="20000"/>
              </a:spcBef>
              <a:spcAft>
                <a:spcPct val="0"/>
              </a:spcAft>
              <a:buChar char="»"/>
              <a:defRPr sz="2000">
                <a:solidFill>
                  <a:schemeClr val="tx1"/>
                </a:solidFill>
                <a:latin typeface="Times New Roman" charset="0"/>
              </a:defRPr>
            </a:lvl6pPr>
            <a:lvl7pPr marL="4035425" indent="-228600" algn="l" rtl="0" eaLnBrk="1" fontAlgn="base" hangingPunct="1">
              <a:spcBef>
                <a:spcPct val="20000"/>
              </a:spcBef>
              <a:spcAft>
                <a:spcPct val="0"/>
              </a:spcAft>
              <a:buChar char="»"/>
              <a:defRPr sz="2000">
                <a:solidFill>
                  <a:schemeClr val="tx1"/>
                </a:solidFill>
                <a:latin typeface="Times New Roman" charset="0"/>
              </a:defRPr>
            </a:lvl7pPr>
            <a:lvl8pPr marL="4492625" indent="-228600" algn="l" rtl="0" eaLnBrk="1" fontAlgn="base" hangingPunct="1">
              <a:spcBef>
                <a:spcPct val="20000"/>
              </a:spcBef>
              <a:spcAft>
                <a:spcPct val="0"/>
              </a:spcAft>
              <a:buChar char="»"/>
              <a:defRPr sz="2000">
                <a:solidFill>
                  <a:schemeClr val="tx1"/>
                </a:solidFill>
                <a:latin typeface="Times New Roman" charset="0"/>
              </a:defRPr>
            </a:lvl8pPr>
            <a:lvl9pPr marL="4949825" indent="-228600" algn="l" rtl="0" eaLnBrk="1" fontAlgn="base" hangingPunct="1">
              <a:spcBef>
                <a:spcPct val="20000"/>
              </a:spcBef>
              <a:spcAft>
                <a:spcPct val="0"/>
              </a:spcAft>
              <a:buChar char="»"/>
              <a:defRPr sz="2000">
                <a:solidFill>
                  <a:schemeClr val="tx1"/>
                </a:solidFill>
                <a:latin typeface="Times New Roman" charset="0"/>
              </a:defRPr>
            </a:lvl9pPr>
          </a:lstStyle>
          <a:p>
            <a:pPr marL="0" indent="0">
              <a:buFontTx/>
              <a:buNone/>
            </a:pPr>
            <a:r>
              <a:rPr lang="fr-FR" sz="1200" b="1" kern="0" dirty="0" smtClean="0"/>
              <a:t>Proposition d’une méthodologie </a:t>
            </a:r>
            <a:r>
              <a:rPr lang="fr-FR" sz="1200" kern="0" dirty="0" smtClean="0"/>
              <a:t>pour l’animation de sous-groupes d’acteurs, par action ciblée, en infra territoire (dont modèle de fiche action)</a:t>
            </a:r>
            <a:endParaRPr lang="fr-FR" sz="1200" kern="0" dirty="0"/>
          </a:p>
        </p:txBody>
      </p:sp>
      <p:sp>
        <p:nvSpPr>
          <p:cNvPr id="23" name="Espace réservé du contenu 2"/>
          <p:cNvSpPr txBox="1">
            <a:spLocks/>
          </p:cNvSpPr>
          <p:nvPr/>
        </p:nvSpPr>
        <p:spPr bwMode="auto">
          <a:xfrm>
            <a:off x="838534" y="4491975"/>
            <a:ext cx="2583160" cy="504056"/>
          </a:xfrm>
          <a:prstGeom prst="rect">
            <a:avLst/>
          </a:prstGeom>
          <a:solidFill>
            <a:schemeClr val="bg1"/>
          </a:solidFill>
          <a:ln w="9525">
            <a:solidFill>
              <a:srgbClr val="92D050"/>
            </a:solidFill>
            <a:miter lim="800000"/>
            <a:headEnd/>
            <a:tailEnd/>
          </a:ln>
          <a:effectLst/>
          <a:extLst/>
        </p:spPr>
        <p:txBody>
          <a:bodyPr vert="horz" wrap="square" lIns="91440" tIns="45720" rIns="91440" bIns="45720" numCol="1" anchor="t" anchorCtr="0" compatLnSpc="1">
            <a:prstTxWarp prst="textNoShape">
              <a:avLst/>
            </a:prstTxWarp>
          </a:bodyPr>
          <a:lstStyle>
            <a:lvl1pPr marL="858838" indent="-858838" algn="l" rtl="0" eaLnBrk="1" fontAlgn="base" hangingPunct="1">
              <a:spcBef>
                <a:spcPct val="20000"/>
              </a:spcBef>
              <a:spcAft>
                <a:spcPct val="0"/>
              </a:spcAft>
              <a:buSzPct val="55000"/>
              <a:buBlip>
                <a:blip r:embed="rId3"/>
              </a:buBlip>
              <a:defRPr sz="1700">
                <a:solidFill>
                  <a:schemeClr val="tx1"/>
                </a:solidFill>
                <a:latin typeface="+mn-lt"/>
                <a:ea typeface="+mn-ea"/>
                <a:cs typeface="+mn-cs"/>
              </a:defRPr>
            </a:lvl1pPr>
            <a:lvl2pPr marL="1484313" indent="-153988" algn="l" rtl="0" eaLnBrk="1" fontAlgn="base" hangingPunct="1">
              <a:spcBef>
                <a:spcPct val="20000"/>
              </a:spcBef>
              <a:spcAft>
                <a:spcPct val="0"/>
              </a:spcAft>
              <a:buSzPct val="150000"/>
              <a:buChar char="-"/>
              <a:defRPr sz="1500">
                <a:solidFill>
                  <a:schemeClr val="tx1"/>
                </a:solidFill>
                <a:latin typeface="+mn-lt"/>
              </a:defRPr>
            </a:lvl2pPr>
            <a:lvl3pPr marL="1905000" algn="l" rtl="0" eaLnBrk="1" fontAlgn="base" hangingPunct="1">
              <a:spcBef>
                <a:spcPct val="20000"/>
              </a:spcBef>
              <a:spcAft>
                <a:spcPct val="0"/>
              </a:spcAft>
              <a:buChar char="-"/>
              <a:defRPr sz="1200">
                <a:solidFill>
                  <a:schemeClr val="tx1"/>
                </a:solidFill>
                <a:latin typeface="+mn-lt"/>
              </a:defRPr>
            </a:lvl3pPr>
            <a:lvl4pPr marL="2701925" indent="-228600" algn="l" rtl="0" eaLnBrk="1" fontAlgn="base" hangingPunct="1">
              <a:spcBef>
                <a:spcPct val="20000"/>
              </a:spcBef>
              <a:spcAft>
                <a:spcPct val="0"/>
              </a:spcAft>
              <a:buChar char="–"/>
              <a:defRPr sz="2000">
                <a:solidFill>
                  <a:schemeClr val="tx1"/>
                </a:solidFill>
                <a:latin typeface="Times New Roman" charset="0"/>
              </a:defRPr>
            </a:lvl4pPr>
            <a:lvl5pPr marL="3121025" indent="-228600" algn="l" rtl="0" eaLnBrk="1" fontAlgn="base" hangingPunct="1">
              <a:spcBef>
                <a:spcPct val="20000"/>
              </a:spcBef>
              <a:spcAft>
                <a:spcPct val="0"/>
              </a:spcAft>
              <a:buChar char="»"/>
              <a:defRPr sz="2000">
                <a:solidFill>
                  <a:schemeClr val="tx1"/>
                </a:solidFill>
                <a:latin typeface="Times New Roman" charset="0"/>
              </a:defRPr>
            </a:lvl5pPr>
            <a:lvl6pPr marL="3578225" indent="-228600" algn="l" rtl="0" eaLnBrk="1" fontAlgn="base" hangingPunct="1">
              <a:spcBef>
                <a:spcPct val="20000"/>
              </a:spcBef>
              <a:spcAft>
                <a:spcPct val="0"/>
              </a:spcAft>
              <a:buChar char="»"/>
              <a:defRPr sz="2000">
                <a:solidFill>
                  <a:schemeClr val="tx1"/>
                </a:solidFill>
                <a:latin typeface="Times New Roman" charset="0"/>
              </a:defRPr>
            </a:lvl6pPr>
            <a:lvl7pPr marL="4035425" indent="-228600" algn="l" rtl="0" eaLnBrk="1" fontAlgn="base" hangingPunct="1">
              <a:spcBef>
                <a:spcPct val="20000"/>
              </a:spcBef>
              <a:spcAft>
                <a:spcPct val="0"/>
              </a:spcAft>
              <a:buChar char="»"/>
              <a:defRPr sz="2000">
                <a:solidFill>
                  <a:schemeClr val="tx1"/>
                </a:solidFill>
                <a:latin typeface="Times New Roman" charset="0"/>
              </a:defRPr>
            </a:lvl7pPr>
            <a:lvl8pPr marL="4492625" indent="-228600" algn="l" rtl="0" eaLnBrk="1" fontAlgn="base" hangingPunct="1">
              <a:spcBef>
                <a:spcPct val="20000"/>
              </a:spcBef>
              <a:spcAft>
                <a:spcPct val="0"/>
              </a:spcAft>
              <a:buChar char="»"/>
              <a:defRPr sz="2000">
                <a:solidFill>
                  <a:schemeClr val="tx1"/>
                </a:solidFill>
                <a:latin typeface="Times New Roman" charset="0"/>
              </a:defRPr>
            </a:lvl8pPr>
            <a:lvl9pPr marL="4949825" indent="-228600" algn="l" rtl="0" eaLnBrk="1" fontAlgn="base" hangingPunct="1">
              <a:spcBef>
                <a:spcPct val="20000"/>
              </a:spcBef>
              <a:spcAft>
                <a:spcPct val="0"/>
              </a:spcAft>
              <a:buChar char="»"/>
              <a:defRPr sz="2000">
                <a:solidFill>
                  <a:schemeClr val="tx1"/>
                </a:solidFill>
                <a:latin typeface="Times New Roman" charset="0"/>
              </a:defRPr>
            </a:lvl9pPr>
          </a:lstStyle>
          <a:p>
            <a:pPr marL="0" indent="0">
              <a:buFontTx/>
              <a:buNone/>
            </a:pPr>
            <a:r>
              <a:rPr lang="fr-FR" sz="1200" b="1" kern="0" dirty="0" smtClean="0"/>
              <a:t>Identification d’un référent projet pour chacune des DD </a:t>
            </a:r>
            <a:endParaRPr lang="fr-FR" sz="1200" kern="0" dirty="0"/>
          </a:p>
        </p:txBody>
      </p:sp>
      <p:sp>
        <p:nvSpPr>
          <p:cNvPr id="24" name="Espace réservé du contenu 2"/>
          <p:cNvSpPr txBox="1">
            <a:spLocks/>
          </p:cNvSpPr>
          <p:nvPr/>
        </p:nvSpPr>
        <p:spPr bwMode="auto">
          <a:xfrm>
            <a:off x="829406" y="5085184"/>
            <a:ext cx="2583160" cy="612068"/>
          </a:xfrm>
          <a:prstGeom prst="rect">
            <a:avLst/>
          </a:prstGeom>
          <a:solidFill>
            <a:schemeClr val="bg1"/>
          </a:solidFill>
          <a:ln w="9525">
            <a:solidFill>
              <a:srgbClr val="92D050"/>
            </a:solidFill>
            <a:miter lim="800000"/>
            <a:headEnd/>
            <a:tailEnd/>
          </a:ln>
          <a:effectLst/>
          <a:extLst/>
        </p:spPr>
        <p:txBody>
          <a:bodyPr vert="horz" wrap="square" lIns="91440" tIns="45720" rIns="91440" bIns="45720" numCol="1" anchor="t" anchorCtr="0" compatLnSpc="1">
            <a:prstTxWarp prst="textNoShape">
              <a:avLst/>
            </a:prstTxWarp>
          </a:bodyPr>
          <a:lstStyle>
            <a:lvl1pPr marL="858838" indent="-858838" algn="l" rtl="0" eaLnBrk="1" fontAlgn="base" hangingPunct="1">
              <a:spcBef>
                <a:spcPct val="20000"/>
              </a:spcBef>
              <a:spcAft>
                <a:spcPct val="0"/>
              </a:spcAft>
              <a:buSzPct val="55000"/>
              <a:buBlip>
                <a:blip r:embed="rId3"/>
              </a:buBlip>
              <a:defRPr sz="1700">
                <a:solidFill>
                  <a:schemeClr val="tx1"/>
                </a:solidFill>
                <a:latin typeface="+mn-lt"/>
                <a:ea typeface="+mn-ea"/>
                <a:cs typeface="+mn-cs"/>
              </a:defRPr>
            </a:lvl1pPr>
            <a:lvl2pPr marL="1484313" indent="-153988" algn="l" rtl="0" eaLnBrk="1" fontAlgn="base" hangingPunct="1">
              <a:spcBef>
                <a:spcPct val="20000"/>
              </a:spcBef>
              <a:spcAft>
                <a:spcPct val="0"/>
              </a:spcAft>
              <a:buSzPct val="150000"/>
              <a:buChar char="-"/>
              <a:defRPr sz="1500">
                <a:solidFill>
                  <a:schemeClr val="tx1"/>
                </a:solidFill>
                <a:latin typeface="+mn-lt"/>
              </a:defRPr>
            </a:lvl2pPr>
            <a:lvl3pPr marL="1905000" algn="l" rtl="0" eaLnBrk="1" fontAlgn="base" hangingPunct="1">
              <a:spcBef>
                <a:spcPct val="20000"/>
              </a:spcBef>
              <a:spcAft>
                <a:spcPct val="0"/>
              </a:spcAft>
              <a:buChar char="-"/>
              <a:defRPr sz="1200">
                <a:solidFill>
                  <a:schemeClr val="tx1"/>
                </a:solidFill>
                <a:latin typeface="+mn-lt"/>
              </a:defRPr>
            </a:lvl3pPr>
            <a:lvl4pPr marL="2701925" indent="-228600" algn="l" rtl="0" eaLnBrk="1" fontAlgn="base" hangingPunct="1">
              <a:spcBef>
                <a:spcPct val="20000"/>
              </a:spcBef>
              <a:spcAft>
                <a:spcPct val="0"/>
              </a:spcAft>
              <a:buChar char="–"/>
              <a:defRPr sz="2000">
                <a:solidFill>
                  <a:schemeClr val="tx1"/>
                </a:solidFill>
                <a:latin typeface="Times New Roman" charset="0"/>
              </a:defRPr>
            </a:lvl4pPr>
            <a:lvl5pPr marL="3121025" indent="-228600" algn="l" rtl="0" eaLnBrk="1" fontAlgn="base" hangingPunct="1">
              <a:spcBef>
                <a:spcPct val="20000"/>
              </a:spcBef>
              <a:spcAft>
                <a:spcPct val="0"/>
              </a:spcAft>
              <a:buChar char="»"/>
              <a:defRPr sz="2000">
                <a:solidFill>
                  <a:schemeClr val="tx1"/>
                </a:solidFill>
                <a:latin typeface="Times New Roman" charset="0"/>
              </a:defRPr>
            </a:lvl5pPr>
            <a:lvl6pPr marL="3578225" indent="-228600" algn="l" rtl="0" eaLnBrk="1" fontAlgn="base" hangingPunct="1">
              <a:spcBef>
                <a:spcPct val="20000"/>
              </a:spcBef>
              <a:spcAft>
                <a:spcPct val="0"/>
              </a:spcAft>
              <a:buChar char="»"/>
              <a:defRPr sz="2000">
                <a:solidFill>
                  <a:schemeClr val="tx1"/>
                </a:solidFill>
                <a:latin typeface="Times New Roman" charset="0"/>
              </a:defRPr>
            </a:lvl6pPr>
            <a:lvl7pPr marL="4035425" indent="-228600" algn="l" rtl="0" eaLnBrk="1" fontAlgn="base" hangingPunct="1">
              <a:spcBef>
                <a:spcPct val="20000"/>
              </a:spcBef>
              <a:spcAft>
                <a:spcPct val="0"/>
              </a:spcAft>
              <a:buChar char="»"/>
              <a:defRPr sz="2000">
                <a:solidFill>
                  <a:schemeClr val="tx1"/>
                </a:solidFill>
                <a:latin typeface="Times New Roman" charset="0"/>
              </a:defRPr>
            </a:lvl7pPr>
            <a:lvl8pPr marL="4492625" indent="-228600" algn="l" rtl="0" eaLnBrk="1" fontAlgn="base" hangingPunct="1">
              <a:spcBef>
                <a:spcPct val="20000"/>
              </a:spcBef>
              <a:spcAft>
                <a:spcPct val="0"/>
              </a:spcAft>
              <a:buChar char="»"/>
              <a:defRPr sz="2000">
                <a:solidFill>
                  <a:schemeClr val="tx1"/>
                </a:solidFill>
                <a:latin typeface="Times New Roman" charset="0"/>
              </a:defRPr>
            </a:lvl8pPr>
            <a:lvl9pPr marL="4949825" indent="-228600" algn="l" rtl="0" eaLnBrk="1" fontAlgn="base" hangingPunct="1">
              <a:spcBef>
                <a:spcPct val="20000"/>
              </a:spcBef>
              <a:spcAft>
                <a:spcPct val="0"/>
              </a:spcAft>
              <a:buChar char="»"/>
              <a:defRPr sz="2000">
                <a:solidFill>
                  <a:schemeClr val="tx1"/>
                </a:solidFill>
                <a:latin typeface="Times New Roman" charset="0"/>
              </a:defRPr>
            </a:lvl9pPr>
          </a:lstStyle>
          <a:p>
            <a:pPr marL="0" indent="0">
              <a:buFontTx/>
              <a:buNone/>
            </a:pPr>
            <a:r>
              <a:rPr lang="fr-FR" sz="1200" b="1" kern="0" dirty="0" smtClean="0"/>
              <a:t>Animation territoriale </a:t>
            </a:r>
            <a:r>
              <a:rPr lang="fr-FR" sz="1200" kern="0" dirty="0" smtClean="0"/>
              <a:t>pour la déclinaison opérationnelle des actions avec les acteurs du système de santé</a:t>
            </a:r>
            <a:endParaRPr lang="fr-FR" sz="1200" kern="0" dirty="0"/>
          </a:p>
        </p:txBody>
      </p:sp>
      <p:sp>
        <p:nvSpPr>
          <p:cNvPr id="25" name="Espace réservé du contenu 2"/>
          <p:cNvSpPr txBox="1">
            <a:spLocks/>
          </p:cNvSpPr>
          <p:nvPr/>
        </p:nvSpPr>
        <p:spPr bwMode="auto">
          <a:xfrm rot="20525425">
            <a:off x="3488836" y="2280373"/>
            <a:ext cx="576064" cy="539296"/>
          </a:xfrm>
          <a:prstGeom prst="rect">
            <a:avLst/>
          </a:prstGeom>
          <a:noFill/>
          <a:ln w="9525">
            <a:solidFill>
              <a:srgbClr val="0000FF"/>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858838" indent="-858838" algn="l" rtl="0" eaLnBrk="1" fontAlgn="base" hangingPunct="1">
              <a:spcBef>
                <a:spcPct val="20000"/>
              </a:spcBef>
              <a:spcAft>
                <a:spcPct val="0"/>
              </a:spcAft>
              <a:buSzPct val="55000"/>
              <a:buBlip>
                <a:blip r:embed="rId3"/>
              </a:buBlip>
              <a:defRPr sz="1700">
                <a:solidFill>
                  <a:schemeClr val="tx1"/>
                </a:solidFill>
                <a:latin typeface="+mn-lt"/>
                <a:ea typeface="+mn-ea"/>
                <a:cs typeface="+mn-cs"/>
              </a:defRPr>
            </a:lvl1pPr>
            <a:lvl2pPr marL="1484313" indent="-153988" algn="l" rtl="0" eaLnBrk="1" fontAlgn="base" hangingPunct="1">
              <a:spcBef>
                <a:spcPct val="20000"/>
              </a:spcBef>
              <a:spcAft>
                <a:spcPct val="0"/>
              </a:spcAft>
              <a:buSzPct val="150000"/>
              <a:buChar char="-"/>
              <a:defRPr sz="1500">
                <a:solidFill>
                  <a:schemeClr val="tx1"/>
                </a:solidFill>
                <a:latin typeface="+mn-lt"/>
              </a:defRPr>
            </a:lvl2pPr>
            <a:lvl3pPr marL="1905000" algn="l" rtl="0" eaLnBrk="1" fontAlgn="base" hangingPunct="1">
              <a:spcBef>
                <a:spcPct val="20000"/>
              </a:spcBef>
              <a:spcAft>
                <a:spcPct val="0"/>
              </a:spcAft>
              <a:buChar char="-"/>
              <a:defRPr sz="1200">
                <a:solidFill>
                  <a:schemeClr val="tx1"/>
                </a:solidFill>
                <a:latin typeface="+mn-lt"/>
              </a:defRPr>
            </a:lvl3pPr>
            <a:lvl4pPr marL="2701925" indent="-228600" algn="l" rtl="0" eaLnBrk="1" fontAlgn="base" hangingPunct="1">
              <a:spcBef>
                <a:spcPct val="20000"/>
              </a:spcBef>
              <a:spcAft>
                <a:spcPct val="0"/>
              </a:spcAft>
              <a:buChar char="–"/>
              <a:defRPr sz="2000">
                <a:solidFill>
                  <a:schemeClr val="tx1"/>
                </a:solidFill>
                <a:latin typeface="Times New Roman" charset="0"/>
              </a:defRPr>
            </a:lvl4pPr>
            <a:lvl5pPr marL="3121025" indent="-228600" algn="l" rtl="0" eaLnBrk="1" fontAlgn="base" hangingPunct="1">
              <a:spcBef>
                <a:spcPct val="20000"/>
              </a:spcBef>
              <a:spcAft>
                <a:spcPct val="0"/>
              </a:spcAft>
              <a:buChar char="»"/>
              <a:defRPr sz="2000">
                <a:solidFill>
                  <a:schemeClr val="tx1"/>
                </a:solidFill>
                <a:latin typeface="Times New Roman" charset="0"/>
              </a:defRPr>
            </a:lvl5pPr>
            <a:lvl6pPr marL="3578225" indent="-228600" algn="l" rtl="0" eaLnBrk="1" fontAlgn="base" hangingPunct="1">
              <a:spcBef>
                <a:spcPct val="20000"/>
              </a:spcBef>
              <a:spcAft>
                <a:spcPct val="0"/>
              </a:spcAft>
              <a:buChar char="»"/>
              <a:defRPr sz="2000">
                <a:solidFill>
                  <a:schemeClr val="tx1"/>
                </a:solidFill>
                <a:latin typeface="Times New Roman" charset="0"/>
              </a:defRPr>
            </a:lvl6pPr>
            <a:lvl7pPr marL="4035425" indent="-228600" algn="l" rtl="0" eaLnBrk="1" fontAlgn="base" hangingPunct="1">
              <a:spcBef>
                <a:spcPct val="20000"/>
              </a:spcBef>
              <a:spcAft>
                <a:spcPct val="0"/>
              </a:spcAft>
              <a:buChar char="»"/>
              <a:defRPr sz="2000">
                <a:solidFill>
                  <a:schemeClr val="tx1"/>
                </a:solidFill>
                <a:latin typeface="Times New Roman" charset="0"/>
              </a:defRPr>
            </a:lvl7pPr>
            <a:lvl8pPr marL="4492625" indent="-228600" algn="l" rtl="0" eaLnBrk="1" fontAlgn="base" hangingPunct="1">
              <a:spcBef>
                <a:spcPct val="20000"/>
              </a:spcBef>
              <a:spcAft>
                <a:spcPct val="0"/>
              </a:spcAft>
              <a:buChar char="»"/>
              <a:defRPr sz="2000">
                <a:solidFill>
                  <a:schemeClr val="tx1"/>
                </a:solidFill>
                <a:latin typeface="Times New Roman" charset="0"/>
              </a:defRPr>
            </a:lvl8pPr>
            <a:lvl9pPr marL="4949825" indent="-228600" algn="l" rtl="0" eaLnBrk="1" fontAlgn="base" hangingPunct="1">
              <a:spcBef>
                <a:spcPct val="20000"/>
              </a:spcBef>
              <a:spcAft>
                <a:spcPct val="0"/>
              </a:spcAft>
              <a:buChar char="»"/>
              <a:defRPr sz="2000">
                <a:solidFill>
                  <a:schemeClr val="tx1"/>
                </a:solidFill>
                <a:latin typeface="Times New Roman" charset="0"/>
              </a:defRPr>
            </a:lvl9pPr>
          </a:lstStyle>
          <a:p>
            <a:pPr marL="0" indent="0">
              <a:buFontTx/>
              <a:buNone/>
            </a:pPr>
            <a:r>
              <a:rPr lang="fr-FR" sz="1000" kern="0" dirty="0" smtClean="0"/>
              <a:t>ARS siège et DD</a:t>
            </a:r>
            <a:endParaRPr lang="fr-FR" sz="1000" kern="0" dirty="0"/>
          </a:p>
          <a:p>
            <a:pPr marL="0" indent="0">
              <a:buFontTx/>
              <a:buNone/>
            </a:pPr>
            <a:endParaRPr lang="fr-FR" sz="1200" kern="0" dirty="0"/>
          </a:p>
        </p:txBody>
      </p:sp>
      <p:sp>
        <p:nvSpPr>
          <p:cNvPr id="26" name="Rectangle 25"/>
          <p:cNvSpPr/>
          <p:nvPr/>
        </p:nvSpPr>
        <p:spPr>
          <a:xfrm>
            <a:off x="4005064" y="2132856"/>
            <a:ext cx="2511152" cy="830997"/>
          </a:xfrm>
          <a:prstGeom prst="rect">
            <a:avLst/>
          </a:prstGeom>
          <a:solidFill>
            <a:schemeClr val="bg1"/>
          </a:solidFill>
          <a:ln>
            <a:solidFill>
              <a:srgbClr val="FFC000"/>
            </a:solidFill>
          </a:ln>
        </p:spPr>
        <p:txBody>
          <a:bodyPr wrap="square">
            <a:spAutoFit/>
          </a:bodyPr>
          <a:lstStyle/>
          <a:p>
            <a:r>
              <a:rPr lang="fr-FR" sz="1200" b="1" kern="0" dirty="0" smtClean="0">
                <a:solidFill>
                  <a:schemeClr val="tx1"/>
                </a:solidFill>
                <a:latin typeface="+mn-lt"/>
              </a:rPr>
              <a:t>Définition consensuelle des </a:t>
            </a:r>
            <a:r>
              <a:rPr lang="fr-FR" sz="1200" b="1" kern="0" dirty="0" err="1" smtClean="0">
                <a:solidFill>
                  <a:schemeClr val="tx1"/>
                </a:solidFill>
                <a:latin typeface="+mn-lt"/>
              </a:rPr>
              <a:t>process</a:t>
            </a:r>
            <a:r>
              <a:rPr lang="fr-FR" sz="1200" b="1" kern="0" dirty="0" smtClean="0">
                <a:solidFill>
                  <a:schemeClr val="tx1"/>
                </a:solidFill>
                <a:latin typeface="+mn-lt"/>
              </a:rPr>
              <a:t> de veille </a:t>
            </a:r>
            <a:r>
              <a:rPr lang="fr-FR" sz="1200" kern="0" dirty="0" smtClean="0">
                <a:solidFill>
                  <a:schemeClr val="tx1"/>
                </a:solidFill>
                <a:latin typeface="+mn-lt"/>
              </a:rPr>
              <a:t>des tensions, des délestages, des capacités en lits ouverts</a:t>
            </a:r>
            <a:endParaRPr lang="fr-FR" sz="1200" kern="0" dirty="0">
              <a:solidFill>
                <a:schemeClr val="tx1"/>
              </a:solidFill>
              <a:latin typeface="+mn-lt"/>
            </a:endParaRPr>
          </a:p>
        </p:txBody>
      </p:sp>
      <p:sp>
        <p:nvSpPr>
          <p:cNvPr id="28" name="Rectangle 27"/>
          <p:cNvSpPr/>
          <p:nvPr/>
        </p:nvSpPr>
        <p:spPr>
          <a:xfrm>
            <a:off x="7167286" y="3645024"/>
            <a:ext cx="1581178" cy="646331"/>
          </a:xfrm>
          <a:prstGeom prst="rect">
            <a:avLst/>
          </a:prstGeom>
          <a:solidFill>
            <a:schemeClr val="bg1"/>
          </a:solidFill>
          <a:ln>
            <a:solidFill>
              <a:srgbClr val="0070C0"/>
            </a:solidFill>
          </a:ln>
        </p:spPr>
        <p:txBody>
          <a:bodyPr wrap="square">
            <a:spAutoFit/>
          </a:bodyPr>
          <a:lstStyle/>
          <a:p>
            <a:r>
              <a:rPr lang="fr-FR" sz="1200" b="1" kern="0" dirty="0" smtClean="0">
                <a:solidFill>
                  <a:schemeClr val="tx1"/>
                </a:solidFill>
                <a:latin typeface="+mn-lt"/>
              </a:rPr>
              <a:t>Harmonisation </a:t>
            </a:r>
            <a:r>
              <a:rPr lang="fr-FR" sz="1200" kern="0" dirty="0" smtClean="0">
                <a:solidFill>
                  <a:schemeClr val="tx1"/>
                </a:solidFill>
                <a:latin typeface="+mn-lt"/>
              </a:rPr>
              <a:t>des indicateurs régionaux et des seuils d’alerte</a:t>
            </a:r>
            <a:endParaRPr lang="fr-FR" sz="1200" kern="0" dirty="0">
              <a:solidFill>
                <a:schemeClr val="tx1"/>
              </a:solidFill>
              <a:latin typeface="+mn-lt"/>
            </a:endParaRPr>
          </a:p>
        </p:txBody>
      </p:sp>
      <p:sp>
        <p:nvSpPr>
          <p:cNvPr id="29" name="Rectangle 28"/>
          <p:cNvSpPr/>
          <p:nvPr/>
        </p:nvSpPr>
        <p:spPr>
          <a:xfrm>
            <a:off x="7167286" y="2147372"/>
            <a:ext cx="1581178" cy="1384995"/>
          </a:xfrm>
          <a:prstGeom prst="rect">
            <a:avLst/>
          </a:prstGeom>
          <a:solidFill>
            <a:schemeClr val="bg1"/>
          </a:solidFill>
          <a:ln>
            <a:solidFill>
              <a:srgbClr val="0070C0"/>
            </a:solidFill>
          </a:ln>
        </p:spPr>
        <p:txBody>
          <a:bodyPr wrap="square">
            <a:spAutoFit/>
          </a:bodyPr>
          <a:lstStyle/>
          <a:p>
            <a:r>
              <a:rPr lang="fr-FR" sz="1200" b="1" kern="0" dirty="0" smtClean="0">
                <a:solidFill>
                  <a:schemeClr val="tx1"/>
                </a:solidFill>
                <a:latin typeface="+mn-lt"/>
              </a:rPr>
              <a:t>Etat des lieux du besoin </a:t>
            </a:r>
            <a:r>
              <a:rPr lang="fr-FR" sz="1200" kern="0" dirty="0" smtClean="0">
                <a:solidFill>
                  <a:schemeClr val="tx1"/>
                </a:solidFill>
                <a:latin typeface="+mn-lt"/>
              </a:rPr>
              <a:t>recensement du besoin et des objectifs des différents acteurs professionnels et institutionnels</a:t>
            </a:r>
            <a:endParaRPr lang="fr-FR" sz="1200" kern="0" dirty="0">
              <a:solidFill>
                <a:schemeClr val="tx1"/>
              </a:solidFill>
              <a:latin typeface="+mn-lt"/>
            </a:endParaRPr>
          </a:p>
        </p:txBody>
      </p:sp>
      <p:sp>
        <p:nvSpPr>
          <p:cNvPr id="30" name="Espace réservé du contenu 2"/>
          <p:cNvSpPr txBox="1">
            <a:spLocks/>
          </p:cNvSpPr>
          <p:nvPr/>
        </p:nvSpPr>
        <p:spPr bwMode="auto">
          <a:xfrm>
            <a:off x="829406" y="5792819"/>
            <a:ext cx="1150306" cy="876541"/>
          </a:xfrm>
          <a:prstGeom prst="rect">
            <a:avLst/>
          </a:prstGeom>
          <a:solidFill>
            <a:schemeClr val="bg1"/>
          </a:solidFill>
          <a:ln w="9525">
            <a:solidFill>
              <a:srgbClr val="92D050"/>
            </a:solidFill>
            <a:miter lim="800000"/>
            <a:headEnd/>
            <a:tailEnd/>
          </a:ln>
          <a:effectLst/>
          <a:extLst/>
        </p:spPr>
        <p:txBody>
          <a:bodyPr vert="horz" wrap="square" lIns="91440" tIns="45720" rIns="91440" bIns="45720" numCol="1" anchor="t" anchorCtr="0" compatLnSpc="1">
            <a:prstTxWarp prst="textNoShape">
              <a:avLst/>
            </a:prstTxWarp>
          </a:bodyPr>
          <a:lstStyle>
            <a:lvl1pPr marL="858838" indent="-858838" algn="l" rtl="0" eaLnBrk="1" fontAlgn="base" hangingPunct="1">
              <a:spcBef>
                <a:spcPct val="20000"/>
              </a:spcBef>
              <a:spcAft>
                <a:spcPct val="0"/>
              </a:spcAft>
              <a:buSzPct val="55000"/>
              <a:buBlip>
                <a:blip r:embed="rId3"/>
              </a:buBlip>
              <a:defRPr sz="1700">
                <a:solidFill>
                  <a:schemeClr val="tx1"/>
                </a:solidFill>
                <a:latin typeface="+mn-lt"/>
                <a:ea typeface="+mn-ea"/>
                <a:cs typeface="+mn-cs"/>
              </a:defRPr>
            </a:lvl1pPr>
            <a:lvl2pPr marL="1484313" indent="-153988" algn="l" rtl="0" eaLnBrk="1" fontAlgn="base" hangingPunct="1">
              <a:spcBef>
                <a:spcPct val="20000"/>
              </a:spcBef>
              <a:spcAft>
                <a:spcPct val="0"/>
              </a:spcAft>
              <a:buSzPct val="150000"/>
              <a:buChar char="-"/>
              <a:defRPr sz="1500">
                <a:solidFill>
                  <a:schemeClr val="tx1"/>
                </a:solidFill>
                <a:latin typeface="+mn-lt"/>
              </a:defRPr>
            </a:lvl2pPr>
            <a:lvl3pPr marL="1905000" algn="l" rtl="0" eaLnBrk="1" fontAlgn="base" hangingPunct="1">
              <a:spcBef>
                <a:spcPct val="20000"/>
              </a:spcBef>
              <a:spcAft>
                <a:spcPct val="0"/>
              </a:spcAft>
              <a:buChar char="-"/>
              <a:defRPr sz="1200">
                <a:solidFill>
                  <a:schemeClr val="tx1"/>
                </a:solidFill>
                <a:latin typeface="+mn-lt"/>
              </a:defRPr>
            </a:lvl3pPr>
            <a:lvl4pPr marL="2701925" indent="-228600" algn="l" rtl="0" eaLnBrk="1" fontAlgn="base" hangingPunct="1">
              <a:spcBef>
                <a:spcPct val="20000"/>
              </a:spcBef>
              <a:spcAft>
                <a:spcPct val="0"/>
              </a:spcAft>
              <a:buChar char="–"/>
              <a:defRPr sz="2000">
                <a:solidFill>
                  <a:schemeClr val="tx1"/>
                </a:solidFill>
                <a:latin typeface="Times New Roman" charset="0"/>
              </a:defRPr>
            </a:lvl4pPr>
            <a:lvl5pPr marL="3121025" indent="-228600" algn="l" rtl="0" eaLnBrk="1" fontAlgn="base" hangingPunct="1">
              <a:spcBef>
                <a:spcPct val="20000"/>
              </a:spcBef>
              <a:spcAft>
                <a:spcPct val="0"/>
              </a:spcAft>
              <a:buChar char="»"/>
              <a:defRPr sz="2000">
                <a:solidFill>
                  <a:schemeClr val="tx1"/>
                </a:solidFill>
                <a:latin typeface="Times New Roman" charset="0"/>
              </a:defRPr>
            </a:lvl5pPr>
            <a:lvl6pPr marL="3578225" indent="-228600" algn="l" rtl="0" eaLnBrk="1" fontAlgn="base" hangingPunct="1">
              <a:spcBef>
                <a:spcPct val="20000"/>
              </a:spcBef>
              <a:spcAft>
                <a:spcPct val="0"/>
              </a:spcAft>
              <a:buChar char="»"/>
              <a:defRPr sz="2000">
                <a:solidFill>
                  <a:schemeClr val="tx1"/>
                </a:solidFill>
                <a:latin typeface="Times New Roman" charset="0"/>
              </a:defRPr>
            </a:lvl6pPr>
            <a:lvl7pPr marL="4035425" indent="-228600" algn="l" rtl="0" eaLnBrk="1" fontAlgn="base" hangingPunct="1">
              <a:spcBef>
                <a:spcPct val="20000"/>
              </a:spcBef>
              <a:spcAft>
                <a:spcPct val="0"/>
              </a:spcAft>
              <a:buChar char="»"/>
              <a:defRPr sz="2000">
                <a:solidFill>
                  <a:schemeClr val="tx1"/>
                </a:solidFill>
                <a:latin typeface="Times New Roman" charset="0"/>
              </a:defRPr>
            </a:lvl7pPr>
            <a:lvl8pPr marL="4492625" indent="-228600" algn="l" rtl="0" eaLnBrk="1" fontAlgn="base" hangingPunct="1">
              <a:spcBef>
                <a:spcPct val="20000"/>
              </a:spcBef>
              <a:spcAft>
                <a:spcPct val="0"/>
              </a:spcAft>
              <a:buChar char="»"/>
              <a:defRPr sz="2000">
                <a:solidFill>
                  <a:schemeClr val="tx1"/>
                </a:solidFill>
                <a:latin typeface="Times New Roman" charset="0"/>
              </a:defRPr>
            </a:lvl8pPr>
            <a:lvl9pPr marL="4949825" indent="-228600" algn="l" rtl="0" eaLnBrk="1" fontAlgn="base" hangingPunct="1">
              <a:spcBef>
                <a:spcPct val="20000"/>
              </a:spcBef>
              <a:spcAft>
                <a:spcPct val="0"/>
              </a:spcAft>
              <a:buChar char="»"/>
              <a:defRPr sz="2000">
                <a:solidFill>
                  <a:schemeClr val="tx1"/>
                </a:solidFill>
                <a:latin typeface="Times New Roman" charset="0"/>
              </a:defRPr>
            </a:lvl9pPr>
          </a:lstStyle>
          <a:p>
            <a:pPr marL="0" indent="0">
              <a:buFontTx/>
              <a:buNone/>
            </a:pPr>
            <a:r>
              <a:rPr lang="fr-FR" sz="1000" b="1" kern="0" dirty="0" smtClean="0"/>
              <a:t>Concertation en sous groupes </a:t>
            </a:r>
            <a:r>
              <a:rPr lang="fr-FR" sz="1000" kern="0" dirty="0" smtClean="0"/>
              <a:t>de travail selon le sujet à traiter </a:t>
            </a:r>
            <a:endParaRPr lang="fr-FR" sz="1000" kern="0" dirty="0"/>
          </a:p>
        </p:txBody>
      </p:sp>
      <p:sp>
        <p:nvSpPr>
          <p:cNvPr id="31" name="Espace réservé du contenu 2"/>
          <p:cNvSpPr txBox="1">
            <a:spLocks/>
          </p:cNvSpPr>
          <p:nvPr/>
        </p:nvSpPr>
        <p:spPr bwMode="auto">
          <a:xfrm>
            <a:off x="2267744" y="5792818"/>
            <a:ext cx="1153950" cy="876541"/>
          </a:xfrm>
          <a:prstGeom prst="rect">
            <a:avLst/>
          </a:prstGeom>
          <a:solidFill>
            <a:schemeClr val="bg1"/>
          </a:solidFill>
          <a:ln w="9525">
            <a:solidFill>
              <a:srgbClr val="92D050"/>
            </a:solidFill>
            <a:miter lim="800000"/>
            <a:headEnd/>
            <a:tailEnd/>
          </a:ln>
          <a:effectLst/>
          <a:extLst/>
        </p:spPr>
        <p:txBody>
          <a:bodyPr vert="horz" wrap="square" lIns="91440" tIns="45720" rIns="91440" bIns="45720" numCol="1" anchor="t" anchorCtr="0" compatLnSpc="1">
            <a:prstTxWarp prst="textNoShape">
              <a:avLst/>
            </a:prstTxWarp>
          </a:bodyPr>
          <a:lstStyle>
            <a:lvl1pPr marL="858838" indent="-858838" algn="l" rtl="0" eaLnBrk="1" fontAlgn="base" hangingPunct="1">
              <a:spcBef>
                <a:spcPct val="20000"/>
              </a:spcBef>
              <a:spcAft>
                <a:spcPct val="0"/>
              </a:spcAft>
              <a:buSzPct val="55000"/>
              <a:buBlip>
                <a:blip r:embed="rId3"/>
              </a:buBlip>
              <a:defRPr sz="1700">
                <a:solidFill>
                  <a:schemeClr val="tx1"/>
                </a:solidFill>
                <a:latin typeface="+mn-lt"/>
                <a:ea typeface="+mn-ea"/>
                <a:cs typeface="+mn-cs"/>
              </a:defRPr>
            </a:lvl1pPr>
            <a:lvl2pPr marL="1484313" indent="-153988" algn="l" rtl="0" eaLnBrk="1" fontAlgn="base" hangingPunct="1">
              <a:spcBef>
                <a:spcPct val="20000"/>
              </a:spcBef>
              <a:spcAft>
                <a:spcPct val="0"/>
              </a:spcAft>
              <a:buSzPct val="150000"/>
              <a:buChar char="-"/>
              <a:defRPr sz="1500">
                <a:solidFill>
                  <a:schemeClr val="tx1"/>
                </a:solidFill>
                <a:latin typeface="+mn-lt"/>
              </a:defRPr>
            </a:lvl2pPr>
            <a:lvl3pPr marL="1905000" algn="l" rtl="0" eaLnBrk="1" fontAlgn="base" hangingPunct="1">
              <a:spcBef>
                <a:spcPct val="20000"/>
              </a:spcBef>
              <a:spcAft>
                <a:spcPct val="0"/>
              </a:spcAft>
              <a:buChar char="-"/>
              <a:defRPr sz="1200">
                <a:solidFill>
                  <a:schemeClr val="tx1"/>
                </a:solidFill>
                <a:latin typeface="+mn-lt"/>
              </a:defRPr>
            </a:lvl3pPr>
            <a:lvl4pPr marL="2701925" indent="-228600" algn="l" rtl="0" eaLnBrk="1" fontAlgn="base" hangingPunct="1">
              <a:spcBef>
                <a:spcPct val="20000"/>
              </a:spcBef>
              <a:spcAft>
                <a:spcPct val="0"/>
              </a:spcAft>
              <a:buChar char="–"/>
              <a:defRPr sz="2000">
                <a:solidFill>
                  <a:schemeClr val="tx1"/>
                </a:solidFill>
                <a:latin typeface="Times New Roman" charset="0"/>
              </a:defRPr>
            </a:lvl4pPr>
            <a:lvl5pPr marL="3121025" indent="-228600" algn="l" rtl="0" eaLnBrk="1" fontAlgn="base" hangingPunct="1">
              <a:spcBef>
                <a:spcPct val="20000"/>
              </a:spcBef>
              <a:spcAft>
                <a:spcPct val="0"/>
              </a:spcAft>
              <a:buChar char="»"/>
              <a:defRPr sz="2000">
                <a:solidFill>
                  <a:schemeClr val="tx1"/>
                </a:solidFill>
                <a:latin typeface="Times New Roman" charset="0"/>
              </a:defRPr>
            </a:lvl5pPr>
            <a:lvl6pPr marL="3578225" indent="-228600" algn="l" rtl="0" eaLnBrk="1" fontAlgn="base" hangingPunct="1">
              <a:spcBef>
                <a:spcPct val="20000"/>
              </a:spcBef>
              <a:spcAft>
                <a:spcPct val="0"/>
              </a:spcAft>
              <a:buChar char="»"/>
              <a:defRPr sz="2000">
                <a:solidFill>
                  <a:schemeClr val="tx1"/>
                </a:solidFill>
                <a:latin typeface="Times New Roman" charset="0"/>
              </a:defRPr>
            </a:lvl6pPr>
            <a:lvl7pPr marL="4035425" indent="-228600" algn="l" rtl="0" eaLnBrk="1" fontAlgn="base" hangingPunct="1">
              <a:spcBef>
                <a:spcPct val="20000"/>
              </a:spcBef>
              <a:spcAft>
                <a:spcPct val="0"/>
              </a:spcAft>
              <a:buChar char="»"/>
              <a:defRPr sz="2000">
                <a:solidFill>
                  <a:schemeClr val="tx1"/>
                </a:solidFill>
                <a:latin typeface="Times New Roman" charset="0"/>
              </a:defRPr>
            </a:lvl7pPr>
            <a:lvl8pPr marL="4492625" indent="-228600" algn="l" rtl="0" eaLnBrk="1" fontAlgn="base" hangingPunct="1">
              <a:spcBef>
                <a:spcPct val="20000"/>
              </a:spcBef>
              <a:spcAft>
                <a:spcPct val="0"/>
              </a:spcAft>
              <a:buChar char="»"/>
              <a:defRPr sz="2000">
                <a:solidFill>
                  <a:schemeClr val="tx1"/>
                </a:solidFill>
                <a:latin typeface="Times New Roman" charset="0"/>
              </a:defRPr>
            </a:lvl8pPr>
            <a:lvl9pPr marL="4949825" indent="-228600" algn="l" rtl="0" eaLnBrk="1" fontAlgn="base" hangingPunct="1">
              <a:spcBef>
                <a:spcPct val="20000"/>
              </a:spcBef>
              <a:spcAft>
                <a:spcPct val="0"/>
              </a:spcAft>
              <a:buChar char="»"/>
              <a:defRPr sz="2000">
                <a:solidFill>
                  <a:schemeClr val="tx1"/>
                </a:solidFill>
                <a:latin typeface="Times New Roman" charset="0"/>
              </a:defRPr>
            </a:lvl9pPr>
          </a:lstStyle>
          <a:p>
            <a:pPr marL="0" indent="0">
              <a:buFontTx/>
              <a:buNone/>
            </a:pPr>
            <a:r>
              <a:rPr lang="fr-FR" sz="1000" b="1" kern="0" dirty="0" smtClean="0"/>
              <a:t>Fiches actions</a:t>
            </a:r>
          </a:p>
          <a:p>
            <a:pPr marL="0" indent="0">
              <a:buFontTx/>
              <a:buNone/>
            </a:pPr>
            <a:r>
              <a:rPr lang="fr-FR" sz="1000" kern="0" dirty="0" smtClean="0"/>
              <a:t>À diffuser auprès des cibles</a:t>
            </a:r>
            <a:endParaRPr lang="fr-FR" sz="1000" kern="0" dirty="0"/>
          </a:p>
        </p:txBody>
      </p:sp>
      <p:sp>
        <p:nvSpPr>
          <p:cNvPr id="34" name="Rectangle 33"/>
          <p:cNvSpPr/>
          <p:nvPr/>
        </p:nvSpPr>
        <p:spPr>
          <a:xfrm>
            <a:off x="3995936" y="3150984"/>
            <a:ext cx="2511152" cy="461665"/>
          </a:xfrm>
          <a:prstGeom prst="rect">
            <a:avLst/>
          </a:prstGeom>
          <a:solidFill>
            <a:schemeClr val="bg1"/>
          </a:solidFill>
          <a:ln>
            <a:solidFill>
              <a:srgbClr val="FFC000"/>
            </a:solidFill>
          </a:ln>
        </p:spPr>
        <p:txBody>
          <a:bodyPr wrap="square">
            <a:spAutoFit/>
          </a:bodyPr>
          <a:lstStyle/>
          <a:p>
            <a:r>
              <a:rPr lang="fr-FR" sz="1200" kern="0" dirty="0" smtClean="0">
                <a:solidFill>
                  <a:schemeClr val="tx1"/>
                </a:solidFill>
                <a:latin typeface="+mn-lt"/>
              </a:rPr>
              <a:t>Elaboration de procédures / fiches actions </a:t>
            </a:r>
            <a:endParaRPr lang="fr-FR" sz="1200" kern="0" dirty="0">
              <a:solidFill>
                <a:schemeClr val="tx1"/>
              </a:solidFill>
              <a:latin typeface="+mn-lt"/>
            </a:endParaRPr>
          </a:p>
        </p:txBody>
      </p:sp>
      <p:sp>
        <p:nvSpPr>
          <p:cNvPr id="35" name="Rectangle 34"/>
          <p:cNvSpPr/>
          <p:nvPr/>
        </p:nvSpPr>
        <p:spPr>
          <a:xfrm>
            <a:off x="7167286" y="4437112"/>
            <a:ext cx="1581178" cy="830997"/>
          </a:xfrm>
          <a:prstGeom prst="rect">
            <a:avLst/>
          </a:prstGeom>
          <a:solidFill>
            <a:schemeClr val="bg1"/>
          </a:solidFill>
          <a:ln>
            <a:solidFill>
              <a:srgbClr val="0070C0"/>
            </a:solidFill>
          </a:ln>
        </p:spPr>
        <p:txBody>
          <a:bodyPr wrap="square">
            <a:spAutoFit/>
          </a:bodyPr>
          <a:lstStyle/>
          <a:p>
            <a:r>
              <a:rPr lang="fr-FR" sz="1200" b="1" kern="0" dirty="0" smtClean="0">
                <a:solidFill>
                  <a:schemeClr val="tx1"/>
                </a:solidFill>
                <a:latin typeface="+mn-lt"/>
              </a:rPr>
              <a:t>Plan stratégique </a:t>
            </a:r>
            <a:r>
              <a:rPr lang="fr-FR" sz="1200" kern="0" dirty="0" smtClean="0">
                <a:solidFill>
                  <a:schemeClr val="tx1"/>
                </a:solidFill>
                <a:latin typeface="+mn-lt"/>
              </a:rPr>
              <a:t>régional pluri annuel avec plan d’investissement SI</a:t>
            </a:r>
            <a:endParaRPr lang="fr-FR" sz="1200" kern="0" dirty="0">
              <a:solidFill>
                <a:schemeClr val="tx1"/>
              </a:solidFill>
              <a:latin typeface="+mn-lt"/>
            </a:endParaRPr>
          </a:p>
        </p:txBody>
      </p:sp>
      <p:sp>
        <p:nvSpPr>
          <p:cNvPr id="36" name="Rectangle 35"/>
          <p:cNvSpPr/>
          <p:nvPr/>
        </p:nvSpPr>
        <p:spPr>
          <a:xfrm>
            <a:off x="3995936" y="3759423"/>
            <a:ext cx="2511152" cy="461665"/>
          </a:xfrm>
          <a:prstGeom prst="rect">
            <a:avLst/>
          </a:prstGeom>
          <a:solidFill>
            <a:schemeClr val="bg1"/>
          </a:solidFill>
          <a:ln>
            <a:solidFill>
              <a:srgbClr val="FFC000"/>
            </a:solidFill>
          </a:ln>
        </p:spPr>
        <p:txBody>
          <a:bodyPr wrap="square">
            <a:spAutoFit/>
          </a:bodyPr>
          <a:lstStyle/>
          <a:p>
            <a:r>
              <a:rPr lang="fr-FR" sz="1200" kern="0" dirty="0" smtClean="0">
                <a:solidFill>
                  <a:schemeClr val="tx1"/>
                </a:solidFill>
                <a:latin typeface="+mn-lt"/>
              </a:rPr>
              <a:t>Mise en place et systématisation des RETEX</a:t>
            </a:r>
            <a:endParaRPr lang="fr-FR" sz="1200" kern="0" dirty="0">
              <a:solidFill>
                <a:schemeClr val="tx1"/>
              </a:solidFill>
              <a:latin typeface="+mn-lt"/>
            </a:endParaRPr>
          </a:p>
        </p:txBody>
      </p:sp>
      <p:pic>
        <p:nvPicPr>
          <p:cNvPr id="37" name="Picture 4" descr="Résultat de recherche d'images pour &quot;logo ARS IDF&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115" y="188640"/>
            <a:ext cx="125861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111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llipse 18"/>
          <p:cNvSpPr/>
          <p:nvPr/>
        </p:nvSpPr>
        <p:spPr bwMode="auto">
          <a:xfrm>
            <a:off x="4335534" y="1988840"/>
            <a:ext cx="828000" cy="779026"/>
          </a:xfrm>
          <a:prstGeom prst="ellipse">
            <a:avLst/>
          </a:prstGeom>
          <a:solidFill>
            <a:schemeClr val="bg1">
              <a:lumMod val="95000"/>
            </a:schemeClr>
          </a:solidFill>
          <a:ln w="9525" cap="flat" cmpd="sng" algn="ctr">
            <a:solidFill>
              <a:srgbClr val="00FF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charset="0"/>
              </a:rPr>
              <a:t>Cellule siège  dédiée </a:t>
            </a:r>
          </a:p>
        </p:txBody>
      </p:sp>
      <p:sp>
        <p:nvSpPr>
          <p:cNvPr id="20" name="Ellipse 19"/>
          <p:cNvSpPr/>
          <p:nvPr/>
        </p:nvSpPr>
        <p:spPr bwMode="auto">
          <a:xfrm>
            <a:off x="5127622" y="2700714"/>
            <a:ext cx="1064916" cy="605909"/>
          </a:xfrm>
          <a:prstGeom prst="ellipse">
            <a:avLst/>
          </a:prstGeom>
          <a:solidFill>
            <a:schemeClr val="bg1">
              <a:lumMod val="95000"/>
            </a:schemeClr>
          </a:solidFill>
          <a:ln w="9525" cap="flat" cmpd="sng" algn="ctr">
            <a:solidFill>
              <a:srgbClr val="00FF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1100" dirty="0" smtClean="0">
                <a:solidFill>
                  <a:schemeClr val="tx1"/>
                </a:solidFill>
              </a:rPr>
              <a:t>Référents DD </a:t>
            </a:r>
            <a:endParaRPr kumimoji="0" lang="fr-FR" sz="600" b="0" i="0" u="none" strike="noStrike" cap="none" normalizeH="0" baseline="0" dirty="0" smtClean="0">
              <a:ln>
                <a:noFill/>
              </a:ln>
              <a:solidFill>
                <a:schemeClr val="tx1"/>
              </a:solidFill>
              <a:effectLst/>
              <a:latin typeface="Arial" charset="0"/>
            </a:endParaRPr>
          </a:p>
        </p:txBody>
      </p:sp>
      <p:sp>
        <p:nvSpPr>
          <p:cNvPr id="4" name="Ellipse 3"/>
          <p:cNvSpPr/>
          <p:nvPr/>
        </p:nvSpPr>
        <p:spPr bwMode="auto">
          <a:xfrm>
            <a:off x="2463325" y="2609881"/>
            <a:ext cx="2880000" cy="2880000"/>
          </a:xfrm>
          <a:prstGeom prst="ellipse">
            <a:avLst/>
          </a:prstGeom>
          <a:noFill/>
          <a:ln w="25400" cap="flat" cmpd="sng" algn="ctr">
            <a:solidFill>
              <a:srgbClr val="AAE2CA"/>
            </a:solidFill>
            <a:prstDash val="solid"/>
          </a:ln>
          <a:effectLst/>
          <a:ex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fr-FR" sz="1800" b="0" i="0" u="none" strike="noStrike" kern="0" cap="none" spc="0" normalizeH="0" baseline="0" noProof="0" smtClean="0">
              <a:ln>
                <a:noFill/>
              </a:ln>
              <a:solidFill>
                <a:srgbClr val="002395"/>
              </a:solidFill>
              <a:effectLst/>
              <a:uLnTx/>
              <a:uFillTx/>
              <a:latin typeface="Arial" charset="0"/>
              <a:ea typeface="+mn-ea"/>
              <a:cs typeface="+mn-cs"/>
            </a:endParaRPr>
          </a:p>
        </p:txBody>
      </p:sp>
      <p:sp>
        <p:nvSpPr>
          <p:cNvPr id="5" name="Flèche gauche 4"/>
          <p:cNvSpPr/>
          <p:nvPr/>
        </p:nvSpPr>
        <p:spPr bwMode="auto">
          <a:xfrm rot="9277004">
            <a:off x="5894641" y="3110532"/>
            <a:ext cx="614710" cy="357438"/>
          </a:xfrm>
          <a:prstGeom prst="leftArrow">
            <a:avLst/>
          </a:prstGeom>
          <a:gradFill rotWithShape="1">
            <a:gsLst>
              <a:gs pos="0">
                <a:srgbClr val="00CC99">
                  <a:shade val="51000"/>
                  <a:satMod val="130000"/>
                </a:srgbClr>
              </a:gs>
              <a:gs pos="80000">
                <a:srgbClr val="00CC99">
                  <a:shade val="93000"/>
                  <a:satMod val="130000"/>
                </a:srgbClr>
              </a:gs>
              <a:gs pos="100000">
                <a:srgbClr val="00CC99">
                  <a:shade val="94000"/>
                  <a:satMod val="135000"/>
                </a:srgbClr>
              </a:gs>
            </a:gsLst>
            <a:lin ang="16200000" scaled="0"/>
          </a:gradFill>
          <a:ln w="9525" cap="flat" cmpd="sng" algn="ctr">
            <a:solidFill>
              <a:srgbClr val="00CC9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fr-FR" sz="1800" b="0" i="0" u="none" strike="noStrike" kern="0" cap="none" spc="0" normalizeH="0" baseline="0" noProof="0" smtClean="0">
              <a:ln>
                <a:noFill/>
              </a:ln>
              <a:solidFill>
                <a:srgbClr val="002395"/>
              </a:solidFill>
              <a:effectLst/>
              <a:uLnTx/>
              <a:uFillTx/>
              <a:latin typeface="Arial" charset="0"/>
              <a:ea typeface="+mn-ea"/>
              <a:cs typeface="+mn-cs"/>
            </a:endParaRPr>
          </a:p>
        </p:txBody>
      </p:sp>
      <p:sp>
        <p:nvSpPr>
          <p:cNvPr id="6" name="Flèche gauche 5"/>
          <p:cNvSpPr/>
          <p:nvPr/>
        </p:nvSpPr>
        <p:spPr bwMode="auto">
          <a:xfrm rot="13393402">
            <a:off x="5742692" y="5017560"/>
            <a:ext cx="614710" cy="357438"/>
          </a:xfrm>
          <a:prstGeom prst="leftArrow">
            <a:avLst/>
          </a:prstGeom>
          <a:gradFill rotWithShape="1">
            <a:gsLst>
              <a:gs pos="0">
                <a:srgbClr val="00CC99">
                  <a:shade val="51000"/>
                  <a:satMod val="130000"/>
                </a:srgbClr>
              </a:gs>
              <a:gs pos="80000">
                <a:srgbClr val="00CC99">
                  <a:shade val="93000"/>
                  <a:satMod val="130000"/>
                </a:srgbClr>
              </a:gs>
              <a:gs pos="100000">
                <a:srgbClr val="00CC99">
                  <a:shade val="94000"/>
                  <a:satMod val="135000"/>
                </a:srgbClr>
              </a:gs>
            </a:gsLst>
            <a:lin ang="16200000" scaled="0"/>
          </a:gradFill>
          <a:ln w="9525" cap="flat" cmpd="sng" algn="ctr">
            <a:solidFill>
              <a:srgbClr val="00CC9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fr-FR" sz="1800" b="0" i="0" u="none" strike="noStrike" kern="0" cap="none" spc="0" normalizeH="0" baseline="0" noProof="0" smtClean="0">
              <a:ln>
                <a:noFill/>
              </a:ln>
              <a:solidFill>
                <a:srgbClr val="002395"/>
              </a:solidFill>
              <a:effectLst/>
              <a:uLnTx/>
              <a:uFillTx/>
              <a:latin typeface="Arial" charset="0"/>
              <a:ea typeface="+mn-ea"/>
              <a:cs typeface="+mn-cs"/>
            </a:endParaRPr>
          </a:p>
        </p:txBody>
      </p:sp>
      <p:sp>
        <p:nvSpPr>
          <p:cNvPr id="7" name="Rectangle 6"/>
          <p:cNvSpPr/>
          <p:nvPr/>
        </p:nvSpPr>
        <p:spPr bwMode="auto">
          <a:xfrm>
            <a:off x="118700" y="1669984"/>
            <a:ext cx="1563734" cy="83099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defRPr/>
            </a:pPr>
            <a:r>
              <a:rPr lang="fr-FR" sz="1200" kern="0" dirty="0" smtClean="0">
                <a:solidFill>
                  <a:srgbClr val="808080">
                    <a:lumMod val="50000"/>
                  </a:srgbClr>
                </a:solidFill>
                <a:latin typeface="Arial"/>
              </a:rPr>
              <a:t>Adapter les SI aux besoins des franciliens et des professionnels</a:t>
            </a:r>
          </a:p>
        </p:txBody>
      </p:sp>
      <p:sp>
        <p:nvSpPr>
          <p:cNvPr id="8" name="Rectangle 7"/>
          <p:cNvSpPr/>
          <p:nvPr/>
        </p:nvSpPr>
        <p:spPr bwMode="auto">
          <a:xfrm>
            <a:off x="6703724" y="2996031"/>
            <a:ext cx="2233034" cy="10156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defRPr/>
            </a:pPr>
            <a:r>
              <a:rPr lang="fr-FR" sz="1200" kern="0" dirty="0" smtClean="0">
                <a:solidFill>
                  <a:srgbClr val="808080">
                    <a:lumMod val="50000"/>
                  </a:srgbClr>
                </a:solidFill>
                <a:latin typeface="Arial"/>
              </a:rPr>
              <a:t>Animation territoriale adaptée aux spécificités du terrain / Participation à l’élaboration des process de surveillance de la tension et d’action</a:t>
            </a:r>
          </a:p>
        </p:txBody>
      </p:sp>
      <p:sp>
        <p:nvSpPr>
          <p:cNvPr id="9" name="Rectangle 8"/>
          <p:cNvSpPr/>
          <p:nvPr/>
        </p:nvSpPr>
        <p:spPr bwMode="auto">
          <a:xfrm>
            <a:off x="5369082" y="5492907"/>
            <a:ext cx="2058825" cy="64633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defRPr/>
            </a:pPr>
            <a:r>
              <a:rPr lang="fr-FR" sz="1200" kern="0" dirty="0" smtClean="0">
                <a:solidFill>
                  <a:srgbClr val="808080">
                    <a:lumMod val="50000"/>
                  </a:srgbClr>
                </a:solidFill>
                <a:latin typeface="Arial"/>
              </a:rPr>
              <a:t>Mieux communiquer vers les professionnels et les franciliens</a:t>
            </a:r>
          </a:p>
        </p:txBody>
      </p:sp>
      <p:sp>
        <p:nvSpPr>
          <p:cNvPr id="10" name="Rectangle 9"/>
          <p:cNvSpPr/>
          <p:nvPr/>
        </p:nvSpPr>
        <p:spPr bwMode="auto">
          <a:xfrm>
            <a:off x="282279" y="4908131"/>
            <a:ext cx="1800200" cy="83099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defRPr/>
            </a:pPr>
            <a:r>
              <a:rPr lang="fr-FR" sz="1200" kern="0" dirty="0" smtClean="0">
                <a:solidFill>
                  <a:srgbClr val="808080">
                    <a:lumMod val="50000"/>
                  </a:srgbClr>
                </a:solidFill>
                <a:latin typeface="Arial"/>
              </a:rPr>
              <a:t>Participation à l’élaboration des process de surveillance de la tension</a:t>
            </a:r>
          </a:p>
        </p:txBody>
      </p:sp>
      <p:sp>
        <p:nvSpPr>
          <p:cNvPr id="11" name="Rectangle 10"/>
          <p:cNvSpPr/>
          <p:nvPr/>
        </p:nvSpPr>
        <p:spPr bwMode="auto">
          <a:xfrm>
            <a:off x="2082479" y="5713221"/>
            <a:ext cx="2023733" cy="64633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defRPr/>
            </a:pPr>
            <a:r>
              <a:rPr lang="fr-FR" sz="1200" kern="0" dirty="0" smtClean="0">
                <a:solidFill>
                  <a:srgbClr val="808080">
                    <a:lumMod val="50000"/>
                  </a:srgbClr>
                </a:solidFill>
                <a:latin typeface="Arial"/>
              </a:rPr>
              <a:t>Participation à l’élaboration des actions transversales  sanitaire / médico social</a:t>
            </a:r>
          </a:p>
        </p:txBody>
      </p:sp>
      <p:sp>
        <p:nvSpPr>
          <p:cNvPr id="12" name="Rectangle 11"/>
          <p:cNvSpPr/>
          <p:nvPr/>
        </p:nvSpPr>
        <p:spPr bwMode="auto">
          <a:xfrm>
            <a:off x="1887812" y="1009109"/>
            <a:ext cx="3611947" cy="52322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defRPr/>
            </a:pPr>
            <a:r>
              <a:rPr lang="fr-FR" sz="1200" kern="0" dirty="0" smtClean="0">
                <a:solidFill>
                  <a:srgbClr val="808080">
                    <a:lumMod val="50000"/>
                  </a:srgbClr>
                </a:solidFill>
                <a:latin typeface="Arial"/>
              </a:rPr>
              <a:t>Coordination / appui territorial / élaboration des actions transversales sanitaire / médico social</a:t>
            </a:r>
            <a:r>
              <a:rPr lang="fr-FR" sz="1600" kern="0" dirty="0" smtClean="0">
                <a:solidFill>
                  <a:srgbClr val="808080">
                    <a:lumMod val="50000"/>
                  </a:srgbClr>
                </a:solidFill>
                <a:latin typeface="Arial"/>
              </a:rPr>
              <a:t>…</a:t>
            </a:r>
          </a:p>
        </p:txBody>
      </p:sp>
      <p:grpSp>
        <p:nvGrpSpPr>
          <p:cNvPr id="13" name="Groupe 12"/>
          <p:cNvGrpSpPr/>
          <p:nvPr/>
        </p:nvGrpSpPr>
        <p:grpSpPr>
          <a:xfrm>
            <a:off x="1312493" y="1680824"/>
            <a:ext cx="4762584" cy="4479447"/>
            <a:chOff x="1808823" y="2144009"/>
            <a:chExt cx="4082957" cy="3820371"/>
          </a:xfrm>
        </p:grpSpPr>
        <p:sp>
          <p:nvSpPr>
            <p:cNvPr id="14" name="Flèche gauche 13"/>
            <p:cNvSpPr/>
            <p:nvPr/>
          </p:nvSpPr>
          <p:spPr bwMode="auto">
            <a:xfrm rot="16200000">
              <a:off x="4011814" y="5602554"/>
              <a:ext cx="381274" cy="342377"/>
            </a:xfrm>
            <a:prstGeom prst="leftArrow">
              <a:avLst/>
            </a:prstGeom>
            <a:gradFill rotWithShape="1">
              <a:gsLst>
                <a:gs pos="0">
                  <a:srgbClr val="00CC99">
                    <a:shade val="51000"/>
                    <a:satMod val="130000"/>
                  </a:srgbClr>
                </a:gs>
                <a:gs pos="80000">
                  <a:srgbClr val="00CC99">
                    <a:shade val="93000"/>
                    <a:satMod val="130000"/>
                  </a:srgbClr>
                </a:gs>
                <a:gs pos="100000">
                  <a:srgbClr val="00CC99">
                    <a:shade val="94000"/>
                    <a:satMod val="135000"/>
                  </a:srgbClr>
                </a:gs>
              </a:gsLst>
              <a:lin ang="16200000" scaled="0"/>
            </a:gradFill>
            <a:ln w="9525" cap="flat" cmpd="sng" algn="ctr">
              <a:solidFill>
                <a:srgbClr val="00CC9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fr-FR" sz="1800" b="0" i="0" u="none" strike="noStrike" kern="0" cap="none" spc="0" normalizeH="0" baseline="0" noProof="0" smtClean="0">
                <a:ln>
                  <a:noFill/>
                </a:ln>
                <a:solidFill>
                  <a:srgbClr val="002395"/>
                </a:solidFill>
                <a:effectLst/>
                <a:uLnTx/>
                <a:uFillTx/>
                <a:latin typeface="Arial" charset="0"/>
                <a:ea typeface="+mn-ea"/>
                <a:cs typeface="+mn-cs"/>
              </a:endParaRPr>
            </a:p>
          </p:txBody>
        </p:sp>
        <p:sp>
          <p:nvSpPr>
            <p:cNvPr id="15" name="Flèche gauche 14"/>
            <p:cNvSpPr/>
            <p:nvPr/>
          </p:nvSpPr>
          <p:spPr bwMode="auto">
            <a:xfrm rot="1409977">
              <a:off x="1895418" y="2855538"/>
              <a:ext cx="614710" cy="357438"/>
            </a:xfrm>
            <a:prstGeom prst="leftArrow">
              <a:avLst/>
            </a:prstGeom>
            <a:gradFill rotWithShape="1">
              <a:gsLst>
                <a:gs pos="0">
                  <a:srgbClr val="00CC99">
                    <a:shade val="51000"/>
                    <a:satMod val="130000"/>
                  </a:srgbClr>
                </a:gs>
                <a:gs pos="80000">
                  <a:srgbClr val="00CC99">
                    <a:shade val="93000"/>
                    <a:satMod val="130000"/>
                  </a:srgbClr>
                </a:gs>
                <a:gs pos="100000">
                  <a:srgbClr val="00CC99">
                    <a:shade val="94000"/>
                    <a:satMod val="135000"/>
                  </a:srgbClr>
                </a:gs>
              </a:gsLst>
              <a:lin ang="16200000" scaled="0"/>
            </a:gradFill>
            <a:ln w="9525" cap="flat" cmpd="sng" algn="ctr">
              <a:solidFill>
                <a:srgbClr val="00CC9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fr-FR" sz="1800" b="0" i="0" u="none" strike="noStrike" kern="0" cap="none" spc="0" normalizeH="0" baseline="0" noProof="0" smtClean="0">
                <a:ln>
                  <a:noFill/>
                </a:ln>
                <a:solidFill>
                  <a:srgbClr val="002395"/>
                </a:solidFill>
                <a:effectLst/>
                <a:uLnTx/>
                <a:uFillTx/>
                <a:latin typeface="Arial" charset="0"/>
                <a:ea typeface="+mn-ea"/>
                <a:cs typeface="+mn-cs"/>
              </a:endParaRPr>
            </a:p>
          </p:txBody>
        </p:sp>
        <p:sp>
          <p:nvSpPr>
            <p:cNvPr id="16" name="Flèche gauche 15"/>
            <p:cNvSpPr/>
            <p:nvPr/>
          </p:nvSpPr>
          <p:spPr bwMode="auto">
            <a:xfrm rot="20246721">
              <a:off x="1808823" y="4451360"/>
              <a:ext cx="614710" cy="357438"/>
            </a:xfrm>
            <a:prstGeom prst="leftArrow">
              <a:avLst/>
            </a:prstGeom>
            <a:gradFill rotWithShape="1">
              <a:gsLst>
                <a:gs pos="0">
                  <a:srgbClr val="00CC99">
                    <a:shade val="51000"/>
                    <a:satMod val="130000"/>
                  </a:srgbClr>
                </a:gs>
                <a:gs pos="80000">
                  <a:srgbClr val="00CC99">
                    <a:shade val="93000"/>
                    <a:satMod val="130000"/>
                  </a:srgbClr>
                </a:gs>
                <a:gs pos="100000">
                  <a:srgbClr val="00CC99">
                    <a:shade val="94000"/>
                    <a:satMod val="135000"/>
                  </a:srgbClr>
                </a:gs>
              </a:gsLst>
              <a:lin ang="16200000" scaled="0"/>
            </a:gradFill>
            <a:ln w="9525" cap="flat" cmpd="sng" algn="ctr">
              <a:solidFill>
                <a:srgbClr val="00CC9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fr-FR" sz="1800" b="0" i="0" u="none" strike="noStrike" kern="0" cap="none" spc="0" normalizeH="0" baseline="0" noProof="0" smtClean="0">
                <a:ln>
                  <a:noFill/>
                </a:ln>
                <a:solidFill>
                  <a:srgbClr val="002395"/>
                </a:solidFill>
                <a:effectLst/>
                <a:uLnTx/>
                <a:uFillTx/>
                <a:latin typeface="Arial" charset="0"/>
                <a:ea typeface="+mn-ea"/>
                <a:cs typeface="+mn-cs"/>
              </a:endParaRPr>
            </a:p>
          </p:txBody>
        </p:sp>
        <p:sp>
          <p:nvSpPr>
            <p:cNvPr id="17" name="Flèche gauche 16"/>
            <p:cNvSpPr/>
            <p:nvPr/>
          </p:nvSpPr>
          <p:spPr bwMode="auto">
            <a:xfrm rot="5400000">
              <a:off x="3855734" y="2149772"/>
              <a:ext cx="353904" cy="342377"/>
            </a:xfrm>
            <a:prstGeom prst="leftArrow">
              <a:avLst/>
            </a:prstGeom>
            <a:gradFill rotWithShape="1">
              <a:gsLst>
                <a:gs pos="0">
                  <a:srgbClr val="00CC99">
                    <a:shade val="51000"/>
                    <a:satMod val="130000"/>
                  </a:srgbClr>
                </a:gs>
                <a:gs pos="80000">
                  <a:srgbClr val="00CC99">
                    <a:shade val="93000"/>
                    <a:satMod val="130000"/>
                  </a:srgbClr>
                </a:gs>
                <a:gs pos="100000">
                  <a:srgbClr val="00CC99">
                    <a:shade val="94000"/>
                    <a:satMod val="135000"/>
                  </a:srgbClr>
                </a:gs>
              </a:gsLst>
              <a:lin ang="16200000" scaled="0"/>
            </a:gradFill>
            <a:ln w="9525" cap="flat" cmpd="sng" algn="ctr">
              <a:solidFill>
                <a:srgbClr val="00CC9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fr-FR" sz="1800" b="0" i="0" u="none" strike="noStrike" kern="0" cap="none" spc="0" normalizeH="0" baseline="0" noProof="0" smtClean="0">
                <a:ln>
                  <a:noFill/>
                </a:ln>
                <a:solidFill>
                  <a:srgbClr val="002395"/>
                </a:solidFill>
                <a:effectLst/>
                <a:uLnTx/>
                <a:uFillTx/>
                <a:latin typeface="Arial" charset="0"/>
                <a:ea typeface="+mn-ea"/>
                <a:cs typeface="+mn-cs"/>
              </a:endParaRPr>
            </a:p>
          </p:txBody>
        </p:sp>
        <p:pic>
          <p:nvPicPr>
            <p:cNvPr id="18" name="Picture 2"/>
            <p:cNvPicPr>
              <a:picLocks noChangeAspect="1" noChangeArrowheads="1"/>
            </p:cNvPicPr>
            <p:nvPr/>
          </p:nvPicPr>
          <p:blipFill>
            <a:blip r:embed="rId2" cstate="print">
              <a:duotone>
                <a:prstClr val="black"/>
                <a:srgbClr val="00CC99">
                  <a:tint val="45000"/>
                  <a:satMod val="400000"/>
                </a:srgbClr>
              </a:duotone>
              <a:extLst>
                <a:ext uri="{28A0092B-C50C-407E-A947-70E740481C1C}">
                  <a14:useLocalDpi xmlns:a14="http://schemas.microsoft.com/office/drawing/2010/main" val="0"/>
                </a:ext>
              </a:extLst>
            </a:blip>
            <a:srcRect/>
            <a:stretch>
              <a:fillRect/>
            </a:stretch>
          </p:blipFill>
          <p:spPr bwMode="auto">
            <a:xfrm>
              <a:off x="2173594" y="2778190"/>
              <a:ext cx="3718186" cy="276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Flèche droite rayée 20"/>
          <p:cNvSpPr/>
          <p:nvPr/>
        </p:nvSpPr>
        <p:spPr bwMode="auto">
          <a:xfrm rot="19897225">
            <a:off x="5789398" y="1808784"/>
            <a:ext cx="896306" cy="549628"/>
          </a:xfrm>
          <a:prstGeom prst="stripedRightArrow">
            <a:avLst/>
          </a:prstGeom>
          <a:solidFill>
            <a:srgbClr val="00CC99"/>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charset="0"/>
            </a:endParaRPr>
          </a:p>
        </p:txBody>
      </p:sp>
      <p:sp>
        <p:nvSpPr>
          <p:cNvPr id="22" name="Ellipse 21"/>
          <p:cNvSpPr/>
          <p:nvPr/>
        </p:nvSpPr>
        <p:spPr bwMode="auto">
          <a:xfrm>
            <a:off x="6703724" y="1196888"/>
            <a:ext cx="1885686" cy="1224000"/>
          </a:xfrm>
          <a:prstGeom prst="ellipse">
            <a:avLst/>
          </a:prstGeom>
          <a:solidFill>
            <a:srgbClr val="00CC99"/>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900" b="1" i="0" u="none" strike="noStrike" cap="none" normalizeH="0" baseline="0" dirty="0" smtClean="0">
                <a:ln>
                  <a:noFill/>
                </a:ln>
                <a:solidFill>
                  <a:schemeClr val="tx1"/>
                </a:solidFill>
                <a:effectLst/>
                <a:latin typeface="Arial" charset="0"/>
              </a:rPr>
              <a:t>Acteurs du système de santé</a:t>
            </a:r>
            <a:r>
              <a:rPr kumimoji="0" lang="fr-FR" sz="900" b="1" i="0" u="none" strike="noStrike" cap="none" normalizeH="0" dirty="0" smtClean="0">
                <a:ln>
                  <a:noFill/>
                </a:ln>
                <a:solidFill>
                  <a:schemeClr val="tx1"/>
                </a:solidFill>
                <a:effectLst/>
                <a:latin typeface="Arial" charset="0"/>
              </a:rPr>
              <a:t> </a:t>
            </a:r>
            <a:r>
              <a:rPr kumimoji="0" lang="fr-FR" sz="900" b="1" i="0" u="none" strike="noStrike" cap="none" normalizeH="0" baseline="0" dirty="0" smtClean="0">
                <a:ln>
                  <a:noFill/>
                </a:ln>
                <a:solidFill>
                  <a:schemeClr val="tx1"/>
                </a:solidFill>
                <a:effectLst/>
                <a:latin typeface="Arial" charset="0"/>
              </a:rPr>
              <a:t>ambulatoire s</a:t>
            </a:r>
            <a:r>
              <a:rPr kumimoji="0" lang="fr-FR" sz="900" b="1" i="0" u="none" strike="noStrike" cap="none" normalizeH="0" dirty="0" smtClean="0">
                <a:ln>
                  <a:noFill/>
                </a:ln>
                <a:solidFill>
                  <a:schemeClr val="tx1"/>
                </a:solidFill>
                <a:effectLst/>
                <a:latin typeface="Arial" charset="0"/>
              </a:rPr>
              <a:t>anitaire et médico-social </a:t>
            </a:r>
            <a:endParaRPr kumimoji="0" lang="fr-FR" sz="900" b="1" i="0" u="none" strike="noStrike" cap="none" normalizeH="0" baseline="0" dirty="0" smtClean="0">
              <a:ln>
                <a:noFill/>
              </a:ln>
              <a:solidFill>
                <a:schemeClr val="tx1"/>
              </a:solidFill>
              <a:effectLst/>
              <a:latin typeface="Arial" charset="0"/>
            </a:endParaRPr>
          </a:p>
        </p:txBody>
      </p:sp>
      <p:sp>
        <p:nvSpPr>
          <p:cNvPr id="23" name="Arc 22"/>
          <p:cNvSpPr/>
          <p:nvPr/>
        </p:nvSpPr>
        <p:spPr bwMode="auto">
          <a:xfrm rot="21104607">
            <a:off x="4713899" y="1995851"/>
            <a:ext cx="1197541" cy="1344501"/>
          </a:xfrm>
          <a:prstGeom prst="arc">
            <a:avLst>
              <a:gd name="adj1" fmla="val 16200000"/>
              <a:gd name="adj2" fmla="val 593543"/>
            </a:avLst>
          </a:prstGeom>
          <a:noFill/>
          <a:ln w="9525" cap="flat" cmpd="sng" algn="ctr">
            <a:solidFill>
              <a:srgbClr val="00FF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charset="0"/>
            </a:endParaRPr>
          </a:p>
        </p:txBody>
      </p:sp>
      <p:sp>
        <p:nvSpPr>
          <p:cNvPr id="24" name="Titre 1"/>
          <p:cNvSpPr>
            <a:spLocks noGrp="1"/>
          </p:cNvSpPr>
          <p:nvPr>
            <p:ph type="title"/>
          </p:nvPr>
        </p:nvSpPr>
        <p:spPr>
          <a:xfrm>
            <a:off x="1476375" y="260350"/>
            <a:ext cx="7776145" cy="576263"/>
          </a:xfrm>
        </p:spPr>
        <p:txBody>
          <a:bodyPr/>
          <a:lstStyle/>
          <a:p>
            <a:r>
              <a:rPr lang="fr-FR" sz="2400" b="1" dirty="0" smtClean="0">
                <a:solidFill>
                  <a:srgbClr val="92D050"/>
                </a:solidFill>
              </a:rPr>
              <a:t>Compétences de l’ARS sollicitées dans le cadre de ce plan</a:t>
            </a:r>
            <a:endParaRPr lang="fr-FR" sz="2400" b="1" dirty="0">
              <a:solidFill>
                <a:srgbClr val="92D050"/>
              </a:solidFill>
            </a:endParaRPr>
          </a:p>
        </p:txBody>
      </p:sp>
      <p:sp>
        <p:nvSpPr>
          <p:cNvPr id="25" name="Ellipse 24"/>
          <p:cNvSpPr/>
          <p:nvPr/>
        </p:nvSpPr>
        <p:spPr bwMode="auto">
          <a:xfrm>
            <a:off x="386086" y="3700754"/>
            <a:ext cx="828000" cy="756000"/>
          </a:xfrm>
          <a:prstGeom prst="ellipse">
            <a:avLst/>
          </a:prstGeom>
          <a:solidFill>
            <a:schemeClr val="bg1">
              <a:lumMod val="95000"/>
            </a:schemeClr>
          </a:solidFill>
          <a:ln w="9525" cap="flat" cmpd="sng" algn="ctr">
            <a:solidFill>
              <a:srgbClr val="00FF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tx1"/>
                </a:solidFill>
                <a:effectLst/>
                <a:latin typeface="Arial" charset="0"/>
              </a:rPr>
              <a:t>ANSPCIRE</a:t>
            </a:r>
          </a:p>
        </p:txBody>
      </p:sp>
      <p:pic>
        <p:nvPicPr>
          <p:cNvPr id="26" name="Picture 4" descr="Résultat de recherche d'images pour &quot;logo ARS IDF&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638" y="260784"/>
            <a:ext cx="1363501"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946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2737</Words>
  <Application>Microsoft Office PowerPoint</Application>
  <PresentationFormat>Affichage à l'écran (4:3)</PresentationFormat>
  <Paragraphs>479</Paragraphs>
  <Slides>46</Slides>
  <Notes>11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46</vt:i4>
      </vt:variant>
    </vt:vector>
  </HeadingPairs>
  <TitlesOfParts>
    <vt:vector size="48" baseType="lpstr">
      <vt:lpstr>Thème Office</vt:lpstr>
      <vt:lpstr>Diapositive think-cell</vt:lpstr>
      <vt:lpstr>Mobilisation du système de santé  à l’approche de l’hiver  Séminaire 30.11.2017 Présidé par Mme la Ministre Agnès BUZYN</vt:lpstr>
      <vt:lpstr>Séquence 1 Organisation de la mobilisation en ville et des 3 secteurs (ville, hôpital et médico-social)  en cas de tension </vt:lpstr>
      <vt:lpstr>Présentation PowerPoint</vt:lpstr>
      <vt:lpstr>Introduction</vt:lpstr>
      <vt:lpstr>Des facteurs de succès</vt:lpstr>
      <vt:lpstr>Un sujet prioritaire pour l’ARS Ile de France</vt:lpstr>
      <vt:lpstr>Axes prioritaires du plan pluriannuel d’anticipation des tensions sur le système de santé</vt:lpstr>
      <vt:lpstr>Une méthodologie cohérente intégrative Mesurer – Agir – Evaluer</vt:lpstr>
      <vt:lpstr>Compétences de l’ARS sollicitées dans le cadre de ce plan</vt:lpstr>
      <vt:lpstr>Soins Non Programmés (SNP) en Médecine Générale</vt:lpstr>
      <vt:lpstr>Présentation PowerPoint</vt:lpstr>
      <vt:lpstr>Présentation PowerPoint</vt:lpstr>
      <vt:lpstr>Séquence 2 Renforcement des bonnes pratiques visant au maintien des personnes âgées  sur leur lieu de vie </vt:lpstr>
      <vt:lpstr>Le 30 novembre 2017  Cabinet de la ministre de la santé et des solidarités</vt:lpstr>
      <vt:lpstr>Présentation PowerPoint</vt:lpstr>
      <vt:lpstr>Présentation PowerPoint</vt:lpstr>
      <vt:lpstr>Présentation PowerPoint</vt:lpstr>
      <vt:lpstr>Présentation PowerPoint</vt:lpstr>
      <vt:lpstr>Présentation PowerPoint</vt:lpstr>
      <vt:lpstr>Présentation PowerPoint</vt:lpstr>
      <vt:lpstr>Des évolutions démographiques et épidémiologiques  à l’origine de nouveaux besoins (1)</vt:lpstr>
      <vt:lpstr>Des évolutions démographiques et épidémiologiques  à l’origine de nouveaux besoins (2)</vt:lpstr>
      <vt:lpstr>Démarche de coopération renforcée entre  ES MCO et EHPAD</vt:lpstr>
      <vt:lpstr>Axes de travail communs entre ES MCO et EHPAD  </vt:lpstr>
      <vt:lpstr>Diffusion des travaux</vt:lpstr>
      <vt:lpstr>Présentation PowerPoint</vt:lpstr>
      <vt:lpstr>Bilan Etude d’impact médico-économique du dispositif d’IDE mutualisés de nuit en EHPAD</vt:lpstr>
      <vt:lpstr>Présentation PowerPoint</vt:lpstr>
      <vt:lpstr>Moyens mis en place</vt:lpstr>
      <vt:lpstr>Présentation PowerPoint</vt:lpstr>
      <vt:lpstr>Présentation PowerPoint</vt:lpstr>
      <vt:lpstr>Présentation PowerPoint</vt:lpstr>
      <vt:lpstr>Présentation PowerPoint</vt:lpstr>
      <vt:lpstr>Perspectives</vt:lpstr>
      <vt:lpstr>Présentation PowerPoint</vt:lpstr>
      <vt:lpstr>Séquence 3 Gestion de l’aval des urgences </vt:lpstr>
      <vt:lpstr>Présentation PowerPoint</vt:lpstr>
      <vt:lpstr>Le Programme national gestion des lits</vt:lpstr>
      <vt:lpstr>La gestion des lits : outils et méthodes</vt:lpstr>
      <vt:lpstr>Présentation PowerPoint</vt:lpstr>
      <vt:lpstr>Conclusions</vt:lpstr>
      <vt:lpstr>Faciliter l'hospitalisation des patients à partir des urgences</vt:lpstr>
      <vt:lpstr>CONSTAT DE DÉPART</vt:lpstr>
      <vt:lpstr>MISE EN ŒUVRE D’UN PLAN D’AMÉLIORATION DE L’ACCUEIL DES URGENCES (PAAU)</vt:lpstr>
      <vt:lpstr>CONCLUSION</vt:lpstr>
      <vt:lpstr>Conclusion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 DE SOINS NON PROGRAMMES</dc:title>
  <dc:creator>lb</dc:creator>
  <cp:lastModifiedBy>clemence.charras</cp:lastModifiedBy>
  <cp:revision>59</cp:revision>
  <dcterms:created xsi:type="dcterms:W3CDTF">2017-11-17T15:03:50Z</dcterms:created>
  <dcterms:modified xsi:type="dcterms:W3CDTF">2017-12-08T09:24:09Z</dcterms:modified>
</cp:coreProperties>
</file>