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23"/>
  </p:notesMasterIdLst>
  <p:handoutMasterIdLst>
    <p:handoutMasterId r:id="rId24"/>
  </p:handoutMasterIdLst>
  <p:sldIdLst>
    <p:sldId id="256" r:id="rId2"/>
    <p:sldId id="290" r:id="rId3"/>
    <p:sldId id="272" r:id="rId4"/>
    <p:sldId id="257" r:id="rId5"/>
    <p:sldId id="258" r:id="rId6"/>
    <p:sldId id="273" r:id="rId7"/>
    <p:sldId id="261" r:id="rId8"/>
    <p:sldId id="277" r:id="rId9"/>
    <p:sldId id="293" r:id="rId10"/>
    <p:sldId id="298" r:id="rId11"/>
    <p:sldId id="297" r:id="rId12"/>
    <p:sldId id="294" r:id="rId13"/>
    <p:sldId id="279" r:id="rId14"/>
    <p:sldId id="292" r:id="rId15"/>
    <p:sldId id="282" r:id="rId16"/>
    <p:sldId id="283" r:id="rId17"/>
    <p:sldId id="289" r:id="rId18"/>
    <p:sldId id="284" r:id="rId19"/>
    <p:sldId id="285" r:id="rId20"/>
    <p:sldId id="287" r:id="rId21"/>
    <p:sldId id="286" r:id="rId22"/>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2" d="100"/>
          <a:sy n="62" d="100"/>
        </p:scale>
        <p:origin x="-1416" y="-84"/>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dirty="0">
              <a:ln>
                <a:noFill/>
              </a:ln>
              <a:latin typeface="Liberation Sans"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dirty="0">
              <a:ln>
                <a:noFill/>
              </a:ln>
              <a:latin typeface="Liberation Sans"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r>
              <a:rPr lang="fr-FR" sz="1400" b="0" i="0" u="none" strike="noStrike" kern="1200" cap="none">
                <a:ln>
                  <a:noFill/>
                </a:ln>
                <a:latin typeface="Liberation Sans" pitchFamily="18"/>
                <a:ea typeface="Microsoft YaHei" pitchFamily="2"/>
                <a:cs typeface="Lucida Sans" pitchFamily="2"/>
              </a:rPr>
              <a:t>ooioio</a:t>
            </a:r>
            <a:endParaRPr lang="fr-FR" sz="1400" b="0" i="0" u="none" strike="noStrike" kern="1200" cap="none" dirty="0">
              <a:ln>
                <a:noFill/>
              </a:ln>
              <a:latin typeface="Liberation Sans"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0453FA2B-6F61-4BCE-9377-E2B8481CC715}" type="slidenum">
              <a:rPr/>
              <a:pPr marL="0" marR="0" lvl="0" indent="0" algn="r" rtl="0" hangingPunct="0">
                <a:lnSpc>
                  <a:spcPct val="100000"/>
                </a:lnSpc>
                <a:spcBef>
                  <a:spcPts val="0"/>
                </a:spcBef>
                <a:spcAft>
                  <a:spcPts val="0"/>
                </a:spcAft>
                <a:buNone/>
                <a:tabLst/>
                <a:defRPr sz="1400"/>
              </a:pPr>
              <a:t>‹N°›</a:t>
            </a:fld>
            <a:endParaRPr lang="fr-FR" sz="1400" b="0" i="0" u="none" strike="noStrike" kern="1200" cap="none" dirty="0">
              <a:ln>
                <a:noFill/>
              </a:ln>
              <a:latin typeface="Liberation Sans" pitchFamily="18"/>
              <a:ea typeface="Microsoft YaHei" pitchFamily="2"/>
              <a:cs typeface="Lucida Sans" pitchFamily="2"/>
            </a:endParaRPr>
          </a:p>
        </p:txBody>
      </p:sp>
    </p:spTree>
    <p:extLst>
      <p:ext uri="{BB962C8B-B14F-4D97-AF65-F5344CB8AC3E}">
        <p14:creationId xmlns:p14="http://schemas.microsoft.com/office/powerpoint/2010/main" xmlns="" val="3337474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not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dirty="0"/>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endParaRPr lang="fr-FR" dirty="0"/>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fr-FR" sz="1400" kern="1200">
                <a:latin typeface="Liberation Serif" pitchFamily="18"/>
                <a:ea typeface="Segoe UI" pitchFamily="2"/>
                <a:cs typeface="Tahoma" pitchFamily="2"/>
              </a:defRPr>
            </a:lvl1pPr>
          </a:lstStyle>
          <a:p>
            <a:pPr lvl="0"/>
            <a:r>
              <a:rPr lang="fr-FR"/>
              <a:t>ooioio</a:t>
            </a:r>
            <a:endParaRPr lang="fr-FR" dirty="0"/>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3837A564-93DF-42F1-89CB-C91412ABD8C1}" type="slidenum">
              <a:rPr/>
              <a:pPr lvl="0"/>
              <a:t>‹N°›</a:t>
            </a:fld>
            <a:endParaRPr lang="fr-FR" dirty="0"/>
          </a:p>
        </p:txBody>
      </p:sp>
    </p:spTree>
    <p:extLst>
      <p:ext uri="{BB962C8B-B14F-4D97-AF65-F5344CB8AC3E}">
        <p14:creationId xmlns:p14="http://schemas.microsoft.com/office/powerpoint/2010/main" xmlns="" val="3722173467"/>
      </p:ext>
    </p:extLst>
  </p:cSld>
  <p:clrMap bg1="lt1" tx1="dk1" bg2="lt2" tx2="dk2" accent1="accent1" accent2="accent2" accent3="accent3" accent4="accent4" accent5="accent5" accent6="accent6" hlink="hlink" folHlink="folHlink"/>
  <p:hf hdr="0" dt="0"/>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3BB9925-7A63-4EBC-9295-23F4C94F944F}" type="slidenum">
              <a:rPr/>
              <a:pPr lvl="0"/>
              <a:t>1</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11</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406923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12</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64061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13</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199374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14</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210252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15</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350788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16</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146875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18</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1396868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19</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581452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20</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134441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3BB9925-7A63-4EBC-9295-23F4C94F944F}" type="slidenum">
              <a:rPr/>
              <a:pPr lvl="0"/>
              <a:t>3</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399743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6FCB973C-7CEF-41F3-B4F6-F15DF4D8FE9E}" type="slidenum">
              <a:rPr/>
              <a:pPr lvl="0"/>
              <a:t>4</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727AA406-64FE-436A-8D66-FAD2392DEC37}" type="slidenum">
              <a:rPr/>
              <a:pPr lvl="0"/>
              <a:t>5</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727AA406-64FE-436A-8D66-FAD2392DEC37}" type="slidenum">
              <a:rPr/>
              <a:pPr lvl="0"/>
              <a:t>6</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33304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7</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8</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340128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3837A564-93DF-42F1-89CB-C91412ABD8C1}" type="slidenum">
              <a:rPr lang="fr-FR" smtClean="0"/>
              <a:pPr lvl="0"/>
              <a:t>9</a:t>
            </a:fld>
            <a:endParaRPr lang="fr-FR" dirty="0"/>
          </a:p>
        </p:txBody>
      </p:sp>
      <p:sp>
        <p:nvSpPr>
          <p:cNvPr id="5" name="Espace réservé du pied de page 4"/>
          <p:cNvSpPr>
            <a:spLocks noGrp="1"/>
          </p:cNvSpPr>
          <p:nvPr>
            <p:ph type="ftr" sz="quarter" idx="11"/>
          </p:nvPr>
        </p:nvSpPr>
        <p:spPr/>
        <p:txBody>
          <a:bodyPr/>
          <a:lstStyle/>
          <a:p>
            <a:pPr lvl="0"/>
            <a:r>
              <a:rPr lang="fr-FR"/>
              <a:t>ooioio</a:t>
            </a:r>
            <a:endParaRPr lang="fr-FR" dirty="0"/>
          </a:p>
        </p:txBody>
      </p:sp>
    </p:spTree>
    <p:extLst>
      <p:ext uri="{BB962C8B-B14F-4D97-AF65-F5344CB8AC3E}">
        <p14:creationId xmlns:p14="http://schemas.microsoft.com/office/powerpoint/2010/main" xmlns="" val="4413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7C0DED7-B15E-440D-808C-B02A97CE7EA3}" type="slidenum">
              <a:rPr/>
              <a:pPr lvl="0"/>
              <a:t>10</a:t>
            </a:fld>
            <a:endParaRPr lang="fr-FR" dirty="0"/>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lvl="0"/>
            <a:r>
              <a:rPr lang="fr-FR"/>
              <a:t>ooioio</a:t>
            </a:r>
            <a:endParaRPr lang="fr-FR" dirty="0"/>
          </a:p>
        </p:txBody>
      </p:sp>
    </p:spTree>
    <p:extLst>
      <p:ext uri="{BB962C8B-B14F-4D97-AF65-F5344CB8AC3E}">
        <p14:creationId xmlns:p14="http://schemas.microsoft.com/office/powerpoint/2010/main" xmlns="" val="80117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333" y="-9334"/>
            <a:ext cx="10109072" cy="7578343"/>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403" y="2650553"/>
            <a:ext cx="6423553" cy="1814743"/>
          </a:xfrm>
        </p:spPr>
        <p:txBody>
          <a:bodyPr anchor="b">
            <a:noAutofit/>
          </a:bodyPr>
          <a:lstStyle>
            <a:lvl1pPr algn="r">
              <a:defRPr sz="5952">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246403" y="4465295"/>
            <a:ext cx="642355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3296D50D-3042-4DF0-ADAA-94B306FF29C5}" type="slidenum">
              <a:rPr lang="fr-FR" smtClean="0"/>
              <a:pPr lvl="0"/>
              <a:t>‹N°›</a:t>
            </a:fld>
            <a:endParaRPr lang="fr-FR" dirty="0"/>
          </a:p>
        </p:txBody>
      </p:sp>
    </p:spTree>
    <p:extLst>
      <p:ext uri="{BB962C8B-B14F-4D97-AF65-F5344CB8AC3E}">
        <p14:creationId xmlns:p14="http://schemas.microsoft.com/office/powerpoint/2010/main" xmlns="" val="378959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3751839"/>
          </a:xfrm>
        </p:spPr>
        <p:txBody>
          <a:bodyPr anchor="ctr">
            <a:normAutofit/>
          </a:bodyPr>
          <a:lstStyle>
            <a:lvl1pPr algn="l">
              <a:defRPr sz="4850" b="0" cap="none"/>
            </a:lvl1pPr>
          </a:lstStyle>
          <a:p>
            <a:r>
              <a:rPr lang="fr-FR"/>
              <a:t>Modifiez le style du titre</a:t>
            </a:r>
            <a:endParaRPr lang="en-US" dirty="0"/>
          </a:p>
        </p:txBody>
      </p:sp>
      <p:sp>
        <p:nvSpPr>
          <p:cNvPr id="3" name="Text Placeholder 2"/>
          <p:cNvSpPr>
            <a:spLocks noGrp="1"/>
          </p:cNvSpPr>
          <p:nvPr>
            <p:ph type="body" idx="1"/>
          </p:nvPr>
        </p:nvSpPr>
        <p:spPr>
          <a:xfrm>
            <a:off x="672042" y="4927788"/>
            <a:ext cx="6997914"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E4308279-22B7-4230-8291-D7347DC73920}" type="slidenum">
              <a:rPr lang="fr-FR" smtClean="0"/>
              <a:pPr lvl="0"/>
              <a:t>‹N°›</a:t>
            </a:fld>
            <a:endParaRPr lang="fr-FR" dirty="0"/>
          </a:p>
        </p:txBody>
      </p:sp>
    </p:spTree>
    <p:extLst>
      <p:ext uri="{BB962C8B-B14F-4D97-AF65-F5344CB8AC3E}">
        <p14:creationId xmlns:p14="http://schemas.microsoft.com/office/powerpoint/2010/main" xmlns="" val="142483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fr-FR"/>
              <a:t>Modifiez le style du titre</a:t>
            </a:r>
            <a:endParaRPr lang="en-US" dirty="0"/>
          </a:p>
        </p:txBody>
      </p:sp>
      <p:sp>
        <p:nvSpPr>
          <p:cNvPr id="23" name="Text Placeholder 9"/>
          <p:cNvSpPr>
            <a:spLocks noGrp="1"/>
          </p:cNvSpPr>
          <p:nvPr>
            <p:ph type="body" sz="quarter" idx="13"/>
          </p:nvPr>
        </p:nvSpPr>
        <p:spPr>
          <a:xfrm>
            <a:off x="1213857" y="4003828"/>
            <a:ext cx="5974958"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2040" y="4927788"/>
            <a:ext cx="6997915"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E4308279-22B7-4230-8291-D7347DC73920}" type="slidenum">
              <a:rPr lang="fr-FR" smtClean="0"/>
              <a:pPr lvl="0"/>
              <a:t>‹N°›</a:t>
            </a:fld>
            <a:endParaRPr lang="fr-FR" dirty="0"/>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92347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2040" y="2129659"/>
            <a:ext cx="6997915" cy="2861014"/>
          </a:xfrm>
        </p:spPr>
        <p:txBody>
          <a:bodyPr anchor="b">
            <a:normAutofit/>
          </a:bodyPr>
          <a:lstStyle>
            <a:lvl1pPr algn="l">
              <a:defRPr sz="4850" b="0" cap="none"/>
            </a:lvl1pPr>
          </a:lstStyle>
          <a:p>
            <a:r>
              <a:rPr lang="fr-FR"/>
              <a:t>Modifiez le style du titre</a:t>
            </a:r>
            <a:endParaRPr lang="en-US" dirty="0"/>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E4308279-22B7-4230-8291-D7347DC73920}" type="slidenum">
              <a:rPr lang="fr-FR" smtClean="0"/>
              <a:pPr lvl="0"/>
              <a:t>‹N°›</a:t>
            </a:fld>
            <a:endParaRPr lang="fr-FR" dirty="0"/>
          </a:p>
        </p:txBody>
      </p:sp>
    </p:spTree>
    <p:extLst>
      <p:ext uri="{BB962C8B-B14F-4D97-AF65-F5344CB8AC3E}">
        <p14:creationId xmlns:p14="http://schemas.microsoft.com/office/powerpoint/2010/main" xmlns="" val="1795624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fr-FR"/>
              <a:t>Modifiez le style du titre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E4308279-22B7-4230-8291-D7347DC73920}" type="slidenum">
              <a:rPr lang="fr-FR" smtClean="0"/>
              <a:pPr lvl="0"/>
              <a:t>‹N°›</a:t>
            </a:fld>
            <a:endParaRPr lang="fr-FR" dirty="0"/>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01038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78930" y="671971"/>
            <a:ext cx="6991025" cy="3331857"/>
          </a:xfrm>
        </p:spPr>
        <p:txBody>
          <a:bodyPr anchor="ctr">
            <a:normAutofit/>
          </a:bodyPr>
          <a:lstStyle>
            <a:lvl1pPr algn="l">
              <a:defRPr sz="4850" b="0" cap="none"/>
            </a:lvl1pPr>
          </a:lstStyle>
          <a:p>
            <a:r>
              <a:rPr lang="fr-FR"/>
              <a:t>Modifiez le style du titre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E4308279-22B7-4230-8291-D7347DC73920}" type="slidenum">
              <a:rPr lang="fr-FR" smtClean="0"/>
              <a:pPr lvl="0"/>
              <a:t>‹N°›</a:t>
            </a:fld>
            <a:endParaRPr lang="fr-FR" dirty="0"/>
          </a:p>
        </p:txBody>
      </p:sp>
    </p:spTree>
    <p:extLst>
      <p:ext uri="{BB962C8B-B14F-4D97-AF65-F5344CB8AC3E}">
        <p14:creationId xmlns:p14="http://schemas.microsoft.com/office/powerpoint/2010/main" xmlns="" val="1022745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756871AE-E3ED-4B83-8A69-919549BF427F}" type="slidenum">
              <a:rPr lang="fr-FR" smtClean="0"/>
              <a:pPr lvl="0"/>
              <a:t>‹N°›</a:t>
            </a:fld>
            <a:endParaRPr lang="fr-FR" dirty="0"/>
          </a:p>
        </p:txBody>
      </p:sp>
    </p:spTree>
    <p:extLst>
      <p:ext uri="{BB962C8B-B14F-4D97-AF65-F5344CB8AC3E}">
        <p14:creationId xmlns:p14="http://schemas.microsoft.com/office/powerpoint/2010/main" xmlns="" val="331830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572" y="671972"/>
            <a:ext cx="1079072" cy="5788752"/>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2041" y="671972"/>
            <a:ext cx="5727155" cy="578875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37F64A15-249E-46FF-A2B2-89B619BBC840}" type="slidenum">
              <a:rPr lang="fr-FR" smtClean="0"/>
              <a:pPr lvl="0"/>
              <a:t>‹N°›</a:t>
            </a:fld>
            <a:endParaRPr lang="fr-FR" dirty="0"/>
          </a:p>
        </p:txBody>
      </p:sp>
    </p:spTree>
    <p:extLst>
      <p:ext uri="{BB962C8B-B14F-4D97-AF65-F5344CB8AC3E}">
        <p14:creationId xmlns:p14="http://schemas.microsoft.com/office/powerpoint/2010/main" xmlns="" val="398306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324A17DA-9276-4726-99E3-2CE043BCD7D4}" type="slidenum">
              <a:rPr lang="fr-FR" smtClean="0"/>
              <a:pPr lvl="0"/>
              <a:t>‹N°›</a:t>
            </a:fld>
            <a:endParaRPr lang="fr-FR" dirty="0"/>
          </a:p>
        </p:txBody>
      </p:sp>
    </p:spTree>
    <p:extLst>
      <p:ext uri="{BB962C8B-B14F-4D97-AF65-F5344CB8AC3E}">
        <p14:creationId xmlns:p14="http://schemas.microsoft.com/office/powerpoint/2010/main" xmlns="" val="22099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2040" y="2977208"/>
            <a:ext cx="6997915" cy="2013467"/>
          </a:xfrm>
        </p:spPr>
        <p:txBody>
          <a:bodyPr anchor="b"/>
          <a:lstStyle>
            <a:lvl1pPr algn="l">
              <a:defRPr sz="4409" b="0" cap="none"/>
            </a:lvl1pPr>
          </a:lstStyle>
          <a:p>
            <a:r>
              <a:rPr lang="fr-FR"/>
              <a:t>Modifiez le style du titre</a:t>
            </a:r>
            <a:endParaRPr lang="en-US" dirty="0"/>
          </a:p>
        </p:txBody>
      </p:sp>
      <p:sp>
        <p:nvSpPr>
          <p:cNvPr id="3" name="Text Placeholder 2"/>
          <p:cNvSpPr>
            <a:spLocks noGrp="1"/>
          </p:cNvSpPr>
          <p:nvPr>
            <p:ph type="body" idx="1"/>
          </p:nvPr>
        </p:nvSpPr>
        <p:spPr>
          <a:xfrm>
            <a:off x="672040" y="4990673"/>
            <a:ext cx="6997915"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dirty="0"/>
          </a:p>
        </p:txBody>
      </p:sp>
      <p:sp>
        <p:nvSpPr>
          <p:cNvPr id="5" name="Footer Placeholder 4"/>
          <p:cNvSpPr>
            <a:spLocks noGrp="1"/>
          </p:cNvSpPr>
          <p:nvPr>
            <p:ph type="ftr" sz="quarter" idx="11"/>
          </p:nvPr>
        </p:nvSpPr>
        <p:spPr/>
        <p:txBody>
          <a:bodyPr/>
          <a:lstStyle/>
          <a:p>
            <a:pPr lvl="0"/>
            <a:r>
              <a:rPr lang="fr-FR"/>
              <a:t>Tous droits réservés.</a:t>
            </a:r>
            <a:endParaRPr lang="fr-FR" dirty="0"/>
          </a:p>
        </p:txBody>
      </p:sp>
      <p:sp>
        <p:nvSpPr>
          <p:cNvPr id="6" name="Slide Number Placeholder 5"/>
          <p:cNvSpPr>
            <a:spLocks noGrp="1"/>
          </p:cNvSpPr>
          <p:nvPr>
            <p:ph type="sldNum" sz="quarter" idx="12"/>
          </p:nvPr>
        </p:nvSpPr>
        <p:spPr/>
        <p:txBody>
          <a:bodyPr/>
          <a:lstStyle/>
          <a:p>
            <a:pPr lvl="0"/>
            <a:fld id="{DD399595-D459-4E65-B296-6FBCD99D687A}" type="slidenum">
              <a:rPr lang="fr-FR" smtClean="0"/>
              <a:pPr lvl="0"/>
              <a:t>‹N°›</a:t>
            </a:fld>
            <a:endParaRPr lang="fr-FR" dirty="0"/>
          </a:p>
        </p:txBody>
      </p:sp>
    </p:spTree>
    <p:extLst>
      <p:ext uri="{BB962C8B-B14F-4D97-AF65-F5344CB8AC3E}">
        <p14:creationId xmlns:p14="http://schemas.microsoft.com/office/powerpoint/2010/main" xmlns="" val="28344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1455937"/>
          </a:xfrm>
        </p:spPr>
        <p:txBody>
          <a:bodyPr/>
          <a:lstStyle/>
          <a:p>
            <a:r>
              <a:rPr lang="fr-FR"/>
              <a:t>Modifiez le style du titre</a:t>
            </a:r>
            <a:endParaRPr lang="en-US" dirty="0"/>
          </a:p>
        </p:txBody>
      </p:sp>
      <p:sp>
        <p:nvSpPr>
          <p:cNvPr id="3" name="Content Placeholder 2"/>
          <p:cNvSpPr>
            <a:spLocks noGrp="1"/>
          </p:cNvSpPr>
          <p:nvPr>
            <p:ph sz="half" idx="1"/>
          </p:nvPr>
        </p:nvSpPr>
        <p:spPr>
          <a:xfrm>
            <a:off x="672042" y="2381649"/>
            <a:ext cx="340442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265529" y="2381651"/>
            <a:ext cx="340442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endParaRPr lang="fr-FR" dirty="0"/>
          </a:p>
        </p:txBody>
      </p:sp>
      <p:sp>
        <p:nvSpPr>
          <p:cNvPr id="6" name="Footer Placeholder 5"/>
          <p:cNvSpPr>
            <a:spLocks noGrp="1"/>
          </p:cNvSpPr>
          <p:nvPr>
            <p:ph type="ftr" sz="quarter" idx="11"/>
          </p:nvPr>
        </p:nvSpPr>
        <p:spPr/>
        <p:txBody>
          <a:bodyPr/>
          <a:lstStyle/>
          <a:p>
            <a:pPr lvl="0"/>
            <a:r>
              <a:rPr lang="fr-FR"/>
              <a:t>Tous droits réservés.</a:t>
            </a:r>
            <a:endParaRPr lang="fr-FR" dirty="0"/>
          </a:p>
        </p:txBody>
      </p:sp>
      <p:sp>
        <p:nvSpPr>
          <p:cNvPr id="7" name="Slide Number Placeholder 6"/>
          <p:cNvSpPr>
            <a:spLocks noGrp="1"/>
          </p:cNvSpPr>
          <p:nvPr>
            <p:ph type="sldNum" sz="quarter" idx="12"/>
          </p:nvPr>
        </p:nvSpPr>
        <p:spPr/>
        <p:txBody>
          <a:bodyPr/>
          <a:lstStyle/>
          <a:p>
            <a:pPr lvl="0"/>
            <a:fld id="{C36457AC-DF8A-46B8-9DF1-E5EF8ABEF07F}" type="slidenum">
              <a:rPr lang="fr-FR" smtClean="0"/>
              <a:pPr lvl="0"/>
              <a:t>‹N°›</a:t>
            </a:fld>
            <a:endParaRPr lang="fr-FR" dirty="0"/>
          </a:p>
        </p:txBody>
      </p:sp>
    </p:spTree>
    <p:extLst>
      <p:ext uri="{BB962C8B-B14F-4D97-AF65-F5344CB8AC3E}">
        <p14:creationId xmlns:p14="http://schemas.microsoft.com/office/powerpoint/2010/main" xmlns="" val="314359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3" cy="1455937"/>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2041"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4" name="Content Placeholder 3"/>
          <p:cNvSpPr>
            <a:spLocks noGrp="1"/>
          </p:cNvSpPr>
          <p:nvPr>
            <p:ph sz="half" idx="2"/>
          </p:nvPr>
        </p:nvSpPr>
        <p:spPr>
          <a:xfrm>
            <a:off x="672041" y="3017307"/>
            <a:ext cx="3407251" cy="364217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262702"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6" name="Content Placeholder 5"/>
          <p:cNvSpPr>
            <a:spLocks noGrp="1"/>
          </p:cNvSpPr>
          <p:nvPr>
            <p:ph sz="quarter" idx="4"/>
          </p:nvPr>
        </p:nvSpPr>
        <p:spPr>
          <a:xfrm>
            <a:off x="4262702" y="3017307"/>
            <a:ext cx="3407251" cy="364217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endParaRPr lang="fr-FR" dirty="0"/>
          </a:p>
        </p:txBody>
      </p:sp>
      <p:sp>
        <p:nvSpPr>
          <p:cNvPr id="8" name="Footer Placeholder 7"/>
          <p:cNvSpPr>
            <a:spLocks noGrp="1"/>
          </p:cNvSpPr>
          <p:nvPr>
            <p:ph type="ftr" sz="quarter" idx="11"/>
          </p:nvPr>
        </p:nvSpPr>
        <p:spPr/>
        <p:txBody>
          <a:bodyPr/>
          <a:lstStyle/>
          <a:p>
            <a:pPr lvl="0"/>
            <a:r>
              <a:rPr lang="fr-FR"/>
              <a:t>Tous droits réservés.</a:t>
            </a:r>
            <a:endParaRPr lang="fr-FR" dirty="0"/>
          </a:p>
        </p:txBody>
      </p:sp>
      <p:sp>
        <p:nvSpPr>
          <p:cNvPr id="9" name="Slide Number Placeholder 8"/>
          <p:cNvSpPr>
            <a:spLocks noGrp="1"/>
          </p:cNvSpPr>
          <p:nvPr>
            <p:ph type="sldNum" sz="quarter" idx="12"/>
          </p:nvPr>
        </p:nvSpPr>
        <p:spPr/>
        <p:txBody>
          <a:bodyPr/>
          <a:lstStyle/>
          <a:p>
            <a:pPr lvl="0"/>
            <a:fld id="{460A7AD3-4B35-49FB-A592-D71A6F788A84}" type="slidenum">
              <a:rPr lang="fr-FR" smtClean="0"/>
              <a:pPr lvl="0"/>
              <a:t>‹N°›</a:t>
            </a:fld>
            <a:endParaRPr lang="fr-FR" dirty="0"/>
          </a:p>
        </p:txBody>
      </p:sp>
    </p:spTree>
    <p:extLst>
      <p:ext uri="{BB962C8B-B14F-4D97-AF65-F5344CB8AC3E}">
        <p14:creationId xmlns:p14="http://schemas.microsoft.com/office/powerpoint/2010/main" xmlns="" val="120993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4" cy="145593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lvl="0"/>
            <a:endParaRPr lang="fr-FR" dirty="0"/>
          </a:p>
        </p:txBody>
      </p:sp>
      <p:sp>
        <p:nvSpPr>
          <p:cNvPr id="4" name="Footer Placeholder 3"/>
          <p:cNvSpPr>
            <a:spLocks noGrp="1"/>
          </p:cNvSpPr>
          <p:nvPr>
            <p:ph type="ftr" sz="quarter" idx="11"/>
          </p:nvPr>
        </p:nvSpPr>
        <p:spPr/>
        <p:txBody>
          <a:bodyPr/>
          <a:lstStyle/>
          <a:p>
            <a:pPr lvl="0"/>
            <a:r>
              <a:rPr lang="fr-FR"/>
              <a:t>Tous droits réservés.</a:t>
            </a:r>
            <a:endParaRPr lang="fr-FR" dirty="0"/>
          </a:p>
        </p:txBody>
      </p:sp>
      <p:sp>
        <p:nvSpPr>
          <p:cNvPr id="5" name="Slide Number Placeholder 4"/>
          <p:cNvSpPr>
            <a:spLocks noGrp="1"/>
          </p:cNvSpPr>
          <p:nvPr>
            <p:ph type="sldNum" sz="quarter" idx="12"/>
          </p:nvPr>
        </p:nvSpPr>
        <p:spPr/>
        <p:txBody>
          <a:bodyPr/>
          <a:lstStyle/>
          <a:p>
            <a:pPr lvl="0"/>
            <a:fld id="{A5779559-56D5-4C5C-9DD8-C7EC0C074EBD}" type="slidenum">
              <a:rPr lang="fr-FR" smtClean="0"/>
              <a:pPr lvl="0"/>
              <a:t>‹N°›</a:t>
            </a:fld>
            <a:endParaRPr lang="fr-FR" dirty="0"/>
          </a:p>
        </p:txBody>
      </p:sp>
    </p:spTree>
    <p:extLst>
      <p:ext uri="{BB962C8B-B14F-4D97-AF65-F5344CB8AC3E}">
        <p14:creationId xmlns:p14="http://schemas.microsoft.com/office/powerpoint/2010/main" xmlns="" val="341251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dirty="0"/>
          </a:p>
        </p:txBody>
      </p:sp>
      <p:sp>
        <p:nvSpPr>
          <p:cNvPr id="3" name="Footer Placeholder 2"/>
          <p:cNvSpPr>
            <a:spLocks noGrp="1"/>
          </p:cNvSpPr>
          <p:nvPr>
            <p:ph type="ftr" sz="quarter" idx="11"/>
          </p:nvPr>
        </p:nvSpPr>
        <p:spPr/>
        <p:txBody>
          <a:bodyPr/>
          <a:lstStyle/>
          <a:p>
            <a:pPr lvl="0"/>
            <a:r>
              <a:rPr lang="fr-FR"/>
              <a:t>Tous droits réservés.</a:t>
            </a:r>
            <a:endParaRPr lang="fr-FR" dirty="0"/>
          </a:p>
        </p:txBody>
      </p:sp>
      <p:sp>
        <p:nvSpPr>
          <p:cNvPr id="4" name="Slide Number Placeholder 3"/>
          <p:cNvSpPr>
            <a:spLocks noGrp="1"/>
          </p:cNvSpPr>
          <p:nvPr>
            <p:ph type="sldNum" sz="quarter" idx="12"/>
          </p:nvPr>
        </p:nvSpPr>
        <p:spPr/>
        <p:txBody>
          <a:bodyPr/>
          <a:lstStyle/>
          <a:p>
            <a:pPr lvl="0"/>
            <a:fld id="{EA883BC7-A222-4867-878A-2F95686597D3}" type="slidenum">
              <a:rPr lang="fr-FR" smtClean="0"/>
              <a:pPr lvl="0"/>
              <a:t>‹N°›</a:t>
            </a:fld>
            <a:endParaRPr lang="fr-FR" dirty="0"/>
          </a:p>
        </p:txBody>
      </p:sp>
    </p:spTree>
    <p:extLst>
      <p:ext uri="{BB962C8B-B14F-4D97-AF65-F5344CB8AC3E}">
        <p14:creationId xmlns:p14="http://schemas.microsoft.com/office/powerpoint/2010/main" xmlns="" val="380157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2041" y="1651933"/>
            <a:ext cx="3075982" cy="1409272"/>
          </a:xfrm>
        </p:spPr>
        <p:txBody>
          <a:bodyPr anchor="b">
            <a:normAutofit/>
          </a:bodyPr>
          <a:lstStyle>
            <a:lvl1pPr>
              <a:defRPr sz="2205"/>
            </a:lvl1pPr>
          </a:lstStyle>
          <a:p>
            <a:r>
              <a:rPr lang="fr-FR"/>
              <a:t>Modifiez le style du titre</a:t>
            </a:r>
            <a:endParaRPr lang="en-US" dirty="0"/>
          </a:p>
        </p:txBody>
      </p:sp>
      <p:sp>
        <p:nvSpPr>
          <p:cNvPr id="3" name="Content Placeholder 2"/>
          <p:cNvSpPr>
            <a:spLocks noGrp="1"/>
          </p:cNvSpPr>
          <p:nvPr>
            <p:ph idx="1"/>
          </p:nvPr>
        </p:nvSpPr>
        <p:spPr>
          <a:xfrm>
            <a:off x="3937083" y="567610"/>
            <a:ext cx="3732871" cy="609187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2041" y="3061205"/>
            <a:ext cx="3075982"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pPr lvl="0"/>
            <a:endParaRPr lang="fr-FR" dirty="0"/>
          </a:p>
        </p:txBody>
      </p:sp>
      <p:sp>
        <p:nvSpPr>
          <p:cNvPr id="6" name="Footer Placeholder 5"/>
          <p:cNvSpPr>
            <a:spLocks noGrp="1"/>
          </p:cNvSpPr>
          <p:nvPr>
            <p:ph type="ftr" sz="quarter" idx="11"/>
          </p:nvPr>
        </p:nvSpPr>
        <p:spPr/>
        <p:txBody>
          <a:bodyPr/>
          <a:lstStyle/>
          <a:p>
            <a:pPr lvl="0"/>
            <a:r>
              <a:rPr lang="fr-FR"/>
              <a:t>Tous droits réservés.</a:t>
            </a:r>
            <a:endParaRPr lang="fr-FR" dirty="0"/>
          </a:p>
        </p:txBody>
      </p:sp>
      <p:sp>
        <p:nvSpPr>
          <p:cNvPr id="7" name="Slide Number Placeholder 6"/>
          <p:cNvSpPr>
            <a:spLocks noGrp="1"/>
          </p:cNvSpPr>
          <p:nvPr>
            <p:ph type="sldNum" sz="quarter" idx="12"/>
          </p:nvPr>
        </p:nvSpPr>
        <p:spPr/>
        <p:txBody>
          <a:bodyPr/>
          <a:lstStyle/>
          <a:p>
            <a:pPr lvl="0"/>
            <a:fld id="{298C9B2F-647F-471F-A585-39CB8989431B}" type="slidenum">
              <a:rPr lang="fr-FR" smtClean="0"/>
              <a:pPr lvl="0"/>
              <a:t>‹N°›</a:t>
            </a:fld>
            <a:endParaRPr lang="fr-FR" dirty="0"/>
          </a:p>
        </p:txBody>
      </p:sp>
    </p:spTree>
    <p:extLst>
      <p:ext uri="{BB962C8B-B14F-4D97-AF65-F5344CB8AC3E}">
        <p14:creationId xmlns:p14="http://schemas.microsoft.com/office/powerpoint/2010/main" xmlns="" val="103077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2041" y="5291772"/>
            <a:ext cx="6997914" cy="624724"/>
          </a:xfrm>
        </p:spPr>
        <p:txBody>
          <a:bodyPr anchor="b">
            <a:normAutofit/>
          </a:bodyPr>
          <a:lstStyle>
            <a:lvl1pPr algn="l">
              <a:defRPr sz="2646" b="0"/>
            </a:lvl1pPr>
          </a:lstStyle>
          <a:p>
            <a:r>
              <a:rPr lang="fr-FR"/>
              <a:t>Modifiez le style du titre</a:t>
            </a:r>
            <a:endParaRPr lang="en-US" dirty="0"/>
          </a:p>
        </p:txBody>
      </p:sp>
      <p:sp>
        <p:nvSpPr>
          <p:cNvPr id="3" name="Picture Placeholder 2"/>
          <p:cNvSpPr>
            <a:spLocks noGrp="1" noChangeAspect="1"/>
          </p:cNvSpPr>
          <p:nvPr>
            <p:ph type="pic" idx="1"/>
          </p:nvPr>
        </p:nvSpPr>
        <p:spPr>
          <a:xfrm>
            <a:off x="672041" y="671971"/>
            <a:ext cx="6997914"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2041" y="5916496"/>
            <a:ext cx="6997914"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Modifier les styles du texte du masque</a:t>
            </a:r>
          </a:p>
        </p:txBody>
      </p:sp>
      <p:sp>
        <p:nvSpPr>
          <p:cNvPr id="5" name="Date Placeholder 4"/>
          <p:cNvSpPr>
            <a:spLocks noGrp="1"/>
          </p:cNvSpPr>
          <p:nvPr>
            <p:ph type="dt" sz="half" idx="10"/>
          </p:nvPr>
        </p:nvSpPr>
        <p:spPr/>
        <p:txBody>
          <a:bodyPr/>
          <a:lstStyle/>
          <a:p>
            <a:pPr lvl="0"/>
            <a:endParaRPr lang="fr-FR" dirty="0"/>
          </a:p>
        </p:txBody>
      </p:sp>
      <p:sp>
        <p:nvSpPr>
          <p:cNvPr id="6" name="Footer Placeholder 5"/>
          <p:cNvSpPr>
            <a:spLocks noGrp="1"/>
          </p:cNvSpPr>
          <p:nvPr>
            <p:ph type="ftr" sz="quarter" idx="11"/>
          </p:nvPr>
        </p:nvSpPr>
        <p:spPr/>
        <p:txBody>
          <a:bodyPr/>
          <a:lstStyle/>
          <a:p>
            <a:pPr lvl="0"/>
            <a:r>
              <a:rPr lang="fr-FR"/>
              <a:t>Tous droits réservés.</a:t>
            </a:r>
            <a:endParaRPr lang="fr-FR" dirty="0"/>
          </a:p>
        </p:txBody>
      </p:sp>
      <p:sp>
        <p:nvSpPr>
          <p:cNvPr id="7" name="Slide Number Placeholder 6"/>
          <p:cNvSpPr>
            <a:spLocks noGrp="1"/>
          </p:cNvSpPr>
          <p:nvPr>
            <p:ph type="sldNum" sz="quarter" idx="12"/>
          </p:nvPr>
        </p:nvSpPr>
        <p:spPr/>
        <p:txBody>
          <a:bodyPr/>
          <a:lstStyle/>
          <a:p>
            <a:pPr lvl="0"/>
            <a:fld id="{B1802D49-ED89-4FED-B0D7-EEE224863400}" type="slidenum">
              <a:rPr lang="fr-FR" smtClean="0"/>
              <a:pPr lvl="0"/>
              <a:t>‹N°›</a:t>
            </a:fld>
            <a:endParaRPr lang="fr-FR" dirty="0"/>
          </a:p>
        </p:txBody>
      </p:sp>
    </p:spTree>
    <p:extLst>
      <p:ext uri="{BB962C8B-B14F-4D97-AF65-F5344CB8AC3E}">
        <p14:creationId xmlns:p14="http://schemas.microsoft.com/office/powerpoint/2010/main" xmlns="" val="63934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34" y="-9334"/>
            <a:ext cx="10109073" cy="7578343"/>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2041" y="671971"/>
            <a:ext cx="6997913" cy="1455937"/>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2041" y="2381651"/>
            <a:ext cx="6997914" cy="427783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958922" y="6659484"/>
            <a:ext cx="754208"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lvl="0"/>
            <a:endParaRPr lang="fr-FR" dirty="0"/>
          </a:p>
        </p:txBody>
      </p:sp>
      <p:sp>
        <p:nvSpPr>
          <p:cNvPr id="5" name="Footer Placeholder 4"/>
          <p:cNvSpPr>
            <a:spLocks noGrp="1"/>
          </p:cNvSpPr>
          <p:nvPr>
            <p:ph type="ftr" sz="quarter" idx="3"/>
          </p:nvPr>
        </p:nvSpPr>
        <p:spPr>
          <a:xfrm>
            <a:off x="672041" y="6659484"/>
            <a:ext cx="5096507"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lvl="0"/>
            <a:r>
              <a:rPr lang="fr-FR"/>
              <a:t>Tous droits réservés.</a:t>
            </a:r>
            <a:endParaRPr lang="fr-FR" dirty="0"/>
          </a:p>
        </p:txBody>
      </p:sp>
      <p:sp>
        <p:nvSpPr>
          <p:cNvPr id="6" name="Slide Number Placeholder 5"/>
          <p:cNvSpPr>
            <a:spLocks noGrp="1"/>
          </p:cNvSpPr>
          <p:nvPr>
            <p:ph type="sldNum" sz="quarter" idx="4"/>
          </p:nvPr>
        </p:nvSpPr>
        <p:spPr>
          <a:xfrm>
            <a:off x="7104808" y="6659484"/>
            <a:ext cx="565148" cy="402483"/>
          </a:xfrm>
          <a:prstGeom prst="rect">
            <a:avLst/>
          </a:prstGeom>
        </p:spPr>
        <p:txBody>
          <a:bodyPr vert="horz" lIns="91440" tIns="45720" rIns="91440" bIns="45720" rtlCol="0" anchor="ctr"/>
          <a:lstStyle>
            <a:lvl1pPr algn="r">
              <a:defRPr sz="992">
                <a:solidFill>
                  <a:schemeClr val="accent1"/>
                </a:solidFill>
              </a:defRPr>
            </a:lvl1pPr>
          </a:lstStyle>
          <a:p>
            <a:pPr lvl="0"/>
            <a:fld id="{E4308279-22B7-4230-8291-D7347DC73920}" type="slidenum">
              <a:rPr lang="fr-FR" smtClean="0"/>
              <a:pPr lvl="0"/>
              <a:t>‹N°›</a:t>
            </a:fld>
            <a:endParaRPr lang="fr-FR" dirty="0"/>
          </a:p>
        </p:txBody>
      </p:sp>
    </p:spTree>
    <p:extLst>
      <p:ext uri="{BB962C8B-B14F-4D97-AF65-F5344CB8AC3E}">
        <p14:creationId xmlns:p14="http://schemas.microsoft.com/office/powerpoint/2010/main" xmlns="" val="25270107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sldNum="0" hdr="0" dt="0"/>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Effet_ind%C3%A9sirabl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1" y="243191"/>
            <a:ext cx="8356060" cy="5622589"/>
          </a:xfrm>
        </p:spPr>
        <p:txBody>
          <a:bodyPr>
            <a:normAutofit/>
          </a:bodyPr>
          <a:lstStyle/>
          <a:p>
            <a:pPr marL="0" lvl="0" indent="0" algn="ctr">
              <a:buNone/>
            </a:pPr>
            <a:endParaRPr lang="fr-FR" sz="4000" b="1" dirty="0">
              <a:solidFill>
                <a:srgbClr val="92D050"/>
              </a:solidFill>
              <a:latin typeface="Calibri" panose="020F0502020204030204" pitchFamily="34" charset="0"/>
              <a:cs typeface="Calibri" panose="020F0502020204030204" pitchFamily="34" charset="0"/>
            </a:endParaRPr>
          </a:p>
          <a:p>
            <a:pPr marL="0" lvl="0" indent="0" algn="ctr">
              <a:buNone/>
            </a:pPr>
            <a:endParaRPr lang="fr-FR" sz="4000" b="1" dirty="0">
              <a:solidFill>
                <a:srgbClr val="92D050"/>
              </a:solidFill>
              <a:latin typeface="Calibri" panose="020F0502020204030204" pitchFamily="34" charset="0"/>
              <a:cs typeface="Calibri" panose="020F0502020204030204" pitchFamily="34" charset="0"/>
            </a:endParaRPr>
          </a:p>
          <a:p>
            <a:pPr marL="0" lvl="0" indent="0" algn="ctr">
              <a:buNone/>
            </a:pPr>
            <a:endParaRPr lang="fr-FR" sz="4000" b="1" dirty="0">
              <a:solidFill>
                <a:srgbClr val="92D050"/>
              </a:solidFill>
              <a:latin typeface="Calibri" panose="020F0502020204030204" pitchFamily="34" charset="0"/>
              <a:cs typeface="Calibri" panose="020F0502020204030204" pitchFamily="34" charset="0"/>
            </a:endParaRPr>
          </a:p>
          <a:p>
            <a:pPr marL="0" lvl="0" indent="0" algn="ctr">
              <a:buNone/>
            </a:pPr>
            <a:r>
              <a:rPr lang="fr-FR" sz="5400" b="1" i="1" dirty="0">
                <a:solidFill>
                  <a:schemeClr val="accent1"/>
                </a:solidFill>
                <a:latin typeface="Calibri" panose="020F0502020204030204" pitchFamily="34" charset="0"/>
                <a:cs typeface="Calibri" panose="020F0502020204030204" pitchFamily="34" charset="0"/>
              </a:rPr>
              <a:t>La Commission Des Usagers</a:t>
            </a:r>
            <a:endParaRPr lang="fr-FR" sz="5400" dirty="0">
              <a:solidFill>
                <a:schemeClr val="accent1"/>
              </a:solidFill>
              <a:latin typeface="Calibri" panose="020F0502020204030204" pitchFamily="34" charset="0"/>
              <a:cs typeface="Calibri" panose="020F0502020204030204" pitchFamily="34" charset="0"/>
            </a:endParaRPr>
          </a:p>
          <a:p>
            <a:pPr marL="0" lvl="0" indent="0" algn="just">
              <a:buNone/>
            </a:pPr>
            <a:endParaRPr lang="fr-FR" sz="5400" dirty="0">
              <a:latin typeface="Calibri" panose="020F0502020204030204" pitchFamily="34" charset="0"/>
              <a:cs typeface="Calibri" panose="020F0502020204030204" pitchFamily="34" charset="0"/>
            </a:endParaRPr>
          </a:p>
          <a:p>
            <a:pPr marL="0" lvl="0" indent="0" algn="ctr">
              <a:buNone/>
            </a:pPr>
            <a:r>
              <a:rPr lang="fr-FR" sz="2000" b="1" dirty="0">
                <a:solidFill>
                  <a:schemeClr val="tx1"/>
                </a:solidFill>
                <a:latin typeface="Calibri" panose="020F0502020204030204" pitchFamily="34" charset="0"/>
                <a:cs typeface="Calibri" panose="020F0502020204030204" pitchFamily="34" charset="0"/>
              </a:rPr>
              <a:t>Rédacteur: Mr Abraham Gérard – Représentant des usagers (RU)</a:t>
            </a:r>
          </a:p>
        </p:txBody>
      </p:sp>
      <p:sp>
        <p:nvSpPr>
          <p:cNvPr id="2" name="Espace réservé du pied de page 1"/>
          <p:cNvSpPr>
            <a:spLocks noGrp="1"/>
          </p:cNvSpPr>
          <p:nvPr>
            <p:ph type="ftr" sz="quarter" idx="11"/>
          </p:nvPr>
        </p:nvSpPr>
        <p:spPr/>
        <p:txBody>
          <a:bodyPr/>
          <a:lstStyle/>
          <a:p>
            <a:pPr lvl="0"/>
            <a:r>
              <a:rPr lang="fr-FR" dirty="0"/>
              <a:t>Tous droits réservés</a:t>
            </a:r>
          </a:p>
          <a:p>
            <a:pPr lvl="0"/>
            <a:r>
              <a:rPr lang="fr-FR" dirty="0"/>
              <a:t>Création 12/09/2017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0" y="972766"/>
            <a:ext cx="9072563" cy="6031149"/>
          </a:xfrm>
        </p:spPr>
        <p:txBody>
          <a:bodyPr>
            <a:normAutofit/>
          </a:bodyPr>
          <a:lstStyle/>
          <a:p>
            <a:pPr lvl="0"/>
            <a:endParaRPr lang="fr-FR" sz="2200" dirty="0"/>
          </a:p>
          <a:p>
            <a:pPr lvl="0"/>
            <a:endParaRPr lang="fr-FR" sz="2200" dirty="0"/>
          </a:p>
          <a:p>
            <a:pPr lvl="0"/>
            <a:endParaRPr lang="fr-FR" sz="2200" dirty="0"/>
          </a:p>
          <a:p>
            <a:pPr lvl="0"/>
            <a:endParaRPr lang="fr-FR" sz="2200" dirty="0"/>
          </a:p>
          <a:p>
            <a:pPr lvl="0" algn="just"/>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5" name="Rectangle 4"/>
          <p:cNvSpPr/>
          <p:nvPr/>
        </p:nvSpPr>
        <p:spPr>
          <a:xfrm>
            <a:off x="680936" y="1070044"/>
            <a:ext cx="8070427" cy="4701287"/>
          </a:xfrm>
          <a:prstGeom prst="rect">
            <a:avLst/>
          </a:prstGeom>
        </p:spPr>
        <p:txBody>
          <a:bodyPr wrap="square">
            <a:spAutoFit/>
          </a:bodyPr>
          <a:lstStyle/>
          <a:p>
            <a:pPr lvl="0" algn="just"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Les </a:t>
            </a:r>
            <a:r>
              <a:rPr lang="fr-FR" sz="2000" b="1" u="sng" dirty="0" smtClean="0">
                <a:solidFill>
                  <a:schemeClr val="accent5">
                    <a:lumMod val="60000"/>
                    <a:lumOff val="40000"/>
                  </a:schemeClr>
                </a:solidFill>
                <a:latin typeface="Calibri" panose="020F0502020204030204" pitchFamily="34" charset="0"/>
                <a:cs typeface="Calibri" panose="020F0502020204030204" pitchFamily="34" charset="0"/>
              </a:rPr>
              <a:t>évènements </a:t>
            </a: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indésirables :</a:t>
            </a:r>
          </a:p>
          <a:p>
            <a:pPr>
              <a:spcAft>
                <a:spcPts val="0"/>
              </a:spcAft>
            </a:pPr>
            <a:endParaRPr lang="fr-FR" sz="2000" b="1" kern="150" dirty="0">
              <a:latin typeface="Liberation Serif"/>
              <a:ea typeface="SimSun" panose="02010600030101010101" pitchFamily="2" charset="-122"/>
              <a:cs typeface="Lucida Sans" panose="020B0602030504020204" pitchFamily="34" charset="0"/>
            </a:endParaRPr>
          </a:p>
          <a:p>
            <a:pPr marL="342900" indent="-342900">
              <a:spcAft>
                <a:spcPts val="0"/>
              </a:spcAft>
              <a:buFont typeface="Arial" panose="020B0604020202020204" pitchFamily="34" charset="0"/>
              <a:buChar char="•"/>
            </a:pPr>
            <a:r>
              <a:rPr lang="fr-FR" sz="2000" b="1" kern="150" dirty="0">
                <a:solidFill>
                  <a:schemeClr val="accent2">
                    <a:lumMod val="75000"/>
                  </a:schemeClr>
                </a:solidFill>
                <a:latin typeface="Calibri" panose="020F0502020204030204" pitchFamily="34" charset="0"/>
                <a:ea typeface="SimSun" panose="02010600030101010101" pitchFamily="2" charset="-122"/>
                <a:cs typeface="Calibri" panose="020F0502020204030204" pitchFamily="34" charset="0"/>
              </a:rPr>
              <a:t>SIGNALEMENT</a:t>
            </a:r>
            <a:r>
              <a:rPr lang="fr-FR" sz="2000" b="1" kern="150" dirty="0">
                <a:latin typeface="Calibri" panose="020F0502020204030204" pitchFamily="34" charset="0"/>
                <a:ea typeface="SimSun" panose="02010600030101010101" pitchFamily="2" charset="-122"/>
                <a:cs typeface="Calibri" panose="020F0502020204030204" pitchFamily="34" charset="0"/>
              </a:rPr>
              <a:t>  </a:t>
            </a:r>
            <a:r>
              <a:rPr lang="fr-FR" sz="2000" b="1" kern="150" dirty="0">
                <a:solidFill>
                  <a:schemeClr val="accent2">
                    <a:lumMod val="75000"/>
                  </a:schemeClr>
                </a:solidFill>
                <a:latin typeface="Calibri" panose="020F0502020204030204" pitchFamily="34" charset="0"/>
                <a:ea typeface="SimSun" panose="02010600030101010101" pitchFamily="2" charset="-122"/>
                <a:cs typeface="Calibri" panose="020F0502020204030204" pitchFamily="34" charset="0"/>
              </a:rPr>
              <a:t>DES  EVENEMENTS  INDESIRABLES</a:t>
            </a:r>
          </a:p>
          <a:p>
            <a:pPr algn="ctr">
              <a:spcAft>
                <a:spcPts val="0"/>
              </a:spcAft>
            </a:pPr>
            <a:endParaRPr lang="fr-FR" kern="150" dirty="0">
              <a:latin typeface="Calibri" panose="020F0502020204030204" pitchFamily="34" charset="0"/>
              <a:ea typeface="SimSun" panose="02010600030101010101" pitchFamily="2" charset="-122"/>
              <a:cs typeface="Calibri" panose="020F0502020204030204" pitchFamily="34" charset="0"/>
            </a:endParaRPr>
          </a:p>
          <a:p>
            <a:pPr marL="1657350" lvl="3" indent="-285750">
              <a:buFont typeface="Wingdings" panose="05000000000000000000" pitchFamily="2" charset="2"/>
              <a:buChar char="Ø"/>
            </a:pPr>
            <a:r>
              <a:rPr lang="fr-FR" sz="2000" b="1" kern="150" dirty="0">
                <a:latin typeface="Calibri" panose="020F0502020204030204" pitchFamily="34" charset="0"/>
                <a:ea typeface="SimSun" panose="02010600030101010101" pitchFamily="2" charset="-122"/>
                <a:cs typeface="Calibri" panose="020F0502020204030204" pitchFamily="34" charset="0"/>
              </a:rPr>
              <a:t>Décret N° 2016-1151 du 24 Août 2016 relatif au portail de signalement des </a:t>
            </a:r>
            <a:r>
              <a:rPr lang="fr-FR" sz="2000" b="1" kern="150" dirty="0" smtClean="0">
                <a:latin typeface="Calibri" panose="020F0502020204030204" pitchFamily="34" charset="0"/>
                <a:ea typeface="SimSun" panose="02010600030101010101" pitchFamily="2" charset="-122"/>
                <a:cs typeface="Calibri" panose="020F0502020204030204" pitchFamily="34" charset="0"/>
              </a:rPr>
              <a:t>évènements </a:t>
            </a:r>
            <a:r>
              <a:rPr lang="fr-FR" sz="2000" b="1" kern="150" dirty="0">
                <a:latin typeface="Calibri" panose="020F0502020204030204" pitchFamily="34" charset="0"/>
                <a:ea typeface="SimSun" panose="02010600030101010101" pitchFamily="2" charset="-122"/>
                <a:cs typeface="Calibri" panose="020F0502020204030204" pitchFamily="34" charset="0"/>
              </a:rPr>
              <a:t>indésirables</a:t>
            </a:r>
            <a:endParaRPr lang="fr-FR" sz="2000" kern="150" dirty="0">
              <a:latin typeface="Calibri" panose="020F0502020204030204" pitchFamily="34" charset="0"/>
              <a:ea typeface="SimSun" panose="02010600030101010101" pitchFamily="2" charset="-122"/>
              <a:cs typeface="Calibri" panose="020F0502020204030204" pitchFamily="34" charset="0"/>
            </a:endParaRPr>
          </a:p>
          <a:p>
            <a:pPr>
              <a:spcAft>
                <a:spcPts val="0"/>
              </a:spcAft>
            </a:pPr>
            <a:r>
              <a:rPr lang="fr-FR" sz="2000" b="1" kern="150" dirty="0">
                <a:latin typeface="Calibri" panose="020F0502020204030204" pitchFamily="34" charset="0"/>
                <a:ea typeface="SimSun" panose="02010600030101010101" pitchFamily="2" charset="-122"/>
                <a:cs typeface="Calibri" panose="020F0502020204030204" pitchFamily="34" charset="0"/>
              </a:rPr>
              <a:t> </a:t>
            </a:r>
            <a:endParaRPr lang="fr-FR" kern="150" dirty="0">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fr-FR" sz="2000" kern="150" dirty="0">
                <a:latin typeface="Calibri" panose="020F0502020204030204" pitchFamily="34" charset="0"/>
                <a:ea typeface="SimSun" panose="02010600030101010101" pitchFamily="2" charset="-122"/>
                <a:cs typeface="Calibri" panose="020F0502020204030204" pitchFamily="34" charset="0"/>
              </a:rPr>
              <a:t>Le gouvernement a créé un portail internet de signalement des </a:t>
            </a:r>
            <a:r>
              <a:rPr lang="fr-FR" sz="2000" kern="150" dirty="0" smtClean="0">
                <a:latin typeface="Calibri" panose="020F0502020204030204" pitchFamily="34" charset="0"/>
                <a:ea typeface="SimSun" panose="02010600030101010101" pitchFamily="2" charset="-122"/>
                <a:cs typeface="Calibri" panose="020F0502020204030204" pitchFamily="34" charset="0"/>
              </a:rPr>
              <a:t>évènements </a:t>
            </a:r>
            <a:r>
              <a:rPr lang="fr-FR" sz="2000" kern="150" dirty="0">
                <a:latin typeface="Calibri" panose="020F0502020204030204" pitchFamily="34" charset="0"/>
                <a:ea typeface="SimSun" panose="02010600030101010101" pitchFamily="2" charset="-122"/>
                <a:cs typeface="Calibri" panose="020F0502020204030204" pitchFamily="34" charset="0"/>
              </a:rPr>
              <a:t>indésirables à disposition du public et des professionnels de santé des secteurs sanitaires et médico-social pour faciliter, promouvoir et recueillir la déclaration ou le signalement des </a:t>
            </a:r>
            <a:r>
              <a:rPr lang="fr-FR" sz="2000" kern="150" dirty="0" smtClean="0">
                <a:latin typeface="Calibri" panose="020F0502020204030204" pitchFamily="34" charset="0"/>
                <a:ea typeface="SimSun" panose="02010600030101010101" pitchFamily="2" charset="-122"/>
                <a:cs typeface="Calibri" panose="020F0502020204030204" pitchFamily="34" charset="0"/>
              </a:rPr>
              <a:t>évènements </a:t>
            </a:r>
            <a:r>
              <a:rPr lang="fr-FR" sz="2000" kern="150" dirty="0">
                <a:latin typeface="Calibri" panose="020F0502020204030204" pitchFamily="34" charset="0"/>
                <a:ea typeface="SimSun" panose="02010600030101010101" pitchFamily="2" charset="-122"/>
                <a:cs typeface="Calibri" panose="020F0502020204030204" pitchFamily="34" charset="0"/>
              </a:rPr>
              <a:t>sanitaires indésirables.</a:t>
            </a:r>
          </a:p>
          <a:p>
            <a:pPr lvl="0" algn="just"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pic>
        <p:nvPicPr>
          <p:cNvPr id="1026" name="Picture 2" descr="Résultat de recherche d'images pour &quot;portail des signalements d'evenement indesirabl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6855" y="4648331"/>
            <a:ext cx="4491999" cy="2246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Espace réservé du pied de page 5"/>
          <p:cNvSpPr>
            <a:spLocks noGrp="1"/>
          </p:cNvSpPr>
          <p:nvPr>
            <p:ph type="ftr" sz="quarter" idx="11"/>
          </p:nvPr>
        </p:nvSpPr>
        <p:spPr/>
        <p:txBody>
          <a:bodyPr/>
          <a:lstStyle/>
          <a:p>
            <a:pPr lvl="0"/>
            <a:r>
              <a:rPr lang="fr-FR" dirty="0"/>
              <a:t>Tous droits réservés.</a:t>
            </a:r>
          </a:p>
        </p:txBody>
      </p:sp>
    </p:spTree>
    <p:extLst>
      <p:ext uri="{BB962C8B-B14F-4D97-AF65-F5344CB8AC3E}">
        <p14:creationId xmlns:p14="http://schemas.microsoft.com/office/powerpoint/2010/main" xmlns="" val="235546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340467" y="1595335"/>
            <a:ext cx="9072563" cy="5671226"/>
          </a:xfrm>
        </p:spPr>
        <p:txBody>
          <a:bodyPr>
            <a:normAutofit/>
          </a:bodyPr>
          <a:lstStyle/>
          <a:p>
            <a:pPr marL="0" lvl="0" indent="0">
              <a:buNone/>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L’information médicale :</a:t>
            </a:r>
          </a:p>
          <a:p>
            <a:pPr lvl="0" algn="just"/>
            <a:endParaRPr lang="fr-FR" sz="2000" dirty="0">
              <a:latin typeface="Calibri" panose="020F0502020204030204" pitchFamily="34" charset="0"/>
              <a:cs typeface="Calibri" panose="020F0502020204030204" pitchFamily="34" charset="0"/>
            </a:endParaRPr>
          </a:p>
          <a:p>
            <a:pPr lvl="0" algn="just">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La commission est informée du nombre de demandes de communication d’informations médicales ainsi que des délais dans lesquels l’établissement satisfait à ces dernières .</a:t>
            </a:r>
          </a:p>
          <a:p>
            <a:pPr lvl="0" algn="just">
              <a:buClr>
                <a:srgbClr val="90C226"/>
              </a:buCl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marL="0" lvl="0" indent="0" algn="just">
              <a:buClr>
                <a:srgbClr val="90C226"/>
              </a:buClr>
              <a:buNone/>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La satisfaction des usagers: </a:t>
            </a:r>
          </a:p>
          <a:p>
            <a:pPr lvl="0" algn="just">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La CDU a connaissance du résultat de l’évaluation des enquêtes de satisfaction des usagers ainsi que des appréciations et remarques formulées par les patients et leur proche au sein des questionnaires de sorties .</a:t>
            </a:r>
          </a:p>
          <a:p>
            <a:pPr lvl="0" algn="just">
              <a:buClr>
                <a:srgbClr val="90C226"/>
              </a:buCl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lvl="0" algn="just">
              <a:buClr>
                <a:srgbClr val="90C226"/>
              </a:buClr>
            </a:pPr>
            <a:endParaRPr lang="fr-FR" sz="2200" dirty="0">
              <a:solidFill>
                <a:prstClr val="black">
                  <a:lumMod val="75000"/>
                  <a:lumOff val="25000"/>
                </a:prstClr>
              </a:solidFill>
              <a:latin typeface="Calibri" panose="020F0502020204030204" pitchFamily="34" charset="0"/>
              <a:cs typeface="Calibri" panose="020F0502020204030204" pitchFamily="34" charset="0"/>
            </a:endParaRPr>
          </a:p>
          <a:p>
            <a:pPr lvl="0" algn="just"/>
            <a:endParaRPr lang="fr-FR" sz="2000" dirty="0">
              <a:latin typeface="Calibri" panose="020F0502020204030204" pitchFamily="34" charset="0"/>
              <a:cs typeface="Calibri" panose="020F0502020204030204" pitchFamily="34" charset="0"/>
            </a:endParaRPr>
          </a:p>
        </p:txBody>
      </p:sp>
      <p:pic>
        <p:nvPicPr>
          <p:cNvPr id="7170" name="Picture 2" descr="Satisfaction du patien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91139" y="5651396"/>
            <a:ext cx="3171217" cy="16151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357612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600074"/>
          </a:xfrm>
        </p:spPr>
        <p:txBody>
          <a:bodyPr>
            <a:normAutofit fontScale="90000"/>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0" y="1332689"/>
            <a:ext cx="9072563" cy="5671226"/>
          </a:xfrm>
        </p:spPr>
        <p:txBody>
          <a:bodyPr>
            <a:normAutofit/>
          </a:bodyPr>
          <a:lstStyle/>
          <a:p>
            <a:pPr lvl="0"/>
            <a:endParaRPr lang="fr-FR" sz="2200" dirty="0"/>
          </a:p>
          <a:p>
            <a:pPr lvl="0" algn="just"/>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5" name="Rectangle 4"/>
          <p:cNvSpPr/>
          <p:nvPr/>
        </p:nvSpPr>
        <p:spPr>
          <a:xfrm>
            <a:off x="457200" y="1332688"/>
            <a:ext cx="9416373" cy="7355860"/>
          </a:xfrm>
          <a:prstGeom prst="rect">
            <a:avLst/>
          </a:prstGeom>
        </p:spPr>
        <p:txBody>
          <a:bodyPr wrap="square">
            <a:spAutoFit/>
          </a:bodyPr>
          <a:lstStyle/>
          <a:p>
            <a:pPr lvl="0" algn="just" defTabSz="503972">
              <a:spcBef>
                <a:spcPts val="1102"/>
              </a:spcBef>
              <a:buClr>
                <a:srgbClr val="90C226"/>
              </a:buClr>
              <a:buSzPct val="80000"/>
            </a:pPr>
            <a:r>
              <a:rPr lang="fr-FR" sz="1600" b="1" u="sng" dirty="0">
                <a:solidFill>
                  <a:schemeClr val="accent5">
                    <a:lumMod val="60000"/>
                    <a:lumOff val="40000"/>
                  </a:schemeClr>
                </a:solidFill>
                <a:latin typeface="Calibri" panose="020F0502020204030204" pitchFamily="34" charset="0"/>
                <a:cs typeface="Calibri" panose="020F0502020204030204" pitchFamily="34" charset="0"/>
              </a:rPr>
              <a:t>Les </a:t>
            </a:r>
            <a:r>
              <a:rPr lang="fr-FR" sz="1600" b="1" u="sng" dirty="0" smtClean="0">
                <a:solidFill>
                  <a:schemeClr val="accent5">
                    <a:lumMod val="60000"/>
                    <a:lumOff val="40000"/>
                  </a:schemeClr>
                </a:solidFill>
                <a:latin typeface="Calibri" panose="020F0502020204030204" pitchFamily="34" charset="0"/>
                <a:cs typeface="Calibri" panose="020F0502020204030204" pitchFamily="34" charset="0"/>
              </a:rPr>
              <a:t>évènements </a:t>
            </a:r>
            <a:r>
              <a:rPr lang="fr-FR" sz="1600" b="1" u="sng" dirty="0">
                <a:solidFill>
                  <a:schemeClr val="accent5">
                    <a:lumMod val="60000"/>
                    <a:lumOff val="40000"/>
                  </a:schemeClr>
                </a:solidFill>
                <a:latin typeface="Calibri" panose="020F0502020204030204" pitchFamily="34" charset="0"/>
                <a:cs typeface="Calibri" panose="020F0502020204030204" pitchFamily="34" charset="0"/>
              </a:rPr>
              <a:t>indésirables :</a:t>
            </a:r>
          </a:p>
          <a:p>
            <a:pPr marL="377979" lvl="0" indent="-377979" algn="just" defTabSz="503972">
              <a:spcBef>
                <a:spcPts val="1102"/>
              </a:spcBef>
              <a:buClr>
                <a:srgbClr val="90C226"/>
              </a:buClr>
              <a:buSzPct val="80000"/>
              <a:buFont typeface="Wingdings 3" charset="2"/>
              <a:buChar char=""/>
            </a:pPr>
            <a:r>
              <a:rPr lang="fr-FR" sz="1600" dirty="0">
                <a:solidFill>
                  <a:prstClr val="black">
                    <a:lumMod val="75000"/>
                    <a:lumOff val="25000"/>
                  </a:prstClr>
                </a:solidFill>
                <a:latin typeface="Calibri" panose="020F0502020204030204" pitchFamily="34" charset="0"/>
                <a:cs typeface="Calibri" panose="020F0502020204030204" pitchFamily="34" charset="0"/>
              </a:rPr>
              <a:t>Une fois par an, elle prend acte des </a:t>
            </a:r>
            <a:r>
              <a:rPr lang="fr-FR" sz="1600" dirty="0" smtClean="0">
                <a:solidFill>
                  <a:prstClr val="black">
                    <a:lumMod val="75000"/>
                    <a:lumOff val="25000"/>
                  </a:prstClr>
                </a:solidFill>
                <a:latin typeface="Calibri" panose="020F0502020204030204" pitchFamily="34" charset="0"/>
                <a:cs typeface="Calibri" panose="020F0502020204030204" pitchFamily="34" charset="0"/>
              </a:rPr>
              <a:t>évènements </a:t>
            </a:r>
            <a:r>
              <a:rPr lang="fr-FR" sz="1600" dirty="0">
                <a:solidFill>
                  <a:prstClr val="black">
                    <a:lumMod val="75000"/>
                    <a:lumOff val="25000"/>
                  </a:prstClr>
                </a:solidFill>
                <a:latin typeface="Calibri" panose="020F0502020204030204" pitchFamily="34" charset="0"/>
                <a:cs typeface="Calibri" panose="020F0502020204030204" pitchFamily="34" charset="0"/>
              </a:rPr>
              <a:t>indésirables graves liés aux soins survenus au cours des douze mois précédents ainsi que les actions menées par l’établissement pour y remédier toujours dans </a:t>
            </a:r>
            <a:r>
              <a:rPr lang="fr-FR" sz="1600" b="1" dirty="0">
                <a:solidFill>
                  <a:prstClr val="black">
                    <a:lumMod val="75000"/>
                    <a:lumOff val="25000"/>
                  </a:prstClr>
                </a:solidFill>
                <a:latin typeface="Calibri" panose="020F0502020204030204" pitchFamily="34" charset="0"/>
                <a:cs typeface="Calibri" panose="020F0502020204030204" pitchFamily="34" charset="0"/>
              </a:rPr>
              <a:t>le but d’améliorer la qualité de la prise en charge et la sécurité des patients et de leur entourage. </a:t>
            </a:r>
          </a:p>
          <a:p>
            <a:pPr lvl="0" algn="just" defTabSz="503972">
              <a:spcBef>
                <a:spcPts val="1102"/>
              </a:spcBef>
              <a:buClr>
                <a:srgbClr val="90C226"/>
              </a:buClr>
              <a:buSzPct val="80000"/>
            </a:pPr>
            <a:r>
              <a:rPr lang="fr-FR" sz="1600" dirty="0">
                <a:solidFill>
                  <a:prstClr val="black">
                    <a:lumMod val="75000"/>
                    <a:lumOff val="25000"/>
                  </a:prstClr>
                </a:solidFill>
                <a:latin typeface="Calibri" panose="020F0502020204030204" pitchFamily="34" charset="0"/>
                <a:cs typeface="Calibri" panose="020F0502020204030204" pitchFamily="34" charset="0"/>
              </a:rPr>
              <a:t>Quelques définitions à distinguer :</a:t>
            </a:r>
          </a:p>
          <a:p>
            <a:pPr lvl="0" algn="just" defTabSz="503972">
              <a:spcBef>
                <a:spcPts val="1102"/>
              </a:spcBef>
              <a:buClr>
                <a:srgbClr val="90C226"/>
              </a:buClr>
              <a:buSzPct val="80000"/>
            </a:pPr>
            <a:r>
              <a:rPr lang="fr-FR" sz="1600" dirty="0">
                <a:solidFill>
                  <a:srgbClr val="222222"/>
                </a:solidFill>
                <a:latin typeface="Calibri" panose="020F0502020204030204" pitchFamily="34" charset="0"/>
                <a:cs typeface="Calibri" panose="020F0502020204030204" pitchFamily="34" charset="0"/>
              </a:rPr>
              <a:t>Un </a:t>
            </a:r>
            <a:r>
              <a:rPr lang="fr-FR" sz="1600" u="sng" dirty="0" smtClean="0">
                <a:solidFill>
                  <a:srgbClr val="92D050"/>
                </a:solidFill>
                <a:latin typeface="Calibri" panose="020F0502020204030204" pitchFamily="34" charset="0"/>
                <a:cs typeface="Calibri" panose="020F0502020204030204" pitchFamily="34" charset="0"/>
              </a:rPr>
              <a:t>évènement </a:t>
            </a:r>
            <a:r>
              <a:rPr lang="fr-FR" sz="1600" u="sng" dirty="0">
                <a:solidFill>
                  <a:srgbClr val="92D050"/>
                </a:solidFill>
                <a:latin typeface="Calibri" panose="020F0502020204030204" pitchFamily="34" charset="0"/>
                <a:cs typeface="Calibri" panose="020F0502020204030204" pitchFamily="34" charset="0"/>
              </a:rPr>
              <a:t>indésirable associé aux soins </a:t>
            </a:r>
            <a:r>
              <a:rPr lang="fr-FR" sz="1600" dirty="0">
                <a:solidFill>
                  <a:srgbClr val="222222"/>
                </a:solidFill>
                <a:latin typeface="Calibri" panose="020F0502020204030204" pitchFamily="34" charset="0"/>
                <a:cs typeface="Calibri" panose="020F0502020204030204" pitchFamily="34" charset="0"/>
              </a:rPr>
              <a:t>(EIAS) est un </a:t>
            </a:r>
            <a:r>
              <a:rPr lang="fr-FR" sz="1600" dirty="0" smtClean="0">
                <a:solidFill>
                  <a:srgbClr val="222222"/>
                </a:solidFill>
                <a:latin typeface="Calibri" panose="020F0502020204030204" pitchFamily="34" charset="0"/>
                <a:cs typeface="Calibri" panose="020F0502020204030204" pitchFamily="34" charset="0"/>
              </a:rPr>
              <a:t>évènement </a:t>
            </a:r>
            <a:r>
              <a:rPr lang="fr-FR" sz="1600" dirty="0">
                <a:solidFill>
                  <a:srgbClr val="222222"/>
                </a:solidFill>
                <a:latin typeface="Calibri" panose="020F0502020204030204" pitchFamily="34" charset="0"/>
                <a:cs typeface="Calibri" panose="020F0502020204030204" pitchFamily="34" charset="0"/>
              </a:rPr>
              <a:t>inattendu  qui perturbe ou retarde le processus de soin, ou impacte directement le patient dans sa santé. Cet évènement est consécutif aux actes de prévention, de diagnostic ou de traitement.</a:t>
            </a:r>
            <a:endParaRPr lang="fr-FR" sz="1600" dirty="0">
              <a:solidFill>
                <a:prstClr val="black">
                  <a:lumMod val="75000"/>
                  <a:lumOff val="25000"/>
                </a:prstClr>
              </a:solidFill>
              <a:latin typeface="Calibri" panose="020F0502020204030204" pitchFamily="34" charset="0"/>
              <a:cs typeface="Calibri" panose="020F0502020204030204" pitchFamily="34" charset="0"/>
            </a:endParaRPr>
          </a:p>
          <a:p>
            <a:pPr lvl="0" algn="just" defTabSz="503972">
              <a:spcBef>
                <a:spcPts val="1102"/>
              </a:spcBef>
              <a:buClr>
                <a:srgbClr val="90C226"/>
              </a:buClr>
              <a:buSzPct val="80000"/>
            </a:pPr>
            <a:r>
              <a:rPr lang="fr-FR" sz="1600" dirty="0">
                <a:latin typeface="Calibri" panose="020F0502020204030204" pitchFamily="34" charset="0"/>
                <a:cs typeface="Calibri" panose="020F0502020204030204" pitchFamily="34" charset="0"/>
              </a:rPr>
              <a:t>Les </a:t>
            </a:r>
            <a:r>
              <a:rPr lang="fr-FR" sz="1600" dirty="0" smtClean="0">
                <a:latin typeface="Calibri" panose="020F0502020204030204" pitchFamily="34" charset="0"/>
                <a:cs typeface="Calibri" panose="020F0502020204030204" pitchFamily="34" charset="0"/>
                <a:hlinkClick r:id="rId3" tooltip="Effet indésirable"/>
              </a:rPr>
              <a:t>évènements </a:t>
            </a:r>
            <a:r>
              <a:rPr lang="fr-FR" sz="1600" dirty="0">
                <a:latin typeface="Calibri" panose="020F0502020204030204" pitchFamily="34" charset="0"/>
                <a:cs typeface="Calibri" panose="020F0502020204030204" pitchFamily="34" charset="0"/>
                <a:hlinkClick r:id="rId3" tooltip="Effet indésirable"/>
              </a:rPr>
              <a:t>indésirables</a:t>
            </a:r>
            <a:r>
              <a:rPr lang="fr-FR" sz="1600" dirty="0">
                <a:latin typeface="Calibri" panose="020F0502020204030204" pitchFamily="34" charset="0"/>
                <a:cs typeface="Calibri" panose="020F0502020204030204" pitchFamily="34" charset="0"/>
              </a:rPr>
              <a:t> sont considérés</a:t>
            </a:r>
            <a:r>
              <a:rPr lang="fr-FR" sz="1600" baseline="30000"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comme ayant un caractère de gravité (</a:t>
            </a:r>
            <a:r>
              <a:rPr lang="fr-FR" sz="1600" dirty="0" smtClean="0">
                <a:latin typeface="Calibri" panose="020F0502020204030204" pitchFamily="34" charset="0"/>
                <a:cs typeface="Calibri" panose="020F0502020204030204" pitchFamily="34" charset="0"/>
              </a:rPr>
              <a:t>évènement </a:t>
            </a:r>
            <a:r>
              <a:rPr lang="fr-FR" sz="1600" dirty="0">
                <a:latin typeface="Calibri" panose="020F0502020204030204" pitchFamily="34" charset="0"/>
                <a:cs typeface="Calibri" panose="020F0502020204030204" pitchFamily="34" charset="0"/>
              </a:rPr>
              <a:t>indésirable grave, EIG) « à partir du moment où ils sont cause d’hospitalisation ou ils entrainent une prolongation de l’hospitalisation, une incapacité à la sortie de l’unité ou un risque vital. »</a:t>
            </a:r>
          </a:p>
          <a:p>
            <a:pPr lvl="0" algn="just" defTabSz="503972">
              <a:spcBef>
                <a:spcPts val="1102"/>
              </a:spcBef>
              <a:buClr>
                <a:srgbClr val="90C226"/>
              </a:buClr>
              <a:buSzPct val="80000"/>
            </a:pPr>
            <a:r>
              <a:rPr lang="fr-FR" sz="1600" dirty="0">
                <a:latin typeface="Calibri" panose="020F0502020204030204" pitchFamily="34" charset="0"/>
                <a:cs typeface="Calibri" panose="020F0502020204030204" pitchFamily="34" charset="0"/>
              </a:rPr>
              <a:t>Un </a:t>
            </a:r>
            <a:r>
              <a:rPr lang="fr-FR" sz="1600" u="sng" dirty="0" smtClean="0">
                <a:solidFill>
                  <a:srgbClr val="92D050"/>
                </a:solidFill>
                <a:latin typeface="Calibri" panose="020F0502020204030204" pitchFamily="34" charset="0"/>
                <a:cs typeface="Calibri" panose="020F0502020204030204" pitchFamily="34" charset="0"/>
              </a:rPr>
              <a:t>évènement </a:t>
            </a:r>
            <a:r>
              <a:rPr lang="fr-FR" sz="1600" u="sng" dirty="0">
                <a:solidFill>
                  <a:srgbClr val="92D050"/>
                </a:solidFill>
                <a:latin typeface="Calibri" panose="020F0502020204030204" pitchFamily="34" charset="0"/>
                <a:cs typeface="Calibri" panose="020F0502020204030204" pitchFamily="34" charset="0"/>
              </a:rPr>
              <a:t>indésirable évitable </a:t>
            </a:r>
            <a:r>
              <a:rPr lang="fr-FR" sz="1600" dirty="0">
                <a:latin typeface="Calibri" panose="020F0502020204030204" pitchFamily="34" charset="0"/>
                <a:cs typeface="Calibri" panose="020F0502020204030204" pitchFamily="34" charset="0"/>
              </a:rPr>
              <a:t>liés aux soins est considéré comme évitable lorsqu’il est jugé qu’il ne serait pas parvenu si les soins avaient été conforme à une prise en charge satisfaisante dans le respect des protocoles et des procédures</a:t>
            </a:r>
          </a:p>
          <a:p>
            <a:pPr marL="377979" lvl="0" indent="-377979" defTabSz="503972">
              <a:spcBef>
                <a:spcPts val="1102"/>
              </a:spcBef>
              <a:buClr>
                <a:srgbClr val="90C226"/>
              </a:buClr>
              <a:buSzPct val="80000"/>
              <a:buFont typeface="Wingdings 3" charset="2"/>
              <a:buChar char=""/>
            </a:pPr>
            <a:r>
              <a:rPr lang="fr-FR" sz="1600" dirty="0">
                <a:solidFill>
                  <a:prstClr val="black">
                    <a:lumMod val="75000"/>
                    <a:lumOff val="25000"/>
                  </a:prstClr>
                </a:solidFill>
                <a:latin typeface="Calibri" panose="020F0502020204030204" pitchFamily="34" charset="0"/>
                <a:cs typeface="Calibri" panose="020F0502020204030204" pitchFamily="34" charset="0"/>
              </a:rPr>
              <a:t>La CDU formule des recommandations  fondées sur l’analyse de toutes les informations qu’elle a reçu et notamment sur les résultats de l’application des mesures d’amélioration qui ont été adoptées.</a:t>
            </a:r>
          </a:p>
          <a:p>
            <a:pPr lvl="0" defTabSz="503972">
              <a:spcBef>
                <a:spcPts val="1102"/>
              </a:spcBef>
              <a:buClr>
                <a:srgbClr val="90C226"/>
              </a:buClr>
              <a:buSzPct val="80000"/>
            </a:pPr>
            <a:endParaRPr lang="fr-FR" sz="1600"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6" name="Espace réservé du pied de page 5"/>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211816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0" y="1332689"/>
            <a:ext cx="9072563" cy="5671226"/>
          </a:xfrm>
        </p:spPr>
        <p:txBody>
          <a:bodyPr>
            <a:normAutofit/>
          </a:bodyPr>
          <a:lstStyle/>
          <a:p>
            <a:pPr lvl="0"/>
            <a:endParaRPr lang="fr-FR" sz="2200" dirty="0"/>
          </a:p>
          <a:p>
            <a:pPr lvl="0" algn="just"/>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5" name="Rectangle 4"/>
          <p:cNvSpPr/>
          <p:nvPr/>
        </p:nvSpPr>
        <p:spPr>
          <a:xfrm>
            <a:off x="457200" y="1332688"/>
            <a:ext cx="9416373" cy="7171194"/>
          </a:xfrm>
          <a:prstGeom prst="rect">
            <a:avLst/>
          </a:prstGeom>
        </p:spPr>
        <p:txBody>
          <a:bodyPr wrap="square">
            <a:spAutoFit/>
          </a:bodyPr>
          <a:lstStyle/>
          <a:p>
            <a:pPr lvl="0" algn="just"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Le projet des usagers :</a:t>
            </a:r>
          </a:p>
          <a:p>
            <a:pPr marL="377979" lvl="0" indent="-377979"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La commission, au travers de ses missions dans la promotion des droits des usagers, a la possibilité d’engager auprès et avec les services, une réflexion pouvant aboutir à un projet.</a:t>
            </a:r>
          </a:p>
          <a:p>
            <a:pPr marL="377979" lvl="0" indent="-377979" defTabSz="503972">
              <a:spcBef>
                <a:spcPts val="1102"/>
              </a:spcBef>
              <a:buClr>
                <a:srgbClr val="90C226"/>
              </a:buClr>
              <a:buSzPct val="80000"/>
              <a:buFont typeface="Wingdings 3" charset="2"/>
              <a:buChar cha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Ce projet des usagers s’appuie sur les rapports d’activité et est élaboré par la commission. </a:t>
            </a:r>
          </a:p>
          <a:p>
            <a:pPr lvl="0" defTabSz="503972">
              <a:spcBef>
                <a:spcPts val="1102"/>
              </a:spcBef>
              <a:buClr>
                <a:srgbClr val="90C226"/>
              </a:buClr>
              <a:buSzPct val="80000"/>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Il est l’ expression des attentes des usagers au regard de la politique d’accueil, de la qualité et de la sécurité de la prise en charge et du respect des droits des usagers.</a:t>
            </a:r>
          </a:p>
          <a:p>
            <a:pPr marL="377979" lvl="0" indent="-377979" defTabSz="503972">
              <a:spcBef>
                <a:spcPts val="1102"/>
              </a:spcBef>
              <a:buClr>
                <a:srgbClr val="90C226"/>
              </a:buClr>
              <a:buSzPct val="80000"/>
              <a:buFont typeface="Wingdings 3" charset="2"/>
              <a:buChar cha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Ce projet porté par l’hôpital peut faire l’objet d’une candidature au label régional, voir au label national.</a:t>
            </a: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6" name="Espace réservé du pied de page 5"/>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290880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77821" y="384437"/>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0" y="1332689"/>
            <a:ext cx="9072563" cy="3871609"/>
          </a:xfrm>
        </p:spPr>
        <p:txBody>
          <a:bodyPr>
            <a:normAutofit/>
          </a:bodyPr>
          <a:lstStyle/>
          <a:p>
            <a:pPr lvl="0"/>
            <a:endParaRPr lang="fr-FR" sz="2200" dirty="0"/>
          </a:p>
          <a:p>
            <a:pPr lvl="0" algn="just"/>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5" name="Rectangle 4"/>
          <p:cNvSpPr/>
          <p:nvPr/>
        </p:nvSpPr>
        <p:spPr>
          <a:xfrm>
            <a:off x="457200" y="1332688"/>
            <a:ext cx="9416373" cy="2041585"/>
          </a:xfrm>
          <a:prstGeom prst="rect">
            <a:avLst/>
          </a:prstGeom>
        </p:spPr>
        <p:txBody>
          <a:bodyPr wrap="square">
            <a:spAutoFit/>
          </a:bodyPr>
          <a:lstStyle/>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6" name="Rectangle 5"/>
          <p:cNvSpPr/>
          <p:nvPr/>
        </p:nvSpPr>
        <p:spPr>
          <a:xfrm>
            <a:off x="457200" y="1528121"/>
            <a:ext cx="9085634" cy="4403770"/>
          </a:xfrm>
          <a:prstGeom prst="rect">
            <a:avLst/>
          </a:prstGeom>
        </p:spPr>
        <p:txBody>
          <a:bodyPr wrap="square">
            <a:spAutoFit/>
          </a:bodyPr>
          <a:lstStyle/>
          <a:p>
            <a:pPr lvl="0" algn="just" defTabSz="503972">
              <a:spcBef>
                <a:spcPts val="1102"/>
              </a:spcBef>
              <a:buClr>
                <a:srgbClr val="90C226"/>
              </a:buClr>
              <a:buSzPct val="80000"/>
            </a:pPr>
            <a:r>
              <a:rPr lang="fr-FR" b="1" u="sng" dirty="0">
                <a:solidFill>
                  <a:schemeClr val="accent5">
                    <a:lumMod val="60000"/>
                    <a:lumOff val="40000"/>
                  </a:schemeClr>
                </a:solidFill>
                <a:latin typeface="Calibri" panose="020F0502020204030204" pitchFamily="34" charset="0"/>
                <a:cs typeface="Calibri" panose="020F0502020204030204" pitchFamily="34" charset="0"/>
              </a:rPr>
              <a:t>La CDU et L’Agence Régionale de Santé (ARS):</a:t>
            </a:r>
          </a:p>
          <a:p>
            <a:pPr marL="377979" lvl="0" indent="-377979" algn="just" defTabSz="503972">
              <a:spcBef>
                <a:spcPts val="1102"/>
              </a:spcBef>
              <a:buClr>
                <a:srgbClr val="90C226"/>
              </a:buClr>
              <a:buSzPct val="80000"/>
              <a:buFont typeface="Wingdings 3" charset="2"/>
              <a:buChar char=""/>
            </a:pPr>
            <a:endParaRPr lang="fr-FR"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algn="just" defTabSz="503972">
              <a:spcBef>
                <a:spcPts val="1102"/>
              </a:spcBef>
              <a:buClr>
                <a:srgbClr val="90C226"/>
              </a:buClr>
              <a:buSzPct val="80000"/>
              <a:buFont typeface="Wingdings 3" charset="2"/>
              <a:buChar char=""/>
            </a:pPr>
            <a:r>
              <a:rPr lang="fr-FR" dirty="0">
                <a:solidFill>
                  <a:prstClr val="black">
                    <a:lumMod val="75000"/>
                    <a:lumOff val="25000"/>
                  </a:prstClr>
                </a:solidFill>
                <a:latin typeface="Calibri" panose="020F0502020204030204" pitchFamily="34" charset="0"/>
                <a:cs typeface="Calibri" panose="020F0502020204030204" pitchFamily="34" charset="0"/>
              </a:rPr>
              <a:t>Chaque année ,les établissement de santé (ES) au travers de la CDU ont l’obligation de renseigner un questionnaire établi par l’ARS .Ce dernier se remplissant en ligne à partir du cahier des charges ministériel.</a:t>
            </a:r>
          </a:p>
          <a:p>
            <a:pPr marL="377979" lvl="0" indent="-377979" algn="just" defTabSz="503972">
              <a:spcBef>
                <a:spcPts val="1102"/>
              </a:spcBef>
              <a:buClr>
                <a:srgbClr val="90C226"/>
              </a:buClr>
              <a:buSzPct val="80000"/>
              <a:buFont typeface="Wingdings 3" charset="2"/>
              <a:buChar char=""/>
            </a:pPr>
            <a:r>
              <a:rPr lang="fr-FR" dirty="0">
                <a:solidFill>
                  <a:prstClr val="black">
                    <a:lumMod val="75000"/>
                    <a:lumOff val="25000"/>
                  </a:prstClr>
                </a:solidFill>
                <a:latin typeface="Calibri" panose="020F0502020204030204" pitchFamily="34" charset="0"/>
                <a:cs typeface="Calibri" panose="020F0502020204030204" pitchFamily="34" charset="0"/>
              </a:rPr>
              <a:t> La collecte des questionnaires permet a l’ARS d’établir un rapport annuel qui se décompose en trois parties :</a:t>
            </a:r>
          </a:p>
          <a:p>
            <a:pPr lvl="0" defTabSz="503972">
              <a:spcBef>
                <a:spcPts val="1102"/>
              </a:spcBef>
              <a:buClr>
                <a:srgbClr val="90C226"/>
              </a:buClr>
              <a:buSzPct val="80000"/>
            </a:pPr>
            <a:endParaRPr lang="fr-FR" dirty="0">
              <a:solidFill>
                <a:prstClr val="black">
                  <a:lumMod val="75000"/>
                  <a:lumOff val="25000"/>
                </a:prstClr>
              </a:solidFill>
              <a:latin typeface="Calibri" panose="020F0502020204030204" pitchFamily="34" charset="0"/>
              <a:cs typeface="Calibri" panose="020F0502020204030204" pitchFamily="34" charset="0"/>
            </a:endParaRPr>
          </a:p>
          <a:p>
            <a:pPr marL="457200" lvl="0" indent="-457200" defTabSz="503972">
              <a:spcBef>
                <a:spcPts val="1102"/>
              </a:spcBef>
              <a:buClr>
                <a:srgbClr val="90C226"/>
              </a:buClr>
              <a:buSzPct val="80000"/>
              <a:buFont typeface="+mj-lt"/>
              <a:buAutoNum type="arabicPeriod"/>
            </a:pPr>
            <a:r>
              <a:rPr lang="fr-FR" dirty="0">
                <a:solidFill>
                  <a:prstClr val="black">
                    <a:lumMod val="75000"/>
                    <a:lumOff val="25000"/>
                  </a:prstClr>
                </a:solidFill>
                <a:latin typeface="Calibri" panose="020F0502020204030204" pitchFamily="34" charset="0"/>
                <a:cs typeface="Calibri" panose="020F0502020204030204" pitchFamily="34" charset="0"/>
              </a:rPr>
              <a:t>La synthèse de l’analyse des rapports </a:t>
            </a:r>
            <a:r>
              <a:rPr lang="fr-FR" dirty="0" smtClean="0">
                <a:solidFill>
                  <a:prstClr val="black">
                    <a:lumMod val="75000"/>
                    <a:lumOff val="25000"/>
                  </a:prstClr>
                </a:solidFill>
                <a:latin typeface="Calibri" panose="020F0502020204030204" pitchFamily="34" charset="0"/>
                <a:cs typeface="Calibri" panose="020F0502020204030204" pitchFamily="34" charset="0"/>
              </a:rPr>
              <a:t>d’activités </a:t>
            </a:r>
            <a:r>
              <a:rPr lang="fr-FR" dirty="0">
                <a:solidFill>
                  <a:prstClr val="black">
                    <a:lumMod val="75000"/>
                    <a:lumOff val="25000"/>
                  </a:prstClr>
                </a:solidFill>
                <a:latin typeface="Calibri" panose="020F0502020204030204" pitchFamily="34" charset="0"/>
                <a:cs typeface="Calibri" panose="020F0502020204030204" pitchFamily="34" charset="0"/>
              </a:rPr>
              <a:t>de la CDU.</a:t>
            </a:r>
          </a:p>
          <a:p>
            <a:pPr marL="457200" lvl="0" indent="-457200" algn="just" defTabSz="503972">
              <a:spcBef>
                <a:spcPts val="1102"/>
              </a:spcBef>
              <a:buClr>
                <a:srgbClr val="90C226"/>
              </a:buClr>
              <a:buSzPct val="80000"/>
              <a:buFont typeface="+mj-lt"/>
              <a:buAutoNum type="arabicPeriod"/>
            </a:pPr>
            <a:r>
              <a:rPr lang="fr-FR" dirty="0">
                <a:solidFill>
                  <a:prstClr val="black">
                    <a:lumMod val="75000"/>
                    <a:lumOff val="25000"/>
                  </a:prstClr>
                </a:solidFill>
                <a:latin typeface="Calibri" panose="020F0502020204030204" pitchFamily="34" charset="0"/>
                <a:cs typeface="Calibri" panose="020F0502020204030204" pitchFamily="34" charset="0"/>
              </a:rPr>
              <a:t>La remontée d’indicateurs quantitatifs.</a:t>
            </a:r>
          </a:p>
          <a:p>
            <a:pPr marL="457200" lvl="0" indent="-457200" algn="just" defTabSz="503972">
              <a:spcBef>
                <a:spcPts val="1102"/>
              </a:spcBef>
              <a:buClr>
                <a:srgbClr val="90C226"/>
              </a:buClr>
              <a:buSzPct val="80000"/>
              <a:buFont typeface="+mj-lt"/>
              <a:buAutoNum type="arabicPeriod"/>
            </a:pPr>
            <a:r>
              <a:rPr lang="fr-FR" dirty="0">
                <a:solidFill>
                  <a:prstClr val="black">
                    <a:lumMod val="75000"/>
                    <a:lumOff val="25000"/>
                  </a:prstClr>
                </a:solidFill>
                <a:latin typeface="Calibri" panose="020F0502020204030204" pitchFamily="34" charset="0"/>
                <a:cs typeface="Calibri" panose="020F0502020204030204" pitchFamily="34" charset="0"/>
              </a:rPr>
              <a:t>Le recensement et la synthèse des actions mises en place visant à promouvoir les droits des usagers.</a:t>
            </a:r>
          </a:p>
        </p:txBody>
      </p:sp>
      <p:sp>
        <p:nvSpPr>
          <p:cNvPr id="7" name="Espace réservé du pied de page 6"/>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89838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747625" y="1070044"/>
            <a:ext cx="9333000" cy="2208938"/>
          </a:xfrm>
          <a:prstGeom prst="rect">
            <a:avLst/>
          </a:prstGeom>
        </p:spPr>
        <p:txBody>
          <a:bodyPr wrap="square">
            <a:spAutoFit/>
          </a:bodyPr>
          <a:lstStyle/>
          <a:p>
            <a:pPr lvl="0"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La certification : </a:t>
            </a:r>
          </a:p>
          <a:p>
            <a:pPr marL="377979" lvl="0" indent="-377979" defTabSz="503972">
              <a:spcBef>
                <a:spcPts val="1102"/>
              </a:spcBef>
              <a:buClr>
                <a:srgbClr val="90C226"/>
              </a:buClr>
              <a:buSzPct val="80000"/>
              <a:buFont typeface="Wingdings 3" charset="2"/>
              <a:buChar char=""/>
            </a:pPr>
            <a:r>
              <a:rPr lang="fr-FR" sz="1984" dirty="0">
                <a:solidFill>
                  <a:prstClr val="black">
                    <a:lumMod val="75000"/>
                    <a:lumOff val="25000"/>
                  </a:prstClr>
                </a:solidFill>
                <a:latin typeface="Calibri" panose="020F0502020204030204" pitchFamily="34" charset="0"/>
                <a:cs typeface="Calibri" panose="020F0502020204030204" pitchFamily="34" charset="0"/>
              </a:rPr>
              <a:t>La CDU et notamment les représentants des usagers sont directement impliqués dans la procédure de certification.</a:t>
            </a:r>
          </a:p>
          <a:p>
            <a:pPr marL="377979" lvl="0" indent="-377979" defTabSz="503972">
              <a:spcBef>
                <a:spcPts val="1102"/>
              </a:spcBef>
              <a:buClr>
                <a:srgbClr val="90C226"/>
              </a:buClr>
              <a:buSzPct val="80000"/>
              <a:buFont typeface="Wingdings 3" charset="2"/>
              <a:buChar char=""/>
            </a:pPr>
            <a:r>
              <a:rPr lang="fr-FR" sz="1984" dirty="0">
                <a:solidFill>
                  <a:prstClr val="black">
                    <a:lumMod val="75000"/>
                    <a:lumOff val="25000"/>
                  </a:prstClr>
                </a:solidFill>
                <a:latin typeface="Calibri" panose="020F0502020204030204" pitchFamily="34" charset="0"/>
                <a:cs typeface="Calibri" panose="020F0502020204030204" pitchFamily="34" charset="0"/>
              </a:rPr>
              <a:t>La certification des établissements de santé est une procédure d’évaluation dévolue à la Haute Autorité de Santé. Elle oblige les établissements à s’inscrire dans une démarche pérenne d’amélioration continue de la qualité et de la sécurité des soins</a:t>
            </a:r>
          </a:p>
        </p:txBody>
      </p:sp>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flipH="1" flipV="1">
            <a:off x="4289899" y="7003914"/>
            <a:ext cx="58366" cy="45719"/>
          </a:xfrm>
        </p:spPr>
        <p:txBody>
          <a:bodyPr>
            <a:normAutofit fontScale="25000" lnSpcReduction="20000"/>
          </a:bodyPr>
          <a:lstStyle/>
          <a:p>
            <a:pPr lvl="0"/>
            <a:endParaRPr lang="fr-FR" sz="2200" dirty="0"/>
          </a:p>
          <a:p>
            <a:pPr marL="0" lvl="0" indent="0" algn="just">
              <a:buNone/>
            </a:pPr>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10135" y="3776869"/>
            <a:ext cx="5140761"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6" name="Rectangle 5"/>
          <p:cNvSpPr>
            <a:spLocks noChangeArrowheads="1"/>
          </p:cNvSpPr>
          <p:nvPr/>
        </p:nvSpPr>
        <p:spPr bwMode="auto">
          <a:xfrm>
            <a:off x="2059668" y="3278982"/>
            <a:ext cx="6708913" cy="3600986"/>
          </a:xfrm>
          <a:prstGeom prst="rect">
            <a:avLst/>
          </a:prstGeom>
          <a:solidFill>
            <a:srgbClr val="FFFFFF"/>
          </a:solidFill>
          <a:ln w="9525">
            <a:solidFill>
              <a:srgbClr val="92D05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La certification des établissements de santé est une évaluation externe de la qualité et de la sécurité des soins dans les hôpitaux et cliniques français. La</a:t>
            </a:r>
            <a:r>
              <a:rPr kumimoji="0" lang="fr-FR" altLang="fr-FR" sz="1400" b="0" i="0" u="none" strike="noStrike" cap="none" normalizeH="0" dirty="0">
                <a:ln>
                  <a:noFill/>
                </a:ln>
                <a:solidFill>
                  <a:srgbClr val="222222"/>
                </a:solidFill>
                <a:effectLst/>
                <a:latin typeface="Calibri" panose="020F0502020204030204" pitchFamily="34" charset="0"/>
                <a:cs typeface="Calibri" panose="020F0502020204030204" pitchFamily="34" charset="0"/>
              </a:rPr>
              <a:t> </a:t>
            </a:r>
            <a:r>
              <a:rPr lang="fr-FR" altLang="fr-FR" sz="1400" dirty="0">
                <a:solidFill>
                  <a:srgbClr val="222222"/>
                </a:solidFill>
                <a:latin typeface="Calibri" panose="020F0502020204030204" pitchFamily="34" charset="0"/>
                <a:cs typeface="Calibri" panose="020F0502020204030204" pitchFamily="34" charset="0"/>
              </a:rPr>
              <a:t>H</a:t>
            </a:r>
            <a:r>
              <a:rPr kumimoji="0" lang="fr-FR" altLang="fr-FR" sz="1400" b="0" i="0" u="none" strike="noStrike" cap="none" normalizeH="0" dirty="0">
                <a:ln>
                  <a:noFill/>
                </a:ln>
                <a:solidFill>
                  <a:srgbClr val="222222"/>
                </a:solidFill>
                <a:effectLst/>
                <a:latin typeface="Calibri" panose="020F0502020204030204" pitchFamily="34" charset="0"/>
                <a:cs typeface="Calibri" panose="020F0502020204030204" pitchFamily="34" charset="0"/>
              </a:rPr>
              <a:t>aute A</a:t>
            </a:r>
            <a:r>
              <a:rPr lang="fr-FR" altLang="fr-FR" sz="1400" dirty="0">
                <a:solidFill>
                  <a:srgbClr val="222222"/>
                </a:solidFill>
                <a:latin typeface="Calibri" panose="020F0502020204030204" pitchFamily="34" charset="0"/>
                <a:cs typeface="Calibri" panose="020F0502020204030204" pitchFamily="34" charset="0"/>
              </a:rPr>
              <a:t>utorité de Santé ,organisme indépendant</a:t>
            </a:r>
            <a:r>
              <a:rPr kumimoji="0" lang="fr-FR" altLang="fr-FR" sz="1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s'attache plus particulièrement à évaluer la capacité de l'établissement de santé à s’engager dans une amélioration continue de la prise en charge des patients reposant notamment sur l’identification et la maîtrise de ses risques.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Elle est réalisée en France tous les quatre ans. Chaque établissement doit répondre à 85 critères d’un manuel de certification élaboré par la HAS. Une visite de certification est réalisée à l’issue de chacune de ces périodes de quatre ans par des experts-visiteurs mandatés et formés par la HAS. Ce sont des professionnels du domaine de la santé .Tous les résultats sont disponibles par établissement sur Scope santé site d’information publique sur la qualité des soins dans les établissements de santé lancé par la Haute Autorité de Santé en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Espace réservé du pied de page 6"/>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13604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7625" y="1070044"/>
            <a:ext cx="9333000" cy="5941755"/>
          </a:xfrm>
          <a:prstGeom prst="rect">
            <a:avLst/>
          </a:prstGeom>
        </p:spPr>
        <p:txBody>
          <a:bodyPr wrap="square">
            <a:spAutoFit/>
          </a:bodyPr>
          <a:lstStyle/>
          <a:p>
            <a:pPr lvl="0"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La certification : </a:t>
            </a:r>
          </a:p>
          <a:p>
            <a:pPr lvl="0" defTabSz="503972">
              <a:spcBef>
                <a:spcPts val="1102"/>
              </a:spcBef>
              <a:buClr>
                <a:srgbClr val="90C226"/>
              </a:buClr>
              <a:buSzPct val="80000"/>
            </a:pPr>
            <a:endParaRPr lang="fr-FR" sz="2000" b="1" u="sng" dirty="0">
              <a:solidFill>
                <a:schemeClr val="accent5">
                  <a:lumMod val="60000"/>
                  <a:lumOff val="40000"/>
                </a:schemeClr>
              </a:solidFill>
              <a:latin typeface="Calibri" panose="020F0502020204030204" pitchFamily="34" charset="0"/>
              <a:cs typeface="Calibri" panose="020F0502020204030204" pitchFamily="34" charset="0"/>
            </a:endParaRPr>
          </a:p>
          <a:p>
            <a:pPr marL="377979" lvl="0" indent="-377979" algn="just" defTabSz="503972">
              <a:spcBef>
                <a:spcPts val="1102"/>
              </a:spcBef>
              <a:buClr>
                <a:srgbClr val="90C226"/>
              </a:buClr>
              <a:buSzPct val="80000"/>
              <a:buFont typeface="Wingdings 3" charset="2"/>
              <a:buChar char=""/>
            </a:pPr>
            <a:r>
              <a:rPr lang="fr-FR" sz="1984" dirty="0">
                <a:solidFill>
                  <a:prstClr val="black">
                    <a:lumMod val="75000"/>
                    <a:lumOff val="25000"/>
                  </a:prstClr>
                </a:solidFill>
                <a:latin typeface="Calibri" panose="020F0502020204030204" pitchFamily="34" charset="0"/>
                <a:cs typeface="Calibri" panose="020F0502020204030204" pitchFamily="34" charset="0"/>
              </a:rPr>
              <a:t>Un référentiel traite des droits des usagers et fait l’objet d’une attention toute particulière de la part des représentants des usagers puisqu’ils seront interviewés par les experts visiteurs.</a:t>
            </a: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algn="just" defTabSz="503972">
              <a:spcBef>
                <a:spcPts val="1102"/>
              </a:spcBef>
              <a:buClr>
                <a:srgbClr val="90C226"/>
              </a:buClr>
              <a:buSzPct val="80000"/>
              <a:buFont typeface="Wingdings 3" charset="2"/>
              <a:buChar char=""/>
            </a:pPr>
            <a:r>
              <a:rPr lang="fr-FR" sz="1984" dirty="0">
                <a:solidFill>
                  <a:prstClr val="black">
                    <a:lumMod val="75000"/>
                    <a:lumOff val="25000"/>
                  </a:prstClr>
                </a:solidFill>
                <a:latin typeface="Calibri" panose="020F0502020204030204" pitchFamily="34" charset="0"/>
                <a:cs typeface="Calibri" panose="020F0502020204030204" pitchFamily="34" charset="0"/>
              </a:rPr>
              <a:t>L’implication des RU , les réponses et leur retour d’expérience aux   experts visiteurs, apporte un point fort dans le rapport de certification. Cette démarche est en corrélation avec le fait que </a:t>
            </a:r>
            <a:r>
              <a:rPr lang="fr-FR" sz="1984" dirty="0" smtClean="0">
                <a:solidFill>
                  <a:prstClr val="black">
                    <a:lumMod val="75000"/>
                    <a:lumOff val="25000"/>
                  </a:prstClr>
                </a:solidFill>
                <a:latin typeface="Calibri" panose="020F0502020204030204" pitchFamily="34" charset="0"/>
                <a:cs typeface="Calibri" panose="020F0502020204030204" pitchFamily="34" charset="0"/>
              </a:rPr>
              <a:t>l’usager </a:t>
            </a:r>
            <a:r>
              <a:rPr lang="fr-FR" sz="1984" dirty="0">
                <a:solidFill>
                  <a:prstClr val="black">
                    <a:lumMod val="75000"/>
                    <a:lumOff val="25000"/>
                  </a:prstClr>
                </a:solidFill>
                <a:latin typeface="Calibri" panose="020F0502020204030204" pitchFamily="34" charset="0"/>
                <a:cs typeface="Calibri" panose="020F0502020204030204" pitchFamily="34" charset="0"/>
              </a:rPr>
              <a:t>est acteur de sa santé. Les établissements de santé doivent impliquer les usagers dans leur projet d’établissement au travers des concertations et diverses procédures . </a:t>
            </a: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algn="just" defTabSz="503972">
              <a:spcBef>
                <a:spcPts val="1102"/>
              </a:spcBef>
              <a:buClr>
                <a:srgbClr val="90C226"/>
              </a:buClr>
              <a:buSzPct val="80000"/>
              <a:buFont typeface="Wingdings 3" charset="2"/>
              <a:buChar char=""/>
            </a:pPr>
            <a:r>
              <a:rPr lang="fr-FR" sz="1984" dirty="0">
                <a:solidFill>
                  <a:prstClr val="black">
                    <a:lumMod val="75000"/>
                    <a:lumOff val="25000"/>
                  </a:prstClr>
                </a:solidFill>
                <a:latin typeface="Calibri" panose="020F0502020204030204" pitchFamily="34" charset="0"/>
                <a:cs typeface="Calibri" panose="020F0502020204030204" pitchFamily="34" charset="0"/>
              </a:rPr>
              <a:t>S’impliquer dans la certification pour faire valoir le point de vu des usagers . Guide à destination des représentants des usagers .Décision du collège de l’HAS du 8/07/2015.</a:t>
            </a: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flipH="1" flipV="1">
            <a:off x="4289899" y="7003914"/>
            <a:ext cx="58366" cy="45719"/>
          </a:xfrm>
        </p:spPr>
        <p:txBody>
          <a:bodyPr>
            <a:normAutofit fontScale="25000" lnSpcReduction="20000"/>
          </a:bodyPr>
          <a:lstStyle/>
          <a:p>
            <a:pPr lvl="0"/>
            <a:endParaRPr lang="fr-FR" sz="2200" dirty="0"/>
          </a:p>
          <a:p>
            <a:pPr marL="0" lvl="0" indent="0" algn="just">
              <a:buNone/>
            </a:pPr>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6" name="Espace réservé du pied de page 5"/>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423692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384978"/>
            <a:ext cx="10080625" cy="7132595"/>
          </a:xfrm>
          <a:prstGeom prst="rect">
            <a:avLst/>
          </a:prstGeom>
        </p:spPr>
      </p:pic>
      <p:sp>
        <p:nvSpPr>
          <p:cNvPr id="3" name="Espace réservé du pied de page 2"/>
          <p:cNvSpPr>
            <a:spLocks noGrp="1"/>
          </p:cNvSpPr>
          <p:nvPr>
            <p:ph type="ftr" sz="quarter" idx="11"/>
          </p:nvPr>
        </p:nvSpPr>
        <p:spPr>
          <a:xfrm>
            <a:off x="824441" y="7115090"/>
            <a:ext cx="5096507" cy="402483"/>
          </a:xfrm>
        </p:spPr>
        <p:txBody>
          <a:bodyPr/>
          <a:lstStyle/>
          <a:p>
            <a:pPr lvl="0"/>
            <a:endParaRPr lang="fr-FR" dirty="0"/>
          </a:p>
        </p:txBody>
      </p:sp>
    </p:spTree>
    <p:extLst>
      <p:ext uri="{BB962C8B-B14F-4D97-AF65-F5344CB8AC3E}">
        <p14:creationId xmlns:p14="http://schemas.microsoft.com/office/powerpoint/2010/main" xmlns="" val="140858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7625" y="1070044"/>
            <a:ext cx="9333000" cy="1267014"/>
          </a:xfrm>
          <a:prstGeom prst="rect">
            <a:avLst/>
          </a:prstGeom>
        </p:spPr>
        <p:txBody>
          <a:bodyPr wrap="square">
            <a:spAutoFit/>
          </a:bodyPr>
          <a:lstStyle/>
          <a:p>
            <a:pPr lvl="0"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Impliquée dans les grandes instances des Etablissements de Santé : </a:t>
            </a:r>
          </a:p>
          <a:p>
            <a:pPr lvl="0" defTabSz="503972">
              <a:spcBef>
                <a:spcPts val="1102"/>
              </a:spcBef>
              <a:buClr>
                <a:srgbClr val="90C226"/>
              </a:buClr>
              <a:buSzPct val="80000"/>
            </a:pPr>
            <a:endParaRPr lang="fr-FR" sz="2000" b="1" u="sng" dirty="0">
              <a:solidFill>
                <a:schemeClr val="accent5">
                  <a:lumMod val="60000"/>
                  <a:lumOff val="40000"/>
                </a:schemeClr>
              </a:solidFill>
              <a:latin typeface="Calibri" panose="020F0502020204030204" pitchFamily="34" charset="0"/>
              <a:cs typeface="Calibri" panose="020F0502020204030204" pitchFamily="34" charset="0"/>
            </a:endParaRP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flipH="1" flipV="1">
            <a:off x="4289899" y="7003914"/>
            <a:ext cx="58366" cy="45719"/>
          </a:xfrm>
        </p:spPr>
        <p:txBody>
          <a:bodyPr>
            <a:normAutofit fontScale="25000" lnSpcReduction="20000"/>
          </a:bodyPr>
          <a:lstStyle/>
          <a:p>
            <a:pPr lvl="0"/>
            <a:endParaRPr lang="fr-FR" sz="2200" dirty="0"/>
          </a:p>
          <a:p>
            <a:pPr marL="0" lvl="0" indent="0" algn="just">
              <a:buNone/>
            </a:pPr>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6" name="Rectangle 5"/>
          <p:cNvSpPr/>
          <p:nvPr/>
        </p:nvSpPr>
        <p:spPr>
          <a:xfrm>
            <a:off x="747626" y="1712067"/>
            <a:ext cx="9038400" cy="4403770"/>
          </a:xfrm>
          <a:prstGeom prst="rect">
            <a:avLst/>
          </a:prstGeom>
        </p:spPr>
        <p:txBody>
          <a:bodyPr wrap="square">
            <a:spAutoFit/>
          </a:bodyPr>
          <a:lstStyle/>
          <a:p>
            <a:pPr marL="377979" lvl="0" indent="-377979" defTabSz="503972">
              <a:spcBef>
                <a:spcPts val="1102"/>
              </a:spcBef>
              <a:buClr>
                <a:srgbClr val="90C226"/>
              </a:buClr>
              <a:buSzPct val="80000"/>
              <a:buFont typeface="Wingdings 3" charset="2"/>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Les représentants des usagers de la CDU peuvent également siéger dans différentes instances de l’établissement de santé : </a:t>
            </a:r>
          </a:p>
          <a:p>
            <a:pPr lvl="0" defTabSz="503972">
              <a:spcBef>
                <a:spcPts val="1102"/>
              </a:spcBef>
              <a:buClr>
                <a:srgbClr val="90C226"/>
              </a:buClr>
              <a:buSzPct val="80000"/>
            </a:pPr>
            <a:endParaRPr lang="fr-FR" sz="2400"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le conseil de surveillance ( nommés par le préfet )</a:t>
            </a: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la commission de l’activité libérale</a:t>
            </a: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le comité de lutte contre les infection nosocomiales (CLIN)</a:t>
            </a: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le comité de lutte contre la douleur (CLUD)</a:t>
            </a: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le comité de liaison alimentation/nutrition (CLAN)</a:t>
            </a:r>
          </a:p>
          <a:p>
            <a:pPr marL="377979" lvl="0" indent="-377979" defTabSz="503972">
              <a:spcBef>
                <a:spcPts val="1102"/>
              </a:spcBef>
              <a:buClr>
                <a:srgbClr val="90C226"/>
              </a:buClr>
              <a:buSzPct val="45000"/>
              <a:buFont typeface="StarSymbol"/>
              <a:buChar char="●"/>
            </a:pPr>
            <a:r>
              <a:rPr lang="fr-FR" sz="2400" dirty="0">
                <a:solidFill>
                  <a:prstClr val="black">
                    <a:lumMod val="75000"/>
                    <a:lumOff val="25000"/>
                  </a:prstClr>
                </a:solidFill>
                <a:latin typeface="Calibri" panose="020F0502020204030204" pitchFamily="34" charset="0"/>
                <a:cs typeface="Calibri" panose="020F0502020204030204" pitchFamily="34" charset="0"/>
              </a:rPr>
              <a:t>Dans une commission éthique</a:t>
            </a:r>
          </a:p>
        </p:txBody>
      </p:sp>
      <p:sp>
        <p:nvSpPr>
          <p:cNvPr id="7" name="Espace réservé du pied de page 6"/>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7592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7625" y="1070044"/>
            <a:ext cx="9333000" cy="818173"/>
          </a:xfrm>
          <a:prstGeom prst="rect">
            <a:avLst/>
          </a:prstGeom>
        </p:spPr>
        <p:txBody>
          <a:bodyPr wrap="square">
            <a:spAutoFit/>
          </a:bodyPr>
          <a:lstStyle/>
          <a:p>
            <a:pPr lvl="0" defTabSz="503972">
              <a:spcBef>
                <a:spcPts val="1102"/>
              </a:spcBef>
              <a:buClr>
                <a:srgbClr val="90C226"/>
              </a:buClr>
              <a:buSzPct val="80000"/>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CDU et les Groupements Hospitaliers de Territoire : </a:t>
            </a:r>
          </a:p>
          <a:p>
            <a:pPr lvl="0" defTabSz="503972">
              <a:spcBef>
                <a:spcPts val="1102"/>
              </a:spcBef>
              <a:buClr>
                <a:srgbClr val="90C226"/>
              </a:buClr>
              <a:buSzPct val="80000"/>
            </a:pPr>
            <a:endParaRPr lang="fr-FR" i="1"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flipH="1" flipV="1">
            <a:off x="4289899" y="7003914"/>
            <a:ext cx="58366" cy="45719"/>
          </a:xfrm>
        </p:spPr>
        <p:txBody>
          <a:bodyPr>
            <a:normAutofit fontScale="25000" lnSpcReduction="20000"/>
          </a:bodyPr>
          <a:lstStyle/>
          <a:p>
            <a:pPr lvl="0"/>
            <a:endParaRPr lang="fr-FR" sz="2200" dirty="0"/>
          </a:p>
          <a:p>
            <a:pPr marL="0" lvl="0" indent="0" algn="just">
              <a:buNone/>
            </a:pPr>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457200" y="1332690"/>
            <a:ext cx="8959174"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7" name="Rectangle 6"/>
          <p:cNvSpPr/>
          <p:nvPr/>
        </p:nvSpPr>
        <p:spPr>
          <a:xfrm>
            <a:off x="622570" y="1731522"/>
            <a:ext cx="8929992" cy="4965462"/>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marL="377979" lvl="0" indent="-377979" algn="just"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Depuis le 1 er Janvier 2017 ont été créés les Groupements Hospitalier de Territoire (GHT) qui regroupent des établissements de santé publics (décret N° 2016-524 du 27 Avril 2016).</a:t>
            </a:r>
          </a:p>
          <a:p>
            <a:pPr marL="377979" lvl="0" indent="-377979" algn="just"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Une convention constitutive est alors élaborée par les établissements faisant parties, qui détermine le projet médical partagé, et les modalités d’organisation et de fonctionnement du groupement.</a:t>
            </a:r>
          </a:p>
          <a:p>
            <a:pPr marL="377979" lvl="0" indent="-377979" algn="just"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La convention constitutive prévoit la mise en place d’un comité des usagers ou d’une commission des usagers.</a:t>
            </a:r>
          </a:p>
          <a:p>
            <a:pPr marL="377979" lvl="0" indent="-377979" algn="just" defTabSz="503972">
              <a:spcBef>
                <a:spcPts val="1102"/>
              </a:spcBef>
              <a:buClr>
                <a:srgbClr val="90C226"/>
              </a:buClr>
              <a:buSzPct val="80000"/>
              <a:buFont typeface="Wingdings 3" charset="2"/>
              <a:buChar char=""/>
            </a:pPr>
            <a:r>
              <a:rPr lang="fr-FR" sz="2000" dirty="0">
                <a:solidFill>
                  <a:prstClr val="black">
                    <a:lumMod val="75000"/>
                    <a:lumOff val="25000"/>
                  </a:prstClr>
                </a:solidFill>
                <a:latin typeface="Calibri" panose="020F0502020204030204" pitchFamily="34" charset="0"/>
                <a:cs typeface="Calibri" panose="020F0502020204030204" pitchFamily="34" charset="0"/>
              </a:rPr>
              <a:t>La commission des usagers du groupement est composée des représentants des CDU des établissements de la GHT .Elle bénéficie d’une délégation de compétences de ces mêmes CDU. En revanche si l’option de comité des usagers est choisie, les CDU des établissements parties conservent leurs compétences individuelles .</a:t>
            </a:r>
          </a:p>
        </p:txBody>
      </p:sp>
      <p:sp>
        <p:nvSpPr>
          <p:cNvPr id="6" name="Espace réservé du pied de page 5"/>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317082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9875" y="5884"/>
            <a:ext cx="7363340" cy="7553791"/>
          </a:xfrm>
          <a:prstGeom prst="rect">
            <a:avLst/>
          </a:prstGeom>
        </p:spPr>
      </p:pic>
      <p:sp>
        <p:nvSpPr>
          <p:cNvPr id="3" name="Espace réservé du pied de page 2"/>
          <p:cNvSpPr>
            <a:spLocks noGrp="1"/>
          </p:cNvSpPr>
          <p:nvPr>
            <p:ph type="ftr" sz="quarter" idx="11"/>
          </p:nvPr>
        </p:nvSpPr>
        <p:spPr/>
        <p:txBody>
          <a:bodyPr/>
          <a:lstStyle/>
          <a:p>
            <a:pPr lvl="0"/>
            <a:r>
              <a:rPr lang="fr-FR" dirty="0"/>
              <a:t>.</a:t>
            </a:r>
          </a:p>
        </p:txBody>
      </p:sp>
    </p:spTree>
    <p:extLst>
      <p:ext uri="{BB962C8B-B14F-4D97-AF65-F5344CB8AC3E}">
        <p14:creationId xmlns:p14="http://schemas.microsoft.com/office/powerpoint/2010/main" xmlns="" val="8055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Le mot de la fin …..à méditer</a:t>
            </a:r>
          </a:p>
        </p:txBody>
      </p:sp>
      <p:sp>
        <p:nvSpPr>
          <p:cNvPr id="3" name="Espace réservé du texte 2"/>
          <p:cNvSpPr txBox="1">
            <a:spLocks noGrp="1"/>
          </p:cNvSpPr>
          <p:nvPr>
            <p:ph type="body" idx="4294967295"/>
          </p:nvPr>
        </p:nvSpPr>
        <p:spPr>
          <a:xfrm flipH="1" flipV="1">
            <a:off x="4289899" y="7003914"/>
            <a:ext cx="58366" cy="45719"/>
          </a:xfrm>
        </p:spPr>
        <p:txBody>
          <a:bodyPr>
            <a:normAutofit fontScale="25000" lnSpcReduction="20000"/>
          </a:bodyPr>
          <a:lstStyle/>
          <a:p>
            <a:pPr lvl="0"/>
            <a:endParaRPr lang="fr-FR" sz="2200" dirty="0"/>
          </a:p>
          <a:p>
            <a:pPr marL="0" lvl="0" indent="0" algn="just">
              <a:buNone/>
            </a:pPr>
            <a:endParaRPr lang="fr-FR" sz="2000" dirty="0">
              <a:latin typeface="Calibri" panose="020F0502020204030204" pitchFamily="34" charset="0"/>
              <a:cs typeface="Calibri" panose="020F0502020204030204" pitchFamily="34" charset="0"/>
            </a:endParaRPr>
          </a:p>
        </p:txBody>
      </p:sp>
      <p:sp>
        <p:nvSpPr>
          <p:cNvPr id="4" name="Rectangle 3"/>
          <p:cNvSpPr/>
          <p:nvPr/>
        </p:nvSpPr>
        <p:spPr>
          <a:xfrm>
            <a:off x="-1" y="1332690"/>
            <a:ext cx="10080625" cy="3522503"/>
          </a:xfrm>
          <a:prstGeom prst="rect">
            <a:avLst/>
          </a:prstGeom>
        </p:spPr>
        <p:txBody>
          <a:bodyPr wrap="square">
            <a:spAutoFit/>
          </a:bodyPr>
          <a:lstStyle/>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algn="just"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lvl="0" defTabSz="503972">
              <a:spcBef>
                <a:spcPts val="1102"/>
              </a:spcBef>
              <a:buClr>
                <a:srgbClr val="90C226"/>
              </a:buClr>
              <a:buSzPct val="80000"/>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a:p>
            <a:pPr marL="377979" lvl="0" indent="-377979" defTabSz="503972">
              <a:spcBef>
                <a:spcPts val="1102"/>
              </a:spcBef>
              <a:buClr>
                <a:srgbClr val="90C226"/>
              </a:buClr>
              <a:buSzPct val="80000"/>
              <a:buFont typeface="Wingdings 3" charset="2"/>
              <a:buChar char=""/>
            </a:pPr>
            <a:endParaRPr lang="fr-FR" sz="1984" dirty="0">
              <a:solidFill>
                <a:prstClr val="black">
                  <a:lumMod val="75000"/>
                  <a:lumOff val="25000"/>
                </a:prstClr>
              </a:solidFill>
            </a:endParaRPr>
          </a:p>
        </p:txBody>
      </p:sp>
      <p:sp>
        <p:nvSpPr>
          <p:cNvPr id="7" name="Rectangle 6"/>
          <p:cNvSpPr/>
          <p:nvPr/>
        </p:nvSpPr>
        <p:spPr>
          <a:xfrm>
            <a:off x="2344373" y="2645920"/>
            <a:ext cx="7295746" cy="2221121"/>
          </a:xfrm>
          <a:prstGeom prst="rect">
            <a:avLst/>
          </a:prstGeom>
        </p:spPr>
        <p:txBody>
          <a:bodyPr wrap="square">
            <a:spAutoFit/>
          </a:bodyPr>
          <a:lstStyle/>
          <a:p>
            <a:pPr marL="571500" lvl="0" indent="-571500" defTabSz="503972">
              <a:spcBef>
                <a:spcPts val="1102"/>
              </a:spcBef>
              <a:buClr>
                <a:srgbClr val="90C226"/>
              </a:buClr>
              <a:buSzPct val="80000"/>
              <a:buFont typeface="Arial" panose="020B0604020202020204" pitchFamily="34" charset="0"/>
              <a:buChar char="•"/>
            </a:pPr>
            <a:r>
              <a:rPr lang="fr-FR" sz="4000" b="1" dirty="0">
                <a:solidFill>
                  <a:prstClr val="black">
                    <a:lumMod val="75000"/>
                    <a:lumOff val="25000"/>
                  </a:prstClr>
                </a:solidFill>
                <a:latin typeface="Calibri" panose="020F0502020204030204" pitchFamily="34" charset="0"/>
                <a:cs typeface="Calibri" panose="020F0502020204030204" pitchFamily="34" charset="0"/>
              </a:rPr>
              <a:t>Collaboration, </a:t>
            </a:r>
          </a:p>
          <a:p>
            <a:pPr marL="571500" lvl="0" indent="-571500" defTabSz="503972">
              <a:spcBef>
                <a:spcPts val="1102"/>
              </a:spcBef>
              <a:buClr>
                <a:srgbClr val="90C226"/>
              </a:buClr>
              <a:buSzPct val="80000"/>
              <a:buFont typeface="Arial" panose="020B0604020202020204" pitchFamily="34" charset="0"/>
              <a:buChar char="•"/>
            </a:pPr>
            <a:r>
              <a:rPr lang="fr-FR" sz="4000" b="1" dirty="0">
                <a:solidFill>
                  <a:prstClr val="black">
                    <a:lumMod val="75000"/>
                    <a:lumOff val="25000"/>
                  </a:prstClr>
                </a:solidFill>
                <a:latin typeface="Calibri" panose="020F0502020204030204" pitchFamily="34" charset="0"/>
                <a:cs typeface="Calibri" panose="020F0502020204030204" pitchFamily="34" charset="0"/>
              </a:rPr>
              <a:t>Participation, </a:t>
            </a:r>
          </a:p>
          <a:p>
            <a:pPr marL="571500" lvl="0" indent="-571500" defTabSz="503972">
              <a:spcBef>
                <a:spcPts val="1102"/>
              </a:spcBef>
              <a:buClr>
                <a:srgbClr val="90C226"/>
              </a:buClr>
              <a:buSzPct val="80000"/>
              <a:buFont typeface="Arial" panose="020B0604020202020204" pitchFamily="34" charset="0"/>
              <a:buChar char="•"/>
            </a:pPr>
            <a:r>
              <a:rPr lang="fr-FR" sz="4000" b="1" dirty="0">
                <a:solidFill>
                  <a:prstClr val="black">
                    <a:lumMod val="75000"/>
                    <a:lumOff val="25000"/>
                  </a:prstClr>
                </a:solidFill>
                <a:latin typeface="Calibri" panose="020F0502020204030204" pitchFamily="34" charset="0"/>
                <a:cs typeface="Calibri" panose="020F0502020204030204" pitchFamily="34" charset="0"/>
              </a:rPr>
              <a:t>Co-construction</a:t>
            </a:r>
          </a:p>
        </p:txBody>
      </p:sp>
      <p:sp>
        <p:nvSpPr>
          <p:cNvPr id="5" name="Espace réservé du pied de page 4"/>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4012956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0058" y="1080533"/>
            <a:ext cx="6997914" cy="5407816"/>
          </a:xfrm>
        </p:spPr>
        <p:txBody>
          <a:bodyPr/>
          <a:lstStyle/>
          <a:p>
            <a:pPr algn="ctr"/>
            <a:r>
              <a:rPr lang="fr-FR" dirty="0"/>
              <a:t/>
            </a:r>
            <a:br>
              <a:rPr lang="fr-FR" dirty="0"/>
            </a:br>
            <a:r>
              <a:rPr lang="fr-FR" dirty="0"/>
              <a:t/>
            </a:r>
            <a:br>
              <a:rPr lang="fr-FR" dirty="0"/>
            </a:br>
            <a:r>
              <a:rPr lang="fr-FR" b="1" dirty="0">
                <a:latin typeface="Calibri" panose="020F0502020204030204" pitchFamily="34" charset="0"/>
                <a:cs typeface="Calibri" panose="020F0502020204030204" pitchFamily="34" charset="0"/>
              </a:rPr>
              <a:t>Fin </a:t>
            </a:r>
            <a:br>
              <a:rPr lang="fr-FR" b="1" dirty="0">
                <a:latin typeface="Calibri" panose="020F0502020204030204" pitchFamily="34" charset="0"/>
                <a:cs typeface="Calibri" panose="020F0502020204030204" pitchFamily="34" charset="0"/>
              </a:rPr>
            </a:br>
            <a:r>
              <a:rPr lang="fr-FR" b="1" dirty="0">
                <a:latin typeface="Calibri" panose="020F0502020204030204" pitchFamily="34" charset="0"/>
                <a:cs typeface="Calibri" panose="020F0502020204030204" pitchFamily="34" charset="0"/>
              </a:rPr>
              <a:t>merci de votre attention …..</a:t>
            </a:r>
          </a:p>
        </p:txBody>
      </p:sp>
      <p:sp>
        <p:nvSpPr>
          <p:cNvPr id="3" name="Espace réservé du pied de page 2"/>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262394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8210145" cy="807328"/>
          </a:xfrm>
        </p:spPr>
        <p:txBody>
          <a:bodyPr/>
          <a:lstStyle/>
          <a:p>
            <a:pPr lvl="0" algn="ctr"/>
            <a:r>
              <a:rPr lang="fr-FR" b="1" dirty="0">
                <a:latin typeface="Calibri" panose="020F0502020204030204" pitchFamily="34" charset="0"/>
                <a:cs typeface="Calibri" panose="020F0502020204030204" pitchFamily="34" charset="0"/>
              </a:rPr>
              <a:t>COMMISSION  DES  USAGERS</a:t>
            </a:r>
          </a:p>
        </p:txBody>
      </p:sp>
      <p:sp>
        <p:nvSpPr>
          <p:cNvPr id="3" name="Espace réservé du texte 2"/>
          <p:cNvSpPr txBox="1">
            <a:spLocks noGrp="1"/>
          </p:cNvSpPr>
          <p:nvPr>
            <p:ph type="body" idx="4294967295"/>
          </p:nvPr>
        </p:nvSpPr>
        <p:spPr>
          <a:xfrm>
            <a:off x="0" y="1768475"/>
            <a:ext cx="9072563" cy="4384675"/>
          </a:xfrm>
        </p:spPr>
        <p:txBody>
          <a:bodyPr>
            <a:normAutofit fontScale="92500" lnSpcReduction="20000"/>
          </a:bodyPr>
          <a:lstStyle/>
          <a:p>
            <a:pPr lvl="0" algn="just"/>
            <a:r>
              <a:rPr lang="fr-FR" sz="2000" dirty="0">
                <a:latin typeface="Calibri" panose="020F0502020204030204" pitchFamily="34" charset="0"/>
                <a:cs typeface="Calibri" panose="020F0502020204030204" pitchFamily="34" charset="0"/>
              </a:rPr>
              <a:t>Loi du 04 mars 2002  </a:t>
            </a:r>
            <a:r>
              <a:rPr lang="fr-FR" sz="2000" b="1" dirty="0">
                <a:latin typeface="Calibri" panose="020F0502020204030204" pitchFamily="34" charset="0"/>
                <a:cs typeface="Calibri" panose="020F0502020204030204" pitchFamily="34" charset="0"/>
              </a:rPr>
              <a:t>( Loi KOUCHNER ).</a:t>
            </a:r>
          </a:p>
          <a:p>
            <a:pPr lvl="0" algn="just"/>
            <a:endParaRPr lang="fr-FR" sz="2000" b="1"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Reconnaissance des droits des malades visant à favoriser </a:t>
            </a:r>
            <a:r>
              <a:rPr lang="fr-FR" sz="2000" b="1" dirty="0">
                <a:latin typeface="Calibri" panose="020F0502020204030204" pitchFamily="34" charset="0"/>
                <a:cs typeface="Calibri" panose="020F0502020204030204" pitchFamily="34" charset="0"/>
              </a:rPr>
              <a:t>la Démocratie Sanitaire.</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Décret N° 2005-213 du 02 Mars 2005 qui instaure la création des Commissions des relations avec les Usagers et de la Qualité de la Prise en Charge </a:t>
            </a:r>
            <a:r>
              <a:rPr lang="fr-FR" sz="2000" b="1" dirty="0">
                <a:latin typeface="Calibri" panose="020F0502020204030204" pitchFamily="34" charset="0"/>
                <a:cs typeface="Calibri" panose="020F0502020204030204" pitchFamily="34" charset="0"/>
              </a:rPr>
              <a:t>(CRUQPC).</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Loi N° 2016-41 du 26 Janvier 2016 de </a:t>
            </a:r>
            <a:r>
              <a:rPr lang="fr-FR" sz="2000" b="1" dirty="0">
                <a:latin typeface="Calibri" panose="020F0502020204030204" pitchFamily="34" charset="0"/>
                <a:cs typeface="Calibri" panose="020F0502020204030204" pitchFamily="34" charset="0"/>
              </a:rPr>
              <a:t>modernisation du système de santé </a:t>
            </a:r>
            <a:r>
              <a:rPr lang="fr-FR" sz="2000" dirty="0">
                <a:latin typeface="Calibri" panose="020F0502020204030204" pitchFamily="34" charset="0"/>
                <a:cs typeface="Calibri" panose="020F0502020204030204" pitchFamily="34" charset="0"/>
              </a:rPr>
              <a:t>qui change l’intitulé CRUQPC en Commission des Usagers </a:t>
            </a:r>
            <a:r>
              <a:rPr lang="fr-FR" sz="2000" b="1" dirty="0">
                <a:latin typeface="Calibri" panose="020F0502020204030204" pitchFamily="34" charset="0"/>
                <a:cs typeface="Calibri" panose="020F0502020204030204" pitchFamily="34" charset="0"/>
              </a:rPr>
              <a:t>(CDU) </a:t>
            </a:r>
            <a:r>
              <a:rPr lang="fr-FR" sz="2000" dirty="0">
                <a:latin typeface="Calibri" panose="020F0502020204030204" pitchFamily="34" charset="0"/>
                <a:cs typeface="Calibri" panose="020F0502020204030204" pitchFamily="34" charset="0"/>
              </a:rPr>
              <a:t>et</a:t>
            </a: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qui renforce les prérogatives des CDU et des RU.</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Décret N° 2016-726 du 1 er Juin 2016 relatif à la commission des usagers des établissements de santé qui modifie son organisation et qui élargie sa compétence.</a:t>
            </a:r>
          </a:p>
        </p:txBody>
      </p:sp>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144272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914332"/>
          </a:xfrm>
        </p:spPr>
        <p:txBody>
          <a:bodyPr/>
          <a:lstStyle/>
          <a:p>
            <a:pPr lvl="0" algn="ctr"/>
            <a:r>
              <a:rPr lang="fr-FR" b="1" dirty="0">
                <a:latin typeface="Calibri" panose="020F0502020204030204" pitchFamily="34" charset="0"/>
                <a:cs typeface="Calibri" panose="020F0502020204030204" pitchFamily="34" charset="0"/>
              </a:rPr>
              <a:t>RÔLE  DE  LA  COMMISSION</a:t>
            </a:r>
          </a:p>
        </p:txBody>
      </p:sp>
      <p:sp>
        <p:nvSpPr>
          <p:cNvPr id="3" name="Espace réservé du texte 2"/>
          <p:cNvSpPr txBox="1">
            <a:spLocks noGrp="1"/>
          </p:cNvSpPr>
          <p:nvPr>
            <p:ph type="body" idx="4294967295"/>
          </p:nvPr>
        </p:nvSpPr>
        <p:spPr>
          <a:xfrm>
            <a:off x="0" y="1994170"/>
            <a:ext cx="9072563" cy="2830749"/>
          </a:xfrm>
        </p:spPr>
        <p:txBody>
          <a:bodyPr/>
          <a:lstStyle/>
          <a:p>
            <a:pPr lvl="0" algn="just"/>
            <a:r>
              <a:rPr lang="fr-FR" dirty="0">
                <a:latin typeface="Calibri" panose="020F0502020204030204" pitchFamily="34" charset="0"/>
                <a:cs typeface="Calibri" panose="020F0502020204030204" pitchFamily="34" charset="0"/>
              </a:rPr>
              <a:t>La commission veille au respect des droits des usagers et facilite leurs démarches.</a:t>
            </a:r>
          </a:p>
          <a:p>
            <a:pPr lvl="0" algn="just"/>
            <a:endParaRPr lang="fr-FR" dirty="0">
              <a:latin typeface="Calibri" panose="020F0502020204030204" pitchFamily="34" charset="0"/>
              <a:cs typeface="Calibri" panose="020F0502020204030204" pitchFamily="34" charset="0"/>
            </a:endParaRPr>
          </a:p>
          <a:p>
            <a:pPr lvl="0" algn="just"/>
            <a:r>
              <a:rPr lang="fr-FR" dirty="0">
                <a:latin typeface="Calibri" panose="020F0502020204030204" pitchFamily="34" charset="0"/>
                <a:cs typeface="Calibri" panose="020F0502020204030204" pitchFamily="34" charset="0"/>
              </a:rPr>
              <a:t>Elle examine les plaintes et les réclamations.</a:t>
            </a:r>
          </a:p>
          <a:p>
            <a:pPr lvl="0" algn="just"/>
            <a:endParaRPr lang="fr-FR" dirty="0">
              <a:latin typeface="Calibri" panose="020F0502020204030204" pitchFamily="34" charset="0"/>
              <a:cs typeface="Calibri" panose="020F0502020204030204" pitchFamily="34" charset="0"/>
            </a:endParaRPr>
          </a:p>
          <a:p>
            <a:pPr lvl="0" algn="just"/>
            <a:r>
              <a:rPr lang="fr-FR" dirty="0">
                <a:latin typeface="Calibri" panose="020F0502020204030204" pitchFamily="34" charset="0"/>
                <a:cs typeface="Calibri" panose="020F0502020204030204" pitchFamily="34" charset="0"/>
              </a:rPr>
              <a:t>Elle contribue à l’amélioration de la politique d’accueil et de prise en charge des patients et de leur famille.</a:t>
            </a:r>
          </a:p>
        </p:txBody>
      </p:sp>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5400"/>
            <a:ext cx="9072563" cy="1200285"/>
          </a:xfrm>
        </p:spPr>
        <p:txBody>
          <a:bodyPr>
            <a:normAutofit fontScale="90000"/>
          </a:bodyPr>
          <a:lstStyle/>
          <a:p>
            <a:pPr lvl="0" algn="ctr"/>
            <a:r>
              <a:rPr lang="fr-FR" sz="4400" b="1" dirty="0">
                <a:latin typeface="Calibri" panose="020F0502020204030204" pitchFamily="34" charset="0"/>
                <a:cs typeface="Calibri" panose="020F0502020204030204" pitchFamily="34" charset="0"/>
              </a:rPr>
              <a:t>COMPOSITION  DE  LA COMMISSION</a:t>
            </a:r>
            <a:r>
              <a:rPr lang="fr-FR" sz="4400" dirty="0">
                <a:latin typeface="Calibri" panose="020F0502020204030204" pitchFamily="34" charset="0"/>
                <a:cs typeface="Calibri" panose="020F0502020204030204" pitchFamily="34" charset="0"/>
              </a:rPr>
              <a:t/>
            </a:r>
            <a:br>
              <a:rPr lang="fr-FR" sz="4400" dirty="0">
                <a:latin typeface="Calibri" panose="020F0502020204030204" pitchFamily="34" charset="0"/>
                <a:cs typeface="Calibri" panose="020F0502020204030204" pitchFamily="34" charset="0"/>
              </a:rPr>
            </a:br>
            <a:r>
              <a:rPr lang="fr-FR" sz="3100" i="1" dirty="0">
                <a:latin typeface="Calibri" panose="020F0502020204030204" pitchFamily="34" charset="0"/>
                <a:cs typeface="Calibri" panose="020F0502020204030204" pitchFamily="34" charset="0"/>
              </a:rPr>
              <a:t>Articles R.1112-81 à R.1112-84 du Code de Santé public</a:t>
            </a:r>
            <a:br>
              <a:rPr lang="fr-FR" sz="3100" i="1" dirty="0">
                <a:latin typeface="Calibri" panose="020F0502020204030204" pitchFamily="34" charset="0"/>
                <a:cs typeface="Calibri" panose="020F0502020204030204" pitchFamily="34" charset="0"/>
              </a:rPr>
            </a:br>
            <a:endParaRPr lang="fr-FR" sz="3100" i="1" dirty="0">
              <a:latin typeface="Calibri" panose="020F0502020204030204" pitchFamily="34" charset="0"/>
              <a:cs typeface="Calibri" panose="020F0502020204030204" pitchFamily="34" charset="0"/>
            </a:endParaRPr>
          </a:p>
        </p:txBody>
      </p:sp>
      <p:sp>
        <p:nvSpPr>
          <p:cNvPr id="3" name="Espace réservé du texte 2"/>
          <p:cNvSpPr txBox="1">
            <a:spLocks noGrp="1"/>
          </p:cNvSpPr>
          <p:nvPr>
            <p:ph type="body" idx="4294967295"/>
          </p:nvPr>
        </p:nvSpPr>
        <p:spPr>
          <a:xfrm>
            <a:off x="0" y="2071990"/>
            <a:ext cx="9163455" cy="4056435"/>
          </a:xfrm>
        </p:spPr>
        <p:txBody>
          <a:bodyPr>
            <a:noAutofit/>
          </a:bodyPr>
          <a:lstStyle/>
          <a:p>
            <a:pPr lvl="0" algn="just"/>
            <a:r>
              <a:rPr lang="fr-FR" sz="2000" dirty="0">
                <a:latin typeface="Calibri" panose="020F0502020204030204" pitchFamily="34" charset="0"/>
                <a:cs typeface="Calibri" panose="020F0502020204030204" pitchFamily="34" charset="0"/>
              </a:rPr>
              <a:t>Un représentant légal de l’établissement.</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Un médecin médiateur titulaire et son suppléant.</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Un médiateur non médecin titulaire et son suppléant.</a:t>
            </a:r>
          </a:p>
          <a:p>
            <a:pPr lvl="0" algn="just"/>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Deux représentants des usagers titulaires et leurs suppléants désignés par le Directeur Général de l’ARS. (Les représentants des usagers sont bénévoles).</a:t>
            </a:r>
          </a:p>
          <a:p>
            <a:pPr lvl="0" algn="just"/>
            <a:endParaRPr lang="fr-FR" sz="2000" dirty="0">
              <a:latin typeface="Calibri" panose="020F0502020204030204" pitchFamily="34" charset="0"/>
              <a:cs typeface="Calibri" panose="020F0502020204030204" pitchFamily="34" charset="0"/>
            </a:endParaRPr>
          </a:p>
          <a:p>
            <a:pPr lvl="0" algn="just"/>
            <a:r>
              <a:rPr lang="fr-FR" sz="2000" dirty="0">
                <a:latin typeface="Calibri" panose="020F0502020204030204" pitchFamily="34" charset="0"/>
                <a:cs typeface="Calibri" panose="020F0502020204030204" pitchFamily="34" charset="0"/>
              </a:rPr>
              <a:t>Ces personnes forment l’exécutif de la commission avec voix délibérative.</a:t>
            </a:r>
          </a:p>
        </p:txBody>
      </p:sp>
      <p:pic>
        <p:nvPicPr>
          <p:cNvPr id="1026" name="Picture 2" descr="http://www.chambery-bauges-metropole.fr/uploads/Image/53/IMF_100/GAB_PORTAIL/6140_749_CCSP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7489" y="1785024"/>
            <a:ext cx="2378839" cy="14007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25400"/>
            <a:ext cx="9072563" cy="1200285"/>
          </a:xfrm>
        </p:spPr>
        <p:txBody>
          <a:bodyPr>
            <a:normAutofit fontScale="90000"/>
          </a:bodyPr>
          <a:lstStyle/>
          <a:p>
            <a:pPr lvl="0" algn="ctr"/>
            <a:r>
              <a:rPr lang="fr-FR" sz="4400" b="1" dirty="0">
                <a:latin typeface="Calibri" panose="020F0502020204030204" pitchFamily="34" charset="0"/>
                <a:cs typeface="Calibri" panose="020F0502020204030204" pitchFamily="34" charset="0"/>
              </a:rPr>
              <a:t>COMPOSITION  DE  LA COMMISSION</a:t>
            </a:r>
            <a:r>
              <a:rPr lang="fr-FR" sz="4400" dirty="0">
                <a:latin typeface="Calibri" panose="020F0502020204030204" pitchFamily="34" charset="0"/>
                <a:cs typeface="Calibri" panose="020F0502020204030204" pitchFamily="34" charset="0"/>
              </a:rPr>
              <a:t/>
            </a:r>
            <a:br>
              <a:rPr lang="fr-FR" sz="4400" dirty="0">
                <a:latin typeface="Calibri" panose="020F0502020204030204" pitchFamily="34" charset="0"/>
                <a:cs typeface="Calibri" panose="020F0502020204030204" pitchFamily="34" charset="0"/>
              </a:rPr>
            </a:br>
            <a:r>
              <a:rPr lang="fr-FR" sz="3100" i="1" dirty="0">
                <a:latin typeface="Calibri" panose="020F0502020204030204" pitchFamily="34" charset="0"/>
                <a:cs typeface="Calibri" panose="020F0502020204030204" pitchFamily="34" charset="0"/>
              </a:rPr>
              <a:t>Articles R.1112-81 à R.1112-84 du Code de Santé public</a:t>
            </a:r>
            <a:br>
              <a:rPr lang="fr-FR" sz="3100" i="1" dirty="0">
                <a:latin typeface="Calibri" panose="020F0502020204030204" pitchFamily="34" charset="0"/>
                <a:cs typeface="Calibri" panose="020F0502020204030204" pitchFamily="34" charset="0"/>
              </a:rPr>
            </a:br>
            <a:endParaRPr lang="fr-FR" sz="3100" i="1" dirty="0">
              <a:latin typeface="Calibri" panose="020F0502020204030204" pitchFamily="34" charset="0"/>
              <a:cs typeface="Calibri" panose="020F0502020204030204" pitchFamily="34" charset="0"/>
            </a:endParaRPr>
          </a:p>
        </p:txBody>
      </p:sp>
      <p:sp>
        <p:nvSpPr>
          <p:cNvPr id="3" name="Espace réservé du texte 2"/>
          <p:cNvSpPr txBox="1">
            <a:spLocks noGrp="1"/>
          </p:cNvSpPr>
          <p:nvPr>
            <p:ph type="body" idx="4294967295"/>
          </p:nvPr>
        </p:nvSpPr>
        <p:spPr>
          <a:xfrm>
            <a:off x="0" y="1459149"/>
            <a:ext cx="9163455" cy="5359939"/>
          </a:xfrm>
        </p:spPr>
        <p:txBody>
          <a:bodyPr>
            <a:normAutofit lnSpcReduction="10000"/>
          </a:bodyPr>
          <a:lstStyle/>
          <a:p>
            <a:pPr marL="0" lvl="0" indent="0" algn="just">
              <a:buNone/>
            </a:pPr>
            <a:r>
              <a:rPr lang="fr-FR" sz="2000" dirty="0">
                <a:latin typeface="Calibri" panose="020F0502020204030204" pitchFamily="34" charset="0"/>
                <a:cs typeface="Calibri" panose="020F0502020204030204" pitchFamily="34" charset="0"/>
              </a:rPr>
              <a:t>La commission peut en outre s’adjoindre de un ou plusieurs membres avec voix consultative ceci étant inscrit dans le règlement intérieur de la commission :</a:t>
            </a:r>
          </a:p>
          <a:p>
            <a:pPr lvl="0"/>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Du Président de Commission Médicale d’Etablissement (CME).</a:t>
            </a:r>
          </a:p>
          <a:p>
            <a:pPr lvl="0"/>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D’un représentant de la Commission des Soins Infirmiers, de Rééducation et Médico-Techniques (CSIRMT).</a:t>
            </a:r>
          </a:p>
          <a:p>
            <a:pPr marL="0" lvl="0" indent="0">
              <a:buNone/>
            </a:pPr>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D’un représentant du personnel.</a:t>
            </a:r>
          </a:p>
          <a:p>
            <a:pPr lvl="0"/>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D’un représentant du conseil de surveillance .</a:t>
            </a:r>
          </a:p>
          <a:p>
            <a:pPr lvl="0"/>
            <a:endParaRPr lang="fr-FR" sz="2000" dirty="0">
              <a:latin typeface="Calibri" panose="020F0502020204030204" pitchFamily="34" charset="0"/>
              <a:cs typeface="Calibri" panose="020F0502020204030204" pitchFamily="34" charset="0"/>
            </a:endParaRPr>
          </a:p>
          <a:p>
            <a:pPr lvl="0"/>
            <a:r>
              <a:rPr lang="fr-FR" sz="2000" dirty="0">
                <a:latin typeface="Calibri" panose="020F0502020204030204" pitchFamily="34" charset="0"/>
                <a:cs typeface="Calibri" panose="020F0502020204030204" pitchFamily="34" charset="0"/>
              </a:rPr>
              <a:t>Du responsable de la politique qualité et de la gestion des risques. </a:t>
            </a:r>
          </a:p>
          <a:p>
            <a:pPr lvl="0"/>
            <a:endParaRPr lang="fr-FR" dirty="0"/>
          </a:p>
          <a:p>
            <a:pPr lvl="0" algn="just"/>
            <a:endParaRPr lang="fr-FR" dirty="0"/>
          </a:p>
        </p:txBody>
      </p:sp>
      <p:pic>
        <p:nvPicPr>
          <p:cNvPr id="1026" name="Picture 2" descr="http://www.chambery-bauges-metropole.fr/uploads/Image/53/IMF_100/GAB_PORTAIL/6140_749_CCSP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63366" y="3934839"/>
            <a:ext cx="2464677" cy="13361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1499357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252920" y="2033566"/>
            <a:ext cx="9072563" cy="3662395"/>
          </a:xfrm>
        </p:spPr>
        <p:txBody>
          <a:bodyPr>
            <a:normAutofit/>
          </a:bodyPr>
          <a:lstStyle/>
          <a:p>
            <a:pPr marL="0" lvl="0" indent="0">
              <a:buNone/>
            </a:pPr>
            <a:r>
              <a:rPr lang="fr-FR" sz="2200" b="1" u="sng" dirty="0">
                <a:solidFill>
                  <a:schemeClr val="accent5">
                    <a:lumMod val="60000"/>
                    <a:lumOff val="40000"/>
                  </a:schemeClr>
                </a:solidFill>
              </a:rPr>
              <a:t>Fonctionnement général: </a:t>
            </a:r>
          </a:p>
          <a:p>
            <a:pPr lvl="0" algn="just"/>
            <a:r>
              <a:rPr lang="fr-FR" sz="2200" dirty="0">
                <a:latin typeface="Calibri" panose="020F0502020204030204" pitchFamily="34" charset="0"/>
                <a:cs typeface="Calibri" panose="020F0502020204030204" pitchFamily="34" charset="0"/>
              </a:rPr>
              <a:t>Les membres de cette commission  élisent un Président et un Vice Président, ceux-ci ne pouvant appartenir au même collège: l’objectif étant de prévenir des conflits d’intérêt et de viser l’impartialité. Ils sont élus pour un mandat de 3 ans renouvelable 2 fois.</a:t>
            </a:r>
          </a:p>
          <a:p>
            <a:pPr lvl="0" algn="just"/>
            <a:r>
              <a:rPr lang="fr-FR" sz="2200" dirty="0">
                <a:latin typeface="Calibri" panose="020F0502020204030204" pitchFamily="34" charset="0"/>
                <a:cs typeface="Calibri" panose="020F0502020204030204" pitchFamily="34" charset="0"/>
              </a:rPr>
              <a:t>La durée du mandat des membres de la commission est de 3 ans renouvelable. ( sans limite) </a:t>
            </a:r>
          </a:p>
          <a:p>
            <a:pPr lvl="0" algn="just"/>
            <a:r>
              <a:rPr lang="fr-FR" sz="2200" dirty="0">
                <a:latin typeface="Calibri" panose="020F0502020204030204" pitchFamily="34" charset="0"/>
                <a:cs typeface="Calibri" panose="020F0502020204030204" pitchFamily="34" charset="0"/>
              </a:rPr>
              <a:t>La commission se réunit légalement et obligatoirement au moins 4 fois par an et aussi souvent que nécessaire.</a:t>
            </a:r>
          </a:p>
          <a:p>
            <a:pPr lvl="0" algn="just"/>
            <a:endParaRPr lang="fr-FR" sz="2200" dirty="0">
              <a:latin typeface="Calibri" panose="020F0502020204030204" pitchFamily="34" charset="0"/>
              <a:cs typeface="Calibri" panose="020F0502020204030204" pitchFamily="34" charset="0"/>
            </a:endParaRPr>
          </a:p>
          <a:p>
            <a:pPr lvl="0" algn="just"/>
            <a:endParaRPr lang="fr-FR" sz="2000" dirty="0">
              <a:latin typeface="Calibri" panose="020F0502020204030204" pitchFamily="34" charset="0"/>
              <a:cs typeface="Calibri" panose="020F0502020204030204" pitchFamily="34" charset="0"/>
            </a:endParaRPr>
          </a:p>
        </p:txBody>
      </p:sp>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6"/>
            <a:ext cx="9072563" cy="768418"/>
          </a:xfrm>
        </p:spPr>
        <p:txBody>
          <a:bodyPr/>
          <a:lstStyle/>
          <a:p>
            <a:pPr lvl="0" algn="ctr"/>
            <a:r>
              <a:rPr lang="fr-FR" b="1" dirty="0">
                <a:latin typeface="Calibri" panose="020F0502020204030204" pitchFamily="34" charset="0"/>
                <a:cs typeface="Calibri" panose="020F0502020204030204" pitchFamily="34" charset="0"/>
              </a:rPr>
              <a:t>FONCTIONNEMENT DE LA CDU</a:t>
            </a:r>
          </a:p>
        </p:txBody>
      </p:sp>
      <p:sp>
        <p:nvSpPr>
          <p:cNvPr id="3" name="Espace réservé du texte 2"/>
          <p:cNvSpPr txBox="1">
            <a:spLocks noGrp="1"/>
          </p:cNvSpPr>
          <p:nvPr>
            <p:ph type="body" idx="4294967295"/>
          </p:nvPr>
        </p:nvSpPr>
        <p:spPr>
          <a:xfrm>
            <a:off x="0" y="1332689"/>
            <a:ext cx="9072563" cy="5671226"/>
          </a:xfrm>
        </p:spPr>
        <p:txBody>
          <a:bodyPr>
            <a:normAutofit/>
          </a:bodyPr>
          <a:lstStyle/>
          <a:p>
            <a:pPr marL="0" lvl="0" indent="0">
              <a:buNone/>
            </a:pPr>
            <a:r>
              <a:rPr lang="fr-FR" sz="2000" b="1" u="sng" dirty="0">
                <a:solidFill>
                  <a:schemeClr val="accent5">
                    <a:lumMod val="60000"/>
                    <a:lumOff val="40000"/>
                  </a:schemeClr>
                </a:solidFill>
                <a:latin typeface="Calibri" panose="020F0502020204030204" pitchFamily="34" charset="0"/>
                <a:cs typeface="Calibri" panose="020F0502020204030204" pitchFamily="34" charset="0"/>
              </a:rPr>
              <a:t>La gestion des plaintes et des réclamations : </a:t>
            </a:r>
          </a:p>
          <a:p>
            <a:pPr lvl="0" algn="just"/>
            <a:r>
              <a:rPr lang="fr-FR" sz="2000" dirty="0">
                <a:latin typeface="Calibri" panose="020F0502020204030204" pitchFamily="34" charset="0"/>
                <a:cs typeface="Calibri" panose="020F0502020204030204" pitchFamily="34" charset="0"/>
              </a:rPr>
              <a:t>Elle est informée des plaintes et des réclamations formulées par les usagers ainsi que des suites qui leur sont données</a:t>
            </a:r>
          </a:p>
          <a:p>
            <a:pPr lvl="0" algn="just">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L’ensemble des plaintes et des réclamations adressés à l’établissement ainsi que les réponses qui y sont apportées sont tenues à la disposition des membres de la commission .</a:t>
            </a:r>
          </a:p>
          <a:p>
            <a:pPr lvl="0" algn="just">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A la réception </a:t>
            </a:r>
            <a:r>
              <a:rPr lang="fr-FR" sz="2000" b="1" dirty="0">
                <a:solidFill>
                  <a:prstClr val="black">
                    <a:lumMod val="75000"/>
                    <a:lumOff val="25000"/>
                  </a:prstClr>
                </a:solidFill>
                <a:latin typeface="Calibri" panose="020F0502020204030204" pitchFamily="34" charset="0"/>
                <a:cs typeface="Calibri" panose="020F0502020204030204" pitchFamily="34" charset="0"/>
              </a:rPr>
              <a:t>d’une réclamation écrite</a:t>
            </a:r>
            <a:r>
              <a:rPr lang="fr-FR" sz="2000" dirty="0">
                <a:solidFill>
                  <a:prstClr val="black">
                    <a:lumMod val="75000"/>
                    <a:lumOff val="25000"/>
                  </a:prstClr>
                </a:solidFill>
                <a:latin typeface="Calibri" panose="020F0502020204030204" pitchFamily="34" charset="0"/>
                <a:cs typeface="Calibri" panose="020F0502020204030204" pitchFamily="34" charset="0"/>
              </a:rPr>
              <a:t>, le représentant légal doit informer le requérant dans les plus brefs délais, de la possibilité de saisir un médiateur ( soit médical si la requête relève d’un problème médical et /ou d’un médiateur non médical en fonction de la situation donnée).</a:t>
            </a:r>
          </a:p>
          <a:p>
            <a:pPr lvl="0">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Le plaignant a la possibilité de se faire assister par un représentant des usagers.</a:t>
            </a:r>
          </a:p>
          <a:p>
            <a:pPr lvl="0">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En cas de médiation, un compte rendu de médiation doit être adressé dans les 8 jours au Président de la commission des Usagers ainsi qu’à ses membres.</a:t>
            </a:r>
          </a:p>
          <a:p>
            <a:pPr lvl="0">
              <a:buClr>
                <a:srgbClr val="90C226"/>
              </a:buClr>
            </a:pPr>
            <a:r>
              <a:rPr lang="fr-FR" sz="2000" dirty="0">
                <a:solidFill>
                  <a:prstClr val="black">
                    <a:lumMod val="75000"/>
                    <a:lumOff val="25000"/>
                  </a:prstClr>
                </a:solidFill>
                <a:latin typeface="Calibri" panose="020F0502020204030204" pitchFamily="34" charset="0"/>
                <a:cs typeface="Calibri" panose="020F0502020204030204" pitchFamily="34" charset="0"/>
              </a:rPr>
              <a:t>Le requérant doit être informé de toutes les voies de recours dont il dispose .</a:t>
            </a:r>
          </a:p>
          <a:p>
            <a:pPr lvl="0" algn="just">
              <a:buClr>
                <a:srgbClr val="90C226"/>
              </a:buClr>
            </a:pPr>
            <a:endParaRPr lang="fr-FR" sz="2000" dirty="0">
              <a:solidFill>
                <a:prstClr val="black">
                  <a:lumMod val="75000"/>
                  <a:lumOff val="25000"/>
                </a:prstClr>
              </a:solidFill>
              <a:latin typeface="Calibri" panose="020F0502020204030204" pitchFamily="34" charset="0"/>
              <a:cs typeface="Calibri" panose="020F0502020204030204" pitchFamily="34" charset="0"/>
            </a:endParaRPr>
          </a:p>
          <a:p>
            <a:pPr lvl="0" algn="just">
              <a:buClr>
                <a:srgbClr val="90C226"/>
              </a:buClr>
            </a:pPr>
            <a:endParaRPr lang="fr-FR" sz="2200" dirty="0">
              <a:solidFill>
                <a:prstClr val="black">
                  <a:lumMod val="75000"/>
                  <a:lumOff val="25000"/>
                </a:prstClr>
              </a:solidFill>
              <a:latin typeface="Calibri" panose="020F0502020204030204" pitchFamily="34" charset="0"/>
              <a:cs typeface="Calibri" panose="020F0502020204030204" pitchFamily="34" charset="0"/>
            </a:endParaRPr>
          </a:p>
          <a:p>
            <a:pPr lvl="0" algn="just"/>
            <a:endParaRPr lang="fr-FR" sz="2000" dirty="0">
              <a:latin typeface="Calibri" panose="020F0502020204030204" pitchFamily="34" charset="0"/>
              <a:cs typeface="Calibri" panose="020F0502020204030204" pitchFamily="34" charset="0"/>
            </a:endParaRPr>
          </a:p>
        </p:txBody>
      </p:sp>
      <p:sp>
        <p:nvSpPr>
          <p:cNvPr id="4" name="Espace réservé du pied de page 3"/>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425477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7" y="252918"/>
            <a:ext cx="8638162" cy="6924973"/>
          </a:xfrm>
          <a:prstGeom prst="rect">
            <a:avLst/>
          </a:prstGeom>
        </p:spPr>
        <p:txBody>
          <a:bodyPr wrap="square">
            <a:spAutoFit/>
          </a:bodyPr>
          <a:lstStyle/>
          <a:p>
            <a:pPr algn="ctr"/>
            <a:r>
              <a:rPr lang="fr-FR" sz="2000" b="1" dirty="0">
                <a:latin typeface="Calibri" panose="020F0502020204030204" pitchFamily="34" charset="0"/>
                <a:cs typeface="Calibri" panose="020F0502020204030204" pitchFamily="34" charset="0"/>
              </a:rPr>
              <a:t>ACTION DE GROUPE SANTE</a:t>
            </a:r>
          </a:p>
          <a:p>
            <a:pPr algn="ctr"/>
            <a:r>
              <a:rPr lang="fr-FR" sz="2000" b="1" dirty="0">
                <a:solidFill>
                  <a:schemeClr val="accent2"/>
                </a:solidFill>
                <a:latin typeface="Calibri" panose="020F0502020204030204" pitchFamily="34" charset="0"/>
                <a:cs typeface="Calibri" panose="020F0502020204030204" pitchFamily="34" charset="0"/>
              </a:rPr>
              <a:t>( CLASS ACTION )</a:t>
            </a:r>
          </a:p>
          <a:p>
            <a:pPr algn="ctr"/>
            <a:endParaRPr lang="fr-FR" sz="2000" b="1" dirty="0">
              <a:solidFill>
                <a:schemeClr val="accent2"/>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fr-FR" sz="1600" dirty="0">
                <a:latin typeface="Calibri" panose="020F0502020204030204" pitchFamily="34" charset="0"/>
                <a:cs typeface="Calibri" panose="020F0502020204030204" pitchFamily="34" charset="0"/>
              </a:rPr>
              <a:t>Issue de la Loi Hamon du 14 Mars 2014, le gouvernement a introduit l’action de groupe en matière de santé, avec la nouvelle Loi de modernisation de la santé N° 2016-41 via son article 184, et les articles L.1143-1 à L.1143-13 du Code de la Santé Publique.</a:t>
            </a:r>
          </a:p>
          <a:p>
            <a:pPr algn="just"/>
            <a:endParaRPr lang="fr-FR" sz="16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600" b="1" u="sng" dirty="0">
                <a:solidFill>
                  <a:schemeClr val="accent2">
                    <a:lumMod val="75000"/>
                  </a:schemeClr>
                </a:solidFill>
                <a:latin typeface="Calibri" panose="020F0502020204030204" pitchFamily="34" charset="0"/>
                <a:cs typeface="Calibri" panose="020F0502020204030204" pitchFamily="34" charset="0"/>
              </a:rPr>
              <a:t>2 possibilités d’enclenchement d’une action de groupe en matière de santé:</a:t>
            </a:r>
          </a:p>
          <a:p>
            <a:pPr marL="285750" indent="-285750" algn="just">
              <a:buFont typeface="Arial" panose="020B0604020202020204" pitchFamily="34" charset="0"/>
              <a:buChar char="•"/>
            </a:pPr>
            <a:endParaRPr lang="fr-FR" sz="1600" b="1" u="sng" dirty="0">
              <a:solidFill>
                <a:schemeClr val="accent2">
                  <a:lumMod val="75000"/>
                </a:schemeClr>
              </a:solidFill>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a:t>
            </a:r>
            <a:r>
              <a:rPr lang="fr-FR" sz="1600" i="1" dirty="0">
                <a:latin typeface="Calibri" panose="020F0502020204030204" pitchFamily="34" charset="0"/>
                <a:cs typeface="Calibri" panose="020F0502020204030204" pitchFamily="34" charset="0"/>
              </a:rPr>
              <a:t>1) Un manquement d’un producteur et d’un fournisseur d’un produit de santé mentionné dans le CSP, article L.5311-1 (médicaments, produits contraceptifs, produits cosmétiques,(vaccin à l’origine d’une même maladie après vaccination).</a:t>
            </a:r>
          </a:p>
          <a:p>
            <a:pPr algn="just"/>
            <a:r>
              <a:rPr lang="fr-FR" sz="1600" i="1" dirty="0">
                <a:latin typeface="Calibri" panose="020F0502020204030204" pitchFamily="34" charset="0"/>
                <a:cs typeface="Calibri" panose="020F0502020204030204" pitchFamily="34" charset="0"/>
              </a:rPr>
              <a:t>	2) Un manquement d’un prestataire utilisant un des produits de santé référencé par le CSP, quant à ses obligations légales ou contractuelles (un radiothérapeute qui, par une fausse manipulation de ses appareils diffuse auprès de patients une dosse d’irradiation supérieure à celle prescrite).</a:t>
            </a:r>
          </a:p>
          <a:p>
            <a:pPr algn="just"/>
            <a:endParaRPr lang="fr-FR" sz="1600" i="1"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fr-FR" sz="1600" dirty="0">
                <a:latin typeface="Calibri" panose="020F0502020204030204" pitchFamily="34" charset="0"/>
                <a:cs typeface="Calibri" panose="020F0502020204030204" pitchFamily="34" charset="0"/>
              </a:rPr>
              <a:t>Cette nouvelle action de groupe doit être fondée sur un dommage constaté de manière identique par des usagers du système de santé et ayant pour cause commune l’un des deux manquements cités ci dessus. (exemple : les porteuses de prothèses mammaires défectueuses se </a:t>
            </a:r>
            <a:r>
              <a:rPr lang="fr-FR" sz="1600" dirty="0" smtClean="0">
                <a:latin typeface="Calibri" panose="020F0502020204030204" pitchFamily="34" charset="0"/>
                <a:cs typeface="Calibri" panose="020F0502020204030204" pitchFamily="34" charset="0"/>
              </a:rPr>
              <a:t>retournent </a:t>
            </a:r>
            <a:r>
              <a:rPr lang="fr-FR" sz="1600" dirty="0">
                <a:latin typeface="Calibri" panose="020F0502020204030204" pitchFamily="34" charset="0"/>
                <a:cs typeface="Calibri" panose="020F0502020204030204" pitchFamily="34" charset="0"/>
              </a:rPr>
              <a:t>contre le producteur).</a:t>
            </a:r>
          </a:p>
          <a:p>
            <a:pPr marL="285750" indent="-285750" algn="just">
              <a:buFont typeface="Wingdings" panose="05000000000000000000" pitchFamily="2" charset="2"/>
              <a:buChar char="Ø"/>
            </a:pP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Nous sommes donc bel et bien en présence de ce que les assurances dénomment comme un sinistre sériel. Les acteurs concernés dans l’action de groupe sont composés donc des producteurs ou fournisseurs, des prestataires, des associations d’usagers agrées qui regroupées vont être les déclencheurs de l’action, et enfin les assureurs des professionnels concernés et les assureurs des associations d’usagers.</a:t>
            </a:r>
          </a:p>
        </p:txBody>
      </p:sp>
      <p:sp>
        <p:nvSpPr>
          <p:cNvPr id="2" name="Espace réservé du pied de page 1"/>
          <p:cNvSpPr>
            <a:spLocks noGrp="1"/>
          </p:cNvSpPr>
          <p:nvPr>
            <p:ph type="ftr" sz="quarter" idx="11"/>
          </p:nvPr>
        </p:nvSpPr>
        <p:spPr/>
        <p:txBody>
          <a:bodyPr/>
          <a:lstStyle/>
          <a:p>
            <a:pPr lvl="0"/>
            <a:r>
              <a:rPr lang="fr-FR"/>
              <a:t>Tous droits réservés.</a:t>
            </a:r>
            <a:endParaRPr lang="fr-FR" dirty="0"/>
          </a:p>
        </p:txBody>
      </p:sp>
    </p:spTree>
    <p:extLst>
      <p:ext uri="{BB962C8B-B14F-4D97-AF65-F5344CB8AC3E}">
        <p14:creationId xmlns:p14="http://schemas.microsoft.com/office/powerpoint/2010/main" xmlns="" val="2082715020"/>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2181</TotalTime>
  <Words>1551</Words>
  <Application>Microsoft Office PowerPoint</Application>
  <PresentationFormat>Personnalisé</PresentationFormat>
  <Paragraphs>276</Paragraphs>
  <Slides>21</Slides>
  <Notes>18</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Facette</vt:lpstr>
      <vt:lpstr>Diapositive 1</vt:lpstr>
      <vt:lpstr>Diapositive 2</vt:lpstr>
      <vt:lpstr>COMMISSION  DES  USAGERS</vt:lpstr>
      <vt:lpstr>RÔLE  DE  LA  COMMISSION</vt:lpstr>
      <vt:lpstr>COMPOSITION  DE  LA COMMISSION Articles R.1112-81 à R.1112-84 du Code de Santé public </vt:lpstr>
      <vt:lpstr>COMPOSITION  DE  LA COMMISSION Articles R.1112-81 à R.1112-84 du Code de Santé public </vt:lpstr>
      <vt:lpstr>FONCTIONNEMENT DE LA CDU</vt:lpstr>
      <vt:lpstr>FONCTIONNEMENT DE LA CDU</vt:lpstr>
      <vt:lpstr>Diapositive 9</vt:lpstr>
      <vt:lpstr>FONCTIONNEMENT DE LA CDU</vt:lpstr>
      <vt:lpstr>FONCTIONNEMENT de la CDU</vt:lpstr>
      <vt:lpstr>FONCTIONNEMENT DE LA CDU</vt:lpstr>
      <vt:lpstr>FONCTIONNEMENT DE LA CDU</vt:lpstr>
      <vt:lpstr>FONCTIONNEMENT DE LA CDU</vt:lpstr>
      <vt:lpstr>FONCTIONNEMENT DE LA CDU</vt:lpstr>
      <vt:lpstr>FONCTIONNEMENT DE LA CDU</vt:lpstr>
      <vt:lpstr>Diapositive 17</vt:lpstr>
      <vt:lpstr>FONCTIONNEMENT DE LA CDU</vt:lpstr>
      <vt:lpstr>FONCTIONNEMENT DE LA CDU</vt:lpstr>
      <vt:lpstr>Le mot de la fin …..à méditer</vt:lpstr>
      <vt:lpstr>  Fin  merci de votre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DES  USAGERS</dc:title>
  <dc:creator>seb</dc:creator>
  <cp:lastModifiedBy>Gérard Abraham</cp:lastModifiedBy>
  <cp:revision>109</cp:revision>
  <cp:lastPrinted>2017-05-31T09:37:51Z</cp:lastPrinted>
  <dcterms:created xsi:type="dcterms:W3CDTF">2017-02-10T08:37:55Z</dcterms:created>
  <dcterms:modified xsi:type="dcterms:W3CDTF">2017-12-11T08:07:10Z</dcterms:modified>
</cp:coreProperties>
</file>