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79"/>
  </p:notesMasterIdLst>
  <p:handoutMasterIdLst>
    <p:handoutMasterId r:id="rId80"/>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49809" cy="495799"/>
          </a:xfrm>
          <a:prstGeom prst="rect">
            <a:avLst/>
          </a:prstGeom>
          <a:noFill/>
          <a:ln>
            <a:noFill/>
          </a:ln>
        </p:spPr>
        <p:txBody>
          <a:bodyPr vert="horz" wrap="none" lIns="90009" tIns="45005" rIns="90009" bIns="450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fr-FR" dirty="0">
              <a:latin typeface="Arial" pitchFamily="18"/>
              <a:ea typeface="Microsoft YaHei" pitchFamily="2"/>
              <a:cs typeface="Mangal" pitchFamily="2"/>
            </a:endParaRPr>
          </a:p>
        </p:txBody>
      </p:sp>
      <p:sp>
        <p:nvSpPr>
          <p:cNvPr id="3" name="Espace réservé de la date 2"/>
          <p:cNvSpPr txBox="1">
            <a:spLocks noGrp="1"/>
          </p:cNvSpPr>
          <p:nvPr>
            <p:ph type="dt" sz="quarter" idx="1"/>
          </p:nvPr>
        </p:nvSpPr>
        <p:spPr>
          <a:xfrm>
            <a:off x="3848218" y="0"/>
            <a:ext cx="2949809" cy="495799"/>
          </a:xfrm>
          <a:prstGeom prst="rect">
            <a:avLst/>
          </a:prstGeom>
          <a:noFill/>
          <a:ln>
            <a:noFill/>
          </a:ln>
        </p:spPr>
        <p:txBody>
          <a:bodyPr vert="horz" wrap="none" lIns="90009" tIns="45005" rIns="90009" bIns="450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23FD3B6A-F48B-40C3-B3B9-DF46ABC632CF}" type="datetime1">
              <a:rPr lang="fr-FR" sz="1400">
                <a:solidFill>
                  <a:srgbClr val="FFFFFF"/>
                </a:solidFill>
                <a:latin typeface="Arial" pitchFamily="18"/>
                <a:ea typeface="Microsoft YaHei" pitchFamily="2"/>
                <a:cs typeface="Mangal" pitchFamily="2"/>
              </a:rPr>
              <a:pPr algn="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sz="1400" dirty="0">
              <a:solidFill>
                <a:srgbClr val="FFFFFF"/>
              </a:solidFill>
              <a:latin typeface="Arial" pitchFamily="18"/>
              <a:ea typeface="Microsoft YaHei" pitchFamily="2"/>
              <a:cs typeface="Mangal" pitchFamily="2"/>
            </a:endParaRPr>
          </a:p>
        </p:txBody>
      </p:sp>
      <p:sp>
        <p:nvSpPr>
          <p:cNvPr id="4" name="Espace réservé du pied de page 3"/>
          <p:cNvSpPr txBox="1">
            <a:spLocks noGrp="1"/>
          </p:cNvSpPr>
          <p:nvPr>
            <p:ph type="ftr" sz="quarter" idx="2"/>
          </p:nvPr>
        </p:nvSpPr>
        <p:spPr>
          <a:xfrm>
            <a:off x="0" y="9430629"/>
            <a:ext cx="2949809" cy="495799"/>
          </a:xfrm>
          <a:prstGeom prst="rect">
            <a:avLst/>
          </a:prstGeom>
          <a:noFill/>
          <a:ln>
            <a:noFill/>
          </a:ln>
        </p:spPr>
        <p:txBody>
          <a:bodyPr vert="horz" wrap="none" lIns="90009" tIns="45005" rIns="90009" bIns="450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fr-FR" dirty="0">
              <a:latin typeface="Arial" pitchFamily="18"/>
              <a:ea typeface="Microsoft YaHei" pitchFamily="2"/>
              <a:cs typeface="Mangal" pitchFamily="2"/>
            </a:endParaRPr>
          </a:p>
        </p:txBody>
      </p:sp>
      <p:sp>
        <p:nvSpPr>
          <p:cNvPr id="5" name="Espace réservé du numéro de diapositive 4"/>
          <p:cNvSpPr txBox="1">
            <a:spLocks noGrp="1"/>
          </p:cNvSpPr>
          <p:nvPr>
            <p:ph type="sldNum" sz="quarter" idx="3"/>
          </p:nvPr>
        </p:nvSpPr>
        <p:spPr>
          <a:xfrm>
            <a:off x="3848218" y="9430629"/>
            <a:ext cx="2949809" cy="495799"/>
          </a:xfrm>
          <a:prstGeom prst="rect">
            <a:avLst/>
          </a:prstGeom>
          <a:noFill/>
          <a:ln>
            <a:noFill/>
          </a:ln>
        </p:spPr>
        <p:txBody>
          <a:bodyPr vert="horz" wrap="none" lIns="90009" tIns="45005" rIns="90009" bIns="450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E374EA16-6CB3-4DBA-99AB-0EF648B0FAE9}" type="slidenum">
              <a:rPr/>
              <a:pPr algn="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‹N°›</a:t>
            </a:fld>
            <a:endParaRPr lang="fr-FR" sz="1400" dirty="0">
              <a:solidFill>
                <a:srgbClr val="FFFFFF"/>
              </a:solidFill>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798387" cy="9926788"/>
          </a:xfrm>
          <a:prstGeom prst="rect">
            <a:avLst/>
          </a:prstGeom>
          <a:solidFill>
            <a:srgbClr val="FFFFFF"/>
          </a:solidFill>
          <a:ln>
            <a:noFill/>
            <a:prstDash val="solid"/>
          </a:ln>
        </p:spPr>
        <p:txBody>
          <a:bodyPr vert="horz" wrap="none" lIns="90009" tIns="45005" rIns="90009" bIns="45005"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dirty="0">
              <a:ln>
                <a:noFill/>
              </a:ln>
              <a:latin typeface="Arial" pitchFamily="18"/>
              <a:ea typeface="Microsoft YaHei" pitchFamily="2"/>
              <a:cs typeface="Mangal" pitchFamily="2"/>
            </a:endParaRPr>
          </a:p>
        </p:txBody>
      </p:sp>
      <p:sp>
        <p:nvSpPr>
          <p:cNvPr id="3" name="AutoShape 1"/>
          <p:cNvSpPr/>
          <p:nvPr/>
        </p:nvSpPr>
        <p:spPr>
          <a:xfrm>
            <a:off x="0" y="0"/>
            <a:ext cx="6797667" cy="9926788"/>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a:noFill/>
            <a:prstDash val="solid"/>
          </a:ln>
        </p:spPr>
        <p:txBody>
          <a:bodyPr vert="horz" wrap="none" lIns="90009" tIns="46805" rIns="90009" bIns="46805"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dirty="0">
              <a:ln>
                <a:noFill/>
              </a:ln>
              <a:latin typeface="Arial" pitchFamily="18"/>
              <a:ea typeface="Microsoft YaHei" pitchFamily="2"/>
              <a:cs typeface="Mangal" pitchFamily="2"/>
            </a:endParaRPr>
          </a:p>
        </p:txBody>
      </p:sp>
      <p:sp>
        <p:nvSpPr>
          <p:cNvPr id="4" name="Text Box 2"/>
          <p:cNvSpPr/>
          <p:nvPr/>
        </p:nvSpPr>
        <p:spPr>
          <a:xfrm>
            <a:off x="0"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9" tIns="46805" rIns="90009" bIns="46805"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dirty="0">
              <a:ln>
                <a:noFill/>
              </a:ln>
              <a:latin typeface="Arial" pitchFamily="18"/>
              <a:ea typeface="Microsoft YaHei" pitchFamily="2"/>
              <a:cs typeface="Mangal" pitchFamily="2"/>
            </a:endParaRPr>
          </a:p>
        </p:txBody>
      </p:sp>
      <p:sp>
        <p:nvSpPr>
          <p:cNvPr id="5" name="Espace réservé de la date 4"/>
          <p:cNvSpPr txBox="1">
            <a:spLocks noGrp="1"/>
          </p:cNvSpPr>
          <p:nvPr>
            <p:ph type="dt" idx="1"/>
          </p:nvPr>
        </p:nvSpPr>
        <p:spPr>
          <a:xfrm>
            <a:off x="3850738" y="0"/>
            <a:ext cx="2945488" cy="495799"/>
          </a:xfrm>
          <a:prstGeom prst="rect">
            <a:avLst/>
          </a:prstGeom>
          <a:noFill/>
          <a:ln>
            <a:noFill/>
          </a:ln>
        </p:spPr>
        <p:txBody>
          <a:bodyPr wrap="square" lIns="90009" tIns="46805" rIns="90009" bIns="46805" anchor="t" anchorCtr="0"/>
          <a:lstStyle>
            <a:lvl1pPr marL="0" marR="0" lvl="0" indent="0" algn="r" rtl="0" hangingPunct="1">
              <a:lnSpc>
                <a:spcPct val="100000"/>
              </a:lnSpc>
              <a:spcBef>
                <a:spcPts val="0"/>
              </a:spcBef>
              <a:spcAft>
                <a:spcPts val="0"/>
              </a:spcAft>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defRPr lang="fr-FR" sz="1200" b="0" i="0" u="none" strike="noStrike" kern="1200" spc="0" baseline="0">
                <a:solidFill>
                  <a:srgbClr val="000000"/>
                </a:solidFill>
                <a:latin typeface="Times New Roman" pitchFamily="18"/>
                <a:ea typeface="Microsoft YaHei" pitchFamily="2"/>
                <a:cs typeface="Mangal" pitchFamily="2"/>
              </a:defRPr>
            </a:lvl1pPr>
          </a:lstStyle>
          <a:p>
            <a:pPr lvl="0"/>
            <a:fld id="{C914C02F-31AD-48E0-B526-93C39B1B4137}" type="datetime1">
              <a:rPr lang="fr-FR"/>
              <a:pPr lvl="0"/>
              <a:t>08/04/2015</a:t>
            </a:fld>
            <a:endParaRPr lang="fr-FR"/>
          </a:p>
        </p:txBody>
      </p:sp>
      <p:sp>
        <p:nvSpPr>
          <p:cNvPr id="6" name="Espace réservé de l'image des diapositives 5"/>
          <p:cNvSpPr>
            <a:spLocks noGrp="1" noRot="1" noChangeAspect="1"/>
          </p:cNvSpPr>
          <p:nvPr>
            <p:ph type="sldImg" idx="2"/>
          </p:nvPr>
        </p:nvSpPr>
        <p:spPr>
          <a:xfrm>
            <a:off x="917575" y="744538"/>
            <a:ext cx="4962525" cy="3722687"/>
          </a:xfrm>
          <a:prstGeom prst="rect">
            <a:avLst/>
          </a:prstGeom>
          <a:noFill/>
          <a:ln>
            <a:noFill/>
            <a:prstDash val="solid"/>
          </a:ln>
        </p:spPr>
      </p:sp>
      <p:sp>
        <p:nvSpPr>
          <p:cNvPr id="7" name="Espace réservé des commentaires 6"/>
          <p:cNvSpPr txBox="1">
            <a:spLocks noGrp="1"/>
          </p:cNvSpPr>
          <p:nvPr>
            <p:ph type="body" sz="quarter" idx="3"/>
          </p:nvPr>
        </p:nvSpPr>
        <p:spPr>
          <a:xfrm>
            <a:off x="679478" y="4715674"/>
            <a:ext cx="5438710" cy="4466515"/>
          </a:xfrm>
          <a:prstGeom prst="rect">
            <a:avLst/>
          </a:prstGeom>
          <a:noFill/>
          <a:ln>
            <a:noFill/>
          </a:ln>
        </p:spPr>
        <p:txBody>
          <a:bodyPr wrap="square" lIns="0" tIns="0" rIns="0" bIns="0" anchor="t" anchorCtr="0"/>
          <a:lstStyle/>
          <a:p>
            <a:pPr lvl="0"/>
            <a:endParaRPr lang="fr-FR"/>
          </a:p>
        </p:txBody>
      </p:sp>
      <p:sp>
        <p:nvSpPr>
          <p:cNvPr id="8" name="Text Box 6"/>
          <p:cNvSpPr/>
          <p:nvPr/>
        </p:nvSpPr>
        <p:spPr>
          <a:xfrm>
            <a:off x="0" y="9428108"/>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9" tIns="46805" rIns="90009" bIns="46805"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dirty="0">
              <a:ln>
                <a:noFill/>
              </a:ln>
              <a:latin typeface="Arial" pitchFamily="18"/>
              <a:ea typeface="Microsoft YaHei" pitchFamily="2"/>
              <a:cs typeface="Mangal" pitchFamily="2"/>
            </a:endParaRPr>
          </a:p>
        </p:txBody>
      </p:sp>
      <p:sp>
        <p:nvSpPr>
          <p:cNvPr id="9" name="Espace réservé du numéro de diapositive 8"/>
          <p:cNvSpPr txBox="1">
            <a:spLocks noGrp="1"/>
          </p:cNvSpPr>
          <p:nvPr>
            <p:ph type="sldNum" sz="quarter" idx="5"/>
          </p:nvPr>
        </p:nvSpPr>
        <p:spPr>
          <a:xfrm>
            <a:off x="3850738" y="9427748"/>
            <a:ext cx="2945488" cy="495799"/>
          </a:xfrm>
          <a:prstGeom prst="rect">
            <a:avLst/>
          </a:prstGeom>
          <a:noFill/>
          <a:ln>
            <a:noFill/>
          </a:ln>
        </p:spPr>
        <p:txBody>
          <a:bodyPr wrap="square" lIns="90009" tIns="46805" rIns="90009" bIns="46805" anchor="b" anchorCtr="0"/>
          <a:lstStyle>
            <a:lvl1pPr marL="0" marR="0" lvl="0" indent="0" algn="r" rtl="0" hangingPunct="1">
              <a:lnSpc>
                <a:spcPct val="100000"/>
              </a:lnSpc>
              <a:spcBef>
                <a:spcPts val="0"/>
              </a:spcBef>
              <a:spcAft>
                <a:spcPts val="0"/>
              </a:spcAft>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defRPr lang="fr-FR" sz="1200" b="0" i="0" u="none" strike="noStrike" kern="1200" spc="0" baseline="0">
                <a:solidFill>
                  <a:srgbClr val="000000"/>
                </a:solidFill>
                <a:latin typeface="Times New Roman" pitchFamily="18"/>
                <a:ea typeface="Microsoft YaHei" pitchFamily="2"/>
                <a:cs typeface="Mangal" pitchFamily="2"/>
              </a:defRPr>
            </a:lvl1pPr>
          </a:lstStyle>
          <a:p>
            <a:pPr lvl="0"/>
            <a:fld id="{1694BBA5-D60E-4D6B-A610-C0C3EA845091}" type="slidenum">
              <a:rPr/>
              <a:pPr lvl="0"/>
              <a:t>‹N°›</a:t>
            </a:fld>
            <a:endParaRPr lang="fr-FR"/>
          </a:p>
        </p:txBody>
      </p:sp>
    </p:spTree>
  </p:cSld>
  <p:clrMap bg1="lt1" tx1="dk1" bg2="lt2" tx2="dk2" accent1="accent1" accent2="accent2" accent3="accent3" accent4="accent4" accent5="accent5" accent6="accent6" hlink="hlink" folHlink="folHlink"/>
  <p:notesStyle>
    <a:lvl1pPr marL="216000" marR="0" lvl="0" indent="-216000" rtl="0" hangingPunct="0">
      <a:buNone/>
      <a:tabLst/>
      <a:defRPr lang="fr-FR"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65EC28A6-78D3-4E75-8CDC-8B13C5E6F337}"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8C2A42A8-E108-43A7-8491-642D2A008933}"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A6CD896E-A1E4-457D-AD5A-B25F992171AE}"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070C15A-49AB-49FB-94E8-D6C4B7844F5C}"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2525" cy="3721100"/>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7961"/>
            <a:ext cx="181841" cy="402301"/>
          </a:xfrm>
        </p:spPr>
        <p:txBody>
          <a:bodyPr wrap="none" lIns="90009" tIns="46805" rIns="90009" bIns="46805" anchor="ctr">
            <a:spAutoFit/>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490B3AED-3292-423B-AD71-10DF7882D445}"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41168BFE-CF7B-4EE4-BB43-2C1B36D2F29F}"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10</a:t>
            </a:fld>
            <a:endParaRPr lang="fr-FR" dirty="0">
              <a:solidFill>
                <a:srgbClr val="000000"/>
              </a:solidFill>
              <a:latin typeface="Arial" pitchFamily="18"/>
              <a:ea typeface="Microsoft YaHei" pitchFamily="2"/>
              <a:cs typeface="Mangal" pitchFamily="2"/>
            </a:endParaRPr>
          </a:p>
        </p:txBody>
      </p:sp>
      <p:sp>
        <p:nvSpPr>
          <p:cNvPr id="4" name="Espace réservé de l'image des diapositives 3"/>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679479" y="4715314"/>
            <a:ext cx="5440150" cy="4468675"/>
          </a:xfrm>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EC968A64-369B-4D93-907B-8AA1A518F83F}"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74EA6529-2408-4552-B091-1C91D2AEECBC}"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11</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265FB614-5B0C-45A8-9089-1A3B0ACFBA2A}"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AA9EEFB-6051-4907-985F-DEE8720CB0A5}"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11</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E3821B4-BE89-4FB2-B80E-6DF25AF1B0DD}"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9E395511-DBC1-4D2B-9AC1-38B7865F5215}"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12</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95E85C7E-C1CD-443B-BAAD-29BAC5F36BFE}"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6F64C05-194D-4AFA-8DC0-862DB4EE2782}"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12</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7741ACFD-853A-4600-A4E5-9AFB8E344637}"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8DD96945-FB4E-4901-9BDF-FE9BAC073507}"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13</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9B6D10DB-8EC1-4BC6-9E22-48FD965BD9A1}"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0CECEDE8-2B08-415F-954C-F03C226DBF5F}"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13</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0FBCD32A-0A37-47E3-8C40-0EAED4F2BC5E}"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F3ED6DA4-17AD-477B-8BAE-2AB8EA48BED3}"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14</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09120C9-BDA4-4411-A44F-EB45A45A331C}"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42730BDA-5DEB-4F2B-9D00-2EF64E802D4E}"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14</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9B755C0-3B4C-4149-9C8B-BEBE94C59591}"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1E70FF8-7813-4B55-9A5B-A1CA45E65A0C}"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15</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0E413D5C-8E01-4FBA-9187-DFD431327BFE}"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9692FBE-13E3-49EF-855F-9D17E25728FC}"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15</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047E13F8-DD04-451A-8384-8703336A0BB4}"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CAAD67F2-6596-4605-8971-BEA905FFA635}"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16</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BDB3245C-C2AE-4DBF-AB2F-C14CD3D13141}"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BB00864-8AC4-4AF3-8834-EC3B54B182D6}"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16</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1BEC57A7-DB08-4A8F-8F2C-CAD8565F7AF2}"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7B269850-F533-43B5-9F7A-7812A94D3F92}"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17</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11508F63-8C67-46F6-982C-7A864BF7BD6D}"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8C23395B-A23B-48E9-9369-50374FFA1914}"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17</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F61F8F69-89C8-476B-81E8-2116BD084A80}"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885530B0-2D77-400D-80C8-8EE1042696B5}"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18</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9189D524-693A-4D8E-9F57-04ACAF3828DA}"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0509E51-93D3-42EF-84ED-9E2F0D8EFEA4}"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18</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F4A315A5-52DC-4266-9729-B40860682B62}"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B294378A-D123-47D0-80EC-0CA419449C59}"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19</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48394C33-AA03-4B7B-8A5E-7095D9CE708A}"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0310C98A-6291-47F3-892C-0105F8951C8B}"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19</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AC4BBA8A-C908-497F-9FCA-35A8A55BC04A}"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2B770EF7-AFDD-43E5-8C2B-8FC3BAD2A37E}"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EA92B96-45FA-40F1-8B29-585F47D7A7E4}"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6A2B4EC4-2C5E-48E6-8BEB-84BF43D9DA6E}"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82E6E840-BF16-4F47-8352-9A8AE4A0EB48}"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8ED016D2-7138-4A70-93C9-79E58AB1C157}"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20</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BE6524F-B18B-4C4B-AA09-4674EA167E6A}"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76459F7C-8905-43E4-8259-2E76E38FCFB3}"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20</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B4DBA86-E2EA-46EF-945B-46BDDF31E55A}"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E1A0D309-1E10-47EC-99AA-CC9CC73B035C}"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21</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87C306A-6633-4531-BCF8-B8816D95E338}"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18521BB1-5A00-4000-89BD-C661875EC1DD}"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21</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6D0C3E23-BC20-4303-B19C-13E773691917}"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F01C5BEF-5DFA-4448-BBD2-F9E821C71A08}"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22</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7D83898-6630-4EF8-B36C-578A4A26111C}"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2409FAEA-59E5-46A3-B851-53AA62772DFC}"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22</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A9F1E7AA-47E9-443F-AAEB-2C9C2271BA63}"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B160483-F245-4FAE-89F9-3C53C9F197E0}"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23</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89363E01-9FC4-4A9C-B158-0014ED27DAB6}"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9675F07C-2ED8-484B-A2EE-09CF4EB2C261}"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23</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E7387CC-5F78-476D-BCD1-2D25D0278197}"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5C12F8A-CF81-40D5-8735-2805AF3B95A7}"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24</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7531CF99-6507-49F4-B64F-D3FF16B69905}"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7C65A344-7193-4F53-BB84-A5A518F3FFE4}"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24</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8460EADC-023C-4D8A-AF46-61C5D910A1EE}"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2D785474-18F7-478D-B66E-A7F4DD8C0C57}"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25</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188B8DBB-9AE3-4405-A2A2-1E7E1ECD7D17}"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216D479B-EB29-4644-880C-F5450CE79132}"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25</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B2039B2B-7440-4BBC-876C-9410DE0E5539}"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AE69625-0A8C-4A40-8C66-A84E546683E5}"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26</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0FEC68C-A60D-4CC4-B325-B9B5018B7DF6}"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1494755B-D2D3-4DF8-A12D-52334EC8B19F}"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26</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62C8A2C-4869-4ED1-BE0A-FF8747B7EA69}"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357205F-DC09-4053-9842-68B4D3865C57}"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27</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AF0331D-CB1D-4D92-BC10-8DDA3BD05793}"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0D163299-6EF3-43B8-BCC9-EF4ACD86EEF7}"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27</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400A8F9-7D4E-4B59-A828-DDDB6F70869D}"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BEA9EDD3-3668-48B4-AB9F-C09ECF1C5361}"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28</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2565E2F9-35BD-434C-88BF-2120BFF0C695}"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AC7DFFA7-EDE8-4E57-9657-9044F006F9AF}"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28</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A89AEB13-80F4-474E-BB98-95A96E2EA351}"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C56F195A-E44E-4A99-957D-F24EE7CA4CF8}"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29</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9EAB75F0-4851-4754-ACE2-6380E549AC39}"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A4492B24-94FB-4621-A87D-DDF2D27FF798}"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29</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7575" y="744538"/>
            <a:ext cx="4962525"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4CB007E-9C41-4209-BC3D-43F6C3819EB2}"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E7CF41CF-F887-45FE-9B9A-5B23702D7E04}"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30</a:t>
            </a:fld>
            <a:endParaRPr lang="fr-FR" dirty="0">
              <a:solidFill>
                <a:srgbClr val="000000"/>
              </a:solidFill>
              <a:latin typeface="Arial" pitchFamily="18"/>
              <a:ea typeface="Lucida Sans Unicode" pitchFamily="2"/>
              <a:cs typeface="Mangal" pitchFamily="2"/>
            </a:endParaRPr>
          </a:p>
        </p:txBody>
      </p:sp>
      <p:sp>
        <p:nvSpPr>
          <p:cNvPr id="4" name="Espace réservé de l'image des diapositives 3"/>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679479" y="4715314"/>
            <a:ext cx="5440150" cy="4468675"/>
          </a:xfrm>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7BB0FFEA-3BFB-4EF2-A6F0-26D32D61A02B}"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20929D4F-B31B-4AE6-B4E9-A5695EC7BCAC}"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31</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75888210-6E73-4DCE-AAEB-29E6470322F5}"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80EA50F-5382-434C-A9E0-1F0003E86918}"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31</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7575" y="744538"/>
            <a:ext cx="4962525"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A77F9890-4FB4-4B3A-89FB-4905B07AB6BF}"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B6823CC9-BAEA-459F-BD59-9D9C5C1D62C8}"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33</a:t>
            </a:fld>
            <a:endParaRPr lang="fr-FR" dirty="0">
              <a:solidFill>
                <a:srgbClr val="000000"/>
              </a:solidFill>
              <a:latin typeface="Arial" pitchFamily="18"/>
              <a:ea typeface="Microsoft YaHei" pitchFamily="2"/>
              <a:cs typeface="Mangal" pitchFamily="2"/>
            </a:endParaRPr>
          </a:p>
        </p:txBody>
      </p:sp>
      <p:sp>
        <p:nvSpPr>
          <p:cNvPr id="4" name="Espace réservé de l'image des diapositives 3"/>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679479" y="4715314"/>
            <a:ext cx="5440150" cy="4468675"/>
          </a:xfrm>
        </p:spPr>
        <p:txBody>
          <a:bodyPr/>
          <a:lstStyle/>
          <a:p>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663D7CDB-1429-434F-B304-641C1B31AC43}"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F0C7A0E5-0739-40FF-8D5A-EEB9FE65E817}"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34</a:t>
            </a:fld>
            <a:endParaRPr lang="fr-FR" dirty="0">
              <a:solidFill>
                <a:srgbClr val="000000"/>
              </a:solidFill>
              <a:latin typeface="Arial" pitchFamily="18"/>
              <a:ea typeface="Microsoft YaHei" pitchFamily="2"/>
              <a:cs typeface="Mangal" pitchFamily="2"/>
            </a:endParaRPr>
          </a:p>
        </p:txBody>
      </p:sp>
      <p:sp>
        <p:nvSpPr>
          <p:cNvPr id="4" name="Espace réservé de l'image des diapositives 3"/>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679479" y="4715314"/>
            <a:ext cx="5440150" cy="4468675"/>
          </a:xfrm>
        </p:spPr>
        <p:txBody>
          <a:bodyP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7575" y="744538"/>
            <a:ext cx="4962525"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679478" y="4715674"/>
            <a:ext cx="5438710" cy="4376500"/>
          </a:xfrm>
        </p:spPr>
        <p:txBody>
          <a:bodyPr/>
          <a:lstStyle/>
          <a:p>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970656D7-6B7C-4466-B463-FDFE79FC0CC7}"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F375A4F1-D8D8-427C-868E-040D9F58A64E}"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36</a:t>
            </a:fld>
            <a:endParaRPr lang="fr-FR" dirty="0">
              <a:solidFill>
                <a:srgbClr val="000000"/>
              </a:solidFill>
              <a:latin typeface="Arial" pitchFamily="18"/>
              <a:ea typeface="Microsoft YaHei" pitchFamily="2"/>
              <a:cs typeface="Mangal" pitchFamily="2"/>
            </a:endParaRPr>
          </a:p>
        </p:txBody>
      </p:sp>
      <p:sp>
        <p:nvSpPr>
          <p:cNvPr id="4" name="Espace réservé de l'image des diapositives 3"/>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679479" y="4715314"/>
            <a:ext cx="5440150" cy="4468675"/>
          </a:xfrm>
        </p:spPr>
        <p:txBody>
          <a:bodyPr/>
          <a:lstStyle/>
          <a:p>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8FFF89D4-92FD-4227-9C60-39B94F4D5476}"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1F1C1E4C-6F80-4414-9CDD-A347F574E2F7}"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37</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F6DB8962-6994-4DDF-9A67-F8E332A673C4}"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40BFCD71-84C5-4EC6-B400-A0EB5213689B}"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37</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AA5826A7-FCC4-486E-BDD4-F99BBA28FF0A}"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C8F5949F-A7E2-4A01-8FB1-AF8F2065F7E0}"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38</a:t>
            </a:fld>
            <a:endParaRPr lang="fr-FR" dirty="0">
              <a:solidFill>
                <a:srgbClr val="000000"/>
              </a:solidFill>
              <a:latin typeface="Arial" pitchFamily="18"/>
              <a:ea typeface="Microsoft YaHei"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00C6EE23-B96D-41CC-9964-4F75FA95E592}"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BC29E4E4-0FAA-450B-914D-C1217083DEA4}"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38</a:t>
            </a:fld>
            <a:endParaRPr lang="fr-FR" dirty="0">
              <a:solidFill>
                <a:srgbClr val="000000"/>
              </a:solidFill>
              <a:latin typeface="Arial" pitchFamily="18"/>
              <a:ea typeface="Microsoft YaHei"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7FA2FEC-D70C-4D47-BAA4-F37C67D1CFF2}"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696907C9-C6C7-43AD-8EA7-D0880F16B01E}"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39</a:t>
            </a:fld>
            <a:endParaRPr lang="fr-FR" dirty="0">
              <a:solidFill>
                <a:srgbClr val="000000"/>
              </a:solidFill>
              <a:latin typeface="Arial" pitchFamily="18"/>
              <a:ea typeface="Microsoft YaHei"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6CA2E06E-9980-48B8-993B-552EF8BE5E1E}"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9C23B545-066C-441A-9452-82C108E7C70A}"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39</a:t>
            </a:fld>
            <a:endParaRPr lang="fr-FR" dirty="0">
              <a:solidFill>
                <a:srgbClr val="000000"/>
              </a:solidFill>
              <a:latin typeface="Arial" pitchFamily="18"/>
              <a:ea typeface="Microsoft YaHei"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D9B2AC9-A3F5-4490-A634-693D4BFE971A}"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42F2B149-F466-4755-834C-BEB1B573C021}"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071D3815-641C-4819-85AD-F2627E9527FB}"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B08F6E70-7E8E-4239-A5F7-BA073EBAFA32}"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9576DE9D-3344-4B31-9798-D553733BBD48}"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74FE8666-C5BD-4EB7-B857-2735DE02E3C5}"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40</a:t>
            </a:fld>
            <a:endParaRPr lang="fr-FR" dirty="0">
              <a:solidFill>
                <a:srgbClr val="000000"/>
              </a:solidFill>
              <a:latin typeface="Arial" pitchFamily="18"/>
              <a:ea typeface="Microsoft YaHei"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BD6ECAE5-A0AA-43A9-9210-2DBC8B46D428}"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8847DF57-D17C-47F9-A114-4A74685B79F9}"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40</a:t>
            </a:fld>
            <a:endParaRPr lang="fr-FR" dirty="0">
              <a:solidFill>
                <a:srgbClr val="000000"/>
              </a:solidFill>
              <a:latin typeface="Arial" pitchFamily="18"/>
              <a:ea typeface="Microsoft YaHei"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FEAFAC48-92C6-419D-A507-34E6C03932D7}"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6120CD08-8C5E-423E-9C78-628E44195C89}"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41</a:t>
            </a:fld>
            <a:endParaRPr lang="fr-FR" dirty="0">
              <a:solidFill>
                <a:srgbClr val="000000"/>
              </a:solidFill>
              <a:latin typeface="Arial" pitchFamily="18"/>
              <a:ea typeface="Microsoft YaHei"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C78FC86F-B5DC-4943-BCCB-DA7A06F667B2}"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17EE0401-E247-447B-8FA8-CBB8E9B087AD}"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41</a:t>
            </a:fld>
            <a:endParaRPr lang="fr-FR" dirty="0">
              <a:solidFill>
                <a:srgbClr val="000000"/>
              </a:solidFill>
              <a:latin typeface="Arial" pitchFamily="18"/>
              <a:ea typeface="Microsoft YaHei"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24655964-19F8-44D2-B40D-3779712C4A07}"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65894CD-A7AD-49E7-A5F3-85686FB4D358}"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42</a:t>
            </a:fld>
            <a:endParaRPr lang="fr-FR" kern="0" dirty="0">
              <a:solidFill>
                <a:srgbClr val="000000"/>
              </a:solidFill>
              <a:latin typeface="Calibri" pitchFamily="18"/>
              <a:ea typeface="Microsoft YaHei"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7B24A37A-8D53-4AF2-B048-8640A3F0B9A9}"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931258E-93CE-4C90-BFEC-129F582C5731}"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42</a:t>
            </a:fld>
            <a:endParaRPr lang="fr-FR" kern="0" dirty="0">
              <a:solidFill>
                <a:srgbClr val="000000"/>
              </a:solidFill>
              <a:latin typeface="Calibri" pitchFamily="18"/>
              <a:ea typeface="Microsoft YaHei"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2525"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B7AA3F4-81F9-400E-BA8B-B02FC388D427}"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6FEAD01E-5BCD-4C4C-A844-2511BE916D93}"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43</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E5A542C-AD46-4A92-AD5E-DCCC2D5D2A02}"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62F11F53-EFA9-4FCA-BE71-D055F47D5C07}"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43</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73DCBA2-5E29-4F7A-8E84-073E004776BF}"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AFCDA4E6-4B2E-4FFB-A22A-B061ABB8A3C5}"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44</a:t>
            </a:fld>
            <a:endParaRPr lang="fr-FR" kern="0" dirty="0">
              <a:solidFill>
                <a:srgbClr val="000000"/>
              </a:solidFill>
              <a:latin typeface="Calibri" pitchFamily="18"/>
              <a:ea typeface="Microsoft YaHei"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7EC1D873-96BE-4376-B266-2B11D74B5F1D}"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C18857FC-9E81-43E7-BC92-2CBB83A53422}"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44</a:t>
            </a:fld>
            <a:endParaRPr lang="fr-FR" kern="0" dirty="0">
              <a:solidFill>
                <a:srgbClr val="000000"/>
              </a:solidFill>
              <a:latin typeface="Calibri" pitchFamily="18"/>
              <a:ea typeface="Microsoft YaHei"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2525"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E0067702-F899-48F0-AC65-2D8E809EEF60}"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FAB3DC13-A0AD-4FD7-B3C6-3E5FF8660A59}"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45</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A608490C-073E-4D9C-84E5-DCB2D69DDD95}"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47B6B662-B4AD-43AD-BF3D-1A7DB6BD2E36}"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45</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A1656C18-DAD7-4A40-B449-12517C4B9F78}"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0B8044B-3AC5-4314-BE11-AE30DCC125E1}"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46</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76B27C3A-719C-4B9F-8F15-04771E500351}"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045ED6CE-56FB-4E7F-A5A2-EE30B085C24A}"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46</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79F7D06D-F63D-43F2-B5D5-B08423B33ACD}"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FE2C86DE-18C0-469B-8849-E5741652ED30}"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47</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16AA89B-2159-4F13-91AD-34FEBAA3460B}"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1EC6271B-E181-4CB6-A257-9DEDD98DEBF6}"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47</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856596AC-E086-451C-8BD0-1AD91BF705A4}"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225F4D1-0165-40B3-B550-2BADEC4A3F67}"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48</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22B11DB-64E6-43B7-8DCE-88FC17ADDCEA}"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24A8AC9-726D-46C7-862F-31087C6ACCAA}"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48</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8C02B0C1-0BC7-4736-BB24-4BCFE91E1E3F}"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6F3C8373-B021-4B2D-9D9D-BAE28C11075A}"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49</a:t>
            </a:fld>
            <a:endParaRPr lang="fr-FR" dirty="0">
              <a:solidFill>
                <a:srgbClr val="000000"/>
              </a:solidFill>
              <a:latin typeface="Arial" pitchFamily="18"/>
              <a:ea typeface="Lucida Sans Unicode" pitchFamily="2"/>
              <a:cs typeface="Mangal" pitchFamily="2"/>
            </a:endParaRPr>
          </a:p>
        </p:txBody>
      </p:sp>
      <p:sp>
        <p:nvSpPr>
          <p:cNvPr id="4" name="Espace réservé de l'image des diapositives 3"/>
          <p:cNvSpPr>
            <a:spLocks noGrp="1" noRot="1" noChangeAspect="1" noResize="1"/>
          </p:cNvSpPr>
          <p:nvPr>
            <p:ph type="sldImg"/>
          </p:nvPr>
        </p:nvSpPr>
        <p:spPr>
          <a:xfrm>
            <a:off x="919163" y="744538"/>
            <a:ext cx="4962525"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906691" y="4716754"/>
            <a:ext cx="4985724" cy="4468675"/>
          </a:xfrm>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90715F2D-89A7-4E21-8B90-DE1D2439175B}"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73224E0-49E0-47BA-A19C-FB7231E9AB92}"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5</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8892827E-57E4-410A-9446-5EFDB78472EB}"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BE14FA48-3770-4619-B817-E7AE8CB988A3}"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5</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nvSpPr>
        <p:spPr>
          <a:xfrm>
            <a:off x="3850738" y="0"/>
            <a:ext cx="2945488" cy="49543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A3E86970-A0D6-4ABA-A7D4-248A5E94ABAD}" type="datetime1">
              <a:rPr lang="fr-FR">
                <a:solidFill>
                  <a:srgbClr val="000000"/>
                </a:solidFill>
                <a:latin typeface="Arial" pitchFamily="18"/>
                <a:ea typeface="Microsoft YaHei" pitchFamily="2"/>
                <a:cs typeface="Microsoft YaHei" pitchFamily="2"/>
              </a:rPr>
              <a:pPr>
                <a:lnSpc>
                  <a:spcPct val="93000"/>
                </a:lnSpc>
                <a:buNone/>
              </a:pPr>
              <a:t>08/04/2015</a:t>
            </a:fld>
            <a:endParaRPr lang="fr-FR" dirty="0">
              <a:solidFill>
                <a:srgbClr val="000000"/>
              </a:solidFill>
              <a:latin typeface="Arial" pitchFamily="18"/>
              <a:ea typeface="Microsoft YaHei" pitchFamily="2"/>
              <a:cs typeface="Microsoft YaHei" pitchFamily="2"/>
            </a:endParaRPr>
          </a:p>
        </p:txBody>
      </p:sp>
      <p:sp>
        <p:nvSpPr>
          <p:cNvPr id="3" name="Forme libre 2"/>
          <p:cNvSpPr/>
          <p:nvPr/>
        </p:nvSpPr>
        <p:spPr>
          <a:xfrm>
            <a:off x="3850738" y="9428108"/>
            <a:ext cx="2945488" cy="49543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6D61735B-87BA-453E-AC28-F0032E8E75C4}" type="slidenum">
              <a:rPr/>
              <a:pPr>
                <a:lnSpc>
                  <a:spcPct val="93000"/>
                </a:lnSpc>
                <a:buNone/>
              </a:pPr>
              <a:t>50</a:t>
            </a:fld>
            <a:endParaRPr lang="fr-FR" dirty="0">
              <a:solidFill>
                <a:srgbClr val="000000"/>
              </a:solidFill>
              <a:latin typeface="Arial" pitchFamily="18"/>
              <a:ea typeface="Microsoft YaHei" pitchFamily="2"/>
              <a:cs typeface="Microsoft YaHei" pitchFamily="2"/>
            </a:endParaRPr>
          </a:p>
        </p:txBody>
      </p:sp>
      <p:sp>
        <p:nvSpPr>
          <p:cNvPr id="4" name="Forme libre 3"/>
          <p:cNvSpPr/>
          <p:nvPr/>
        </p:nvSpPr>
        <p:spPr>
          <a:xfrm>
            <a:off x="3850738" y="0"/>
            <a:ext cx="2946927" cy="49687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B3133682-5401-42FB-B841-9EACA699CC8D}" type="datetime1">
              <a:rPr lang="fr-FR">
                <a:solidFill>
                  <a:srgbClr val="000000"/>
                </a:solidFill>
                <a:latin typeface="Arial" pitchFamily="18"/>
                <a:ea typeface="Microsoft YaHei" pitchFamily="2"/>
                <a:cs typeface="Microsoft YaHei" pitchFamily="2"/>
              </a:rPr>
              <a:pPr>
                <a:lnSpc>
                  <a:spcPct val="93000"/>
                </a:lnSpc>
                <a:buNone/>
              </a:pPr>
              <a:t>08/04/2015</a:t>
            </a:fld>
            <a:endParaRPr lang="fr-FR" dirty="0">
              <a:solidFill>
                <a:srgbClr val="000000"/>
              </a:solidFill>
              <a:latin typeface="Arial" pitchFamily="18"/>
              <a:ea typeface="Microsoft YaHei" pitchFamily="2"/>
              <a:cs typeface="Microsoft YaHei" pitchFamily="2"/>
            </a:endParaRPr>
          </a:p>
        </p:txBody>
      </p:sp>
      <p:sp>
        <p:nvSpPr>
          <p:cNvPr id="5" name="Forme libre 4"/>
          <p:cNvSpPr/>
          <p:nvPr/>
        </p:nvSpPr>
        <p:spPr>
          <a:xfrm>
            <a:off x="3850738" y="9429548"/>
            <a:ext cx="2946927" cy="497240"/>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5D13013D-72A4-4EFF-A940-741E0A16E552}" type="slidenum">
              <a:rPr/>
              <a:pPr>
                <a:lnSpc>
                  <a:spcPct val="93000"/>
                </a:lnSpc>
                <a:buNone/>
              </a:pPr>
              <a:t>50</a:t>
            </a:fld>
            <a:endParaRPr lang="fr-FR" dirty="0">
              <a:solidFill>
                <a:srgbClr val="000000"/>
              </a:solidFill>
              <a:latin typeface="Arial" pitchFamily="18"/>
              <a:ea typeface="Microsoft YaHei" pitchFamily="2"/>
              <a:cs typeface="Microsoft YaHei"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4669227"/>
            <a:ext cx="3852178" cy="4562290"/>
          </a:xfrm>
        </p:spPr>
        <p:txBody>
          <a:bodyPr/>
          <a:lstStyle/>
          <a:p>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nvSpPr>
        <p:spPr>
          <a:xfrm>
            <a:off x="3850738" y="0"/>
            <a:ext cx="2945488" cy="49543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3B1FFF85-D16C-4436-ABD3-8B5F3D698D33}" type="datetime1">
              <a:rPr lang="fr-FR">
                <a:solidFill>
                  <a:srgbClr val="000000"/>
                </a:solidFill>
                <a:latin typeface="Arial" pitchFamily="18"/>
                <a:ea typeface="Microsoft YaHei" pitchFamily="2"/>
                <a:cs typeface="Microsoft YaHei" pitchFamily="2"/>
              </a:rPr>
              <a:pPr>
                <a:lnSpc>
                  <a:spcPct val="93000"/>
                </a:lnSpc>
                <a:buNone/>
              </a:pPr>
              <a:t>08/04/2015</a:t>
            </a:fld>
            <a:endParaRPr lang="fr-FR" dirty="0">
              <a:solidFill>
                <a:srgbClr val="000000"/>
              </a:solidFill>
              <a:latin typeface="Arial" pitchFamily="18"/>
              <a:ea typeface="Microsoft YaHei" pitchFamily="2"/>
              <a:cs typeface="Microsoft YaHei" pitchFamily="2"/>
            </a:endParaRPr>
          </a:p>
        </p:txBody>
      </p:sp>
      <p:sp>
        <p:nvSpPr>
          <p:cNvPr id="3" name="Forme libre 2"/>
          <p:cNvSpPr/>
          <p:nvPr/>
        </p:nvSpPr>
        <p:spPr>
          <a:xfrm>
            <a:off x="3850738" y="9428108"/>
            <a:ext cx="2945488" cy="49543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881D56DB-E7C2-489F-B0B3-542AE8B34C4D}" type="slidenum">
              <a:rPr/>
              <a:pPr>
                <a:lnSpc>
                  <a:spcPct val="93000"/>
                </a:lnSpc>
                <a:buNone/>
              </a:pPr>
              <a:t>51</a:t>
            </a:fld>
            <a:endParaRPr lang="fr-FR" dirty="0">
              <a:solidFill>
                <a:srgbClr val="000000"/>
              </a:solidFill>
              <a:latin typeface="Arial" pitchFamily="18"/>
              <a:ea typeface="Microsoft YaHei" pitchFamily="2"/>
              <a:cs typeface="Microsoft YaHei" pitchFamily="2"/>
            </a:endParaRPr>
          </a:p>
        </p:txBody>
      </p:sp>
      <p:sp>
        <p:nvSpPr>
          <p:cNvPr id="4" name="Forme libre 3"/>
          <p:cNvSpPr/>
          <p:nvPr/>
        </p:nvSpPr>
        <p:spPr>
          <a:xfrm>
            <a:off x="3850738" y="0"/>
            <a:ext cx="2946927" cy="49687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5F11AFE5-9A68-4740-A06C-E60114B168A9}" type="datetime1">
              <a:rPr lang="fr-FR">
                <a:solidFill>
                  <a:srgbClr val="000000"/>
                </a:solidFill>
                <a:latin typeface="Arial" pitchFamily="18"/>
                <a:ea typeface="Microsoft YaHei" pitchFamily="2"/>
                <a:cs typeface="Microsoft YaHei" pitchFamily="2"/>
              </a:rPr>
              <a:pPr>
                <a:lnSpc>
                  <a:spcPct val="93000"/>
                </a:lnSpc>
                <a:buNone/>
              </a:pPr>
              <a:t>08/04/2015</a:t>
            </a:fld>
            <a:endParaRPr lang="fr-FR" dirty="0">
              <a:solidFill>
                <a:srgbClr val="000000"/>
              </a:solidFill>
              <a:latin typeface="Arial" pitchFamily="18"/>
              <a:ea typeface="Microsoft YaHei" pitchFamily="2"/>
              <a:cs typeface="Microsoft YaHei" pitchFamily="2"/>
            </a:endParaRPr>
          </a:p>
        </p:txBody>
      </p:sp>
      <p:sp>
        <p:nvSpPr>
          <p:cNvPr id="5" name="Forme libre 4"/>
          <p:cNvSpPr/>
          <p:nvPr/>
        </p:nvSpPr>
        <p:spPr>
          <a:xfrm>
            <a:off x="3850738" y="9429548"/>
            <a:ext cx="2946927" cy="497240"/>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F2200171-41F3-4891-990E-B43EDC943B0F}" type="slidenum">
              <a:rPr/>
              <a:pPr>
                <a:lnSpc>
                  <a:spcPct val="93000"/>
                </a:lnSpc>
                <a:buNone/>
              </a:pPr>
              <a:t>51</a:t>
            </a:fld>
            <a:endParaRPr lang="fr-FR" dirty="0">
              <a:solidFill>
                <a:srgbClr val="000000"/>
              </a:solidFill>
              <a:latin typeface="Arial" pitchFamily="18"/>
              <a:ea typeface="Microsoft YaHei" pitchFamily="2"/>
              <a:cs typeface="Microsoft YaHei"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4669227"/>
            <a:ext cx="3852178" cy="4562290"/>
          </a:xfrm>
        </p:spPr>
        <p:txBody>
          <a:bodyPr/>
          <a:lstStyle/>
          <a:p>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nvSpPr>
        <p:spPr>
          <a:xfrm>
            <a:off x="3850738" y="0"/>
            <a:ext cx="2945488" cy="49543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416F5A83-20BE-4750-8431-0D4C1036CD8C}" type="datetime1">
              <a:rPr lang="fr-FR">
                <a:solidFill>
                  <a:srgbClr val="000000"/>
                </a:solidFill>
                <a:latin typeface="Arial" pitchFamily="18"/>
                <a:ea typeface="Microsoft YaHei" pitchFamily="2"/>
                <a:cs typeface="Microsoft YaHei" pitchFamily="2"/>
              </a:rPr>
              <a:pPr>
                <a:lnSpc>
                  <a:spcPct val="93000"/>
                </a:lnSpc>
                <a:buNone/>
              </a:pPr>
              <a:t>08/04/2015</a:t>
            </a:fld>
            <a:endParaRPr lang="fr-FR" dirty="0">
              <a:solidFill>
                <a:srgbClr val="000000"/>
              </a:solidFill>
              <a:latin typeface="Arial" pitchFamily="18"/>
              <a:ea typeface="Microsoft YaHei" pitchFamily="2"/>
              <a:cs typeface="Microsoft YaHei" pitchFamily="2"/>
            </a:endParaRPr>
          </a:p>
        </p:txBody>
      </p:sp>
      <p:sp>
        <p:nvSpPr>
          <p:cNvPr id="3" name="Forme libre 2"/>
          <p:cNvSpPr/>
          <p:nvPr/>
        </p:nvSpPr>
        <p:spPr>
          <a:xfrm>
            <a:off x="3850738" y="9428108"/>
            <a:ext cx="2945488" cy="49543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5B95D660-6275-4932-87F7-FE6B11EBE241}" type="slidenum">
              <a:rPr/>
              <a:pPr>
                <a:lnSpc>
                  <a:spcPct val="93000"/>
                </a:lnSpc>
                <a:buNone/>
              </a:pPr>
              <a:t>52</a:t>
            </a:fld>
            <a:endParaRPr lang="fr-FR" dirty="0">
              <a:solidFill>
                <a:srgbClr val="000000"/>
              </a:solidFill>
              <a:latin typeface="Arial" pitchFamily="18"/>
              <a:ea typeface="Microsoft YaHei" pitchFamily="2"/>
              <a:cs typeface="Microsoft YaHei" pitchFamily="2"/>
            </a:endParaRPr>
          </a:p>
        </p:txBody>
      </p:sp>
      <p:sp>
        <p:nvSpPr>
          <p:cNvPr id="4" name="Forme libre 3"/>
          <p:cNvSpPr/>
          <p:nvPr/>
        </p:nvSpPr>
        <p:spPr>
          <a:xfrm>
            <a:off x="3850738" y="0"/>
            <a:ext cx="2946927" cy="49687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74384894-1D2C-41BC-8F06-85646E578273}" type="datetime1">
              <a:rPr lang="fr-FR">
                <a:solidFill>
                  <a:srgbClr val="000000"/>
                </a:solidFill>
                <a:latin typeface="Arial" pitchFamily="18"/>
                <a:ea typeface="Microsoft YaHei" pitchFamily="2"/>
                <a:cs typeface="Microsoft YaHei" pitchFamily="2"/>
              </a:rPr>
              <a:pPr>
                <a:lnSpc>
                  <a:spcPct val="93000"/>
                </a:lnSpc>
                <a:buNone/>
              </a:pPr>
              <a:t>08/04/2015</a:t>
            </a:fld>
            <a:endParaRPr lang="fr-FR" dirty="0">
              <a:solidFill>
                <a:srgbClr val="000000"/>
              </a:solidFill>
              <a:latin typeface="Arial" pitchFamily="18"/>
              <a:ea typeface="Microsoft YaHei" pitchFamily="2"/>
              <a:cs typeface="Microsoft YaHei" pitchFamily="2"/>
            </a:endParaRPr>
          </a:p>
        </p:txBody>
      </p:sp>
      <p:sp>
        <p:nvSpPr>
          <p:cNvPr id="5" name="Forme libre 4"/>
          <p:cNvSpPr/>
          <p:nvPr/>
        </p:nvSpPr>
        <p:spPr>
          <a:xfrm>
            <a:off x="3850738" y="9429548"/>
            <a:ext cx="2946927" cy="497240"/>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89246662-824E-4398-9150-46AEE01550B7}" type="slidenum">
              <a:rPr/>
              <a:pPr>
                <a:lnSpc>
                  <a:spcPct val="93000"/>
                </a:lnSpc>
                <a:buNone/>
              </a:pPr>
              <a:t>52</a:t>
            </a:fld>
            <a:endParaRPr lang="fr-FR" dirty="0">
              <a:solidFill>
                <a:srgbClr val="000000"/>
              </a:solidFill>
              <a:latin typeface="Arial" pitchFamily="18"/>
              <a:ea typeface="Microsoft YaHei" pitchFamily="2"/>
              <a:cs typeface="Microsoft YaHei"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4669227"/>
            <a:ext cx="3852178" cy="4562290"/>
          </a:xfrm>
        </p:spPr>
        <p:txBody>
          <a:bodyPr/>
          <a:lstStyle/>
          <a:p>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nvSpPr>
        <p:spPr>
          <a:xfrm>
            <a:off x="3850738" y="0"/>
            <a:ext cx="2945488" cy="49543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8BEAB717-DABC-4ACA-BA90-6D7090B1244A}" type="datetime1">
              <a:rPr lang="fr-FR">
                <a:solidFill>
                  <a:srgbClr val="000000"/>
                </a:solidFill>
                <a:latin typeface="Arial" pitchFamily="18"/>
                <a:ea typeface="Microsoft YaHei" pitchFamily="2"/>
                <a:cs typeface="Microsoft YaHei" pitchFamily="2"/>
              </a:rPr>
              <a:pPr>
                <a:lnSpc>
                  <a:spcPct val="93000"/>
                </a:lnSpc>
                <a:buNone/>
              </a:pPr>
              <a:t>08/04/2015</a:t>
            </a:fld>
            <a:endParaRPr lang="fr-FR" dirty="0">
              <a:solidFill>
                <a:srgbClr val="000000"/>
              </a:solidFill>
              <a:latin typeface="Arial" pitchFamily="18"/>
              <a:ea typeface="Microsoft YaHei" pitchFamily="2"/>
              <a:cs typeface="Microsoft YaHei" pitchFamily="2"/>
            </a:endParaRPr>
          </a:p>
        </p:txBody>
      </p:sp>
      <p:sp>
        <p:nvSpPr>
          <p:cNvPr id="3" name="Forme libre 2"/>
          <p:cNvSpPr/>
          <p:nvPr/>
        </p:nvSpPr>
        <p:spPr>
          <a:xfrm>
            <a:off x="3850738" y="9428108"/>
            <a:ext cx="2945488" cy="49543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687215B0-91FC-432D-A1D2-912D2237BF3F}" type="slidenum">
              <a:rPr/>
              <a:pPr>
                <a:lnSpc>
                  <a:spcPct val="93000"/>
                </a:lnSpc>
                <a:buNone/>
              </a:pPr>
              <a:t>53</a:t>
            </a:fld>
            <a:endParaRPr lang="fr-FR" dirty="0">
              <a:solidFill>
                <a:srgbClr val="000000"/>
              </a:solidFill>
              <a:latin typeface="Arial" pitchFamily="18"/>
              <a:ea typeface="Microsoft YaHei" pitchFamily="2"/>
              <a:cs typeface="Microsoft YaHei" pitchFamily="2"/>
            </a:endParaRPr>
          </a:p>
        </p:txBody>
      </p:sp>
      <p:sp>
        <p:nvSpPr>
          <p:cNvPr id="4" name="Forme libre 3"/>
          <p:cNvSpPr/>
          <p:nvPr/>
        </p:nvSpPr>
        <p:spPr>
          <a:xfrm>
            <a:off x="3850738" y="0"/>
            <a:ext cx="2946927" cy="49687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A9AE2218-3CF9-4F21-BD58-A73509CE3929}" type="datetime1">
              <a:rPr lang="fr-FR">
                <a:solidFill>
                  <a:srgbClr val="000000"/>
                </a:solidFill>
                <a:latin typeface="Arial" pitchFamily="18"/>
                <a:ea typeface="Microsoft YaHei" pitchFamily="2"/>
                <a:cs typeface="Microsoft YaHei" pitchFamily="2"/>
              </a:rPr>
              <a:pPr>
                <a:lnSpc>
                  <a:spcPct val="93000"/>
                </a:lnSpc>
                <a:buNone/>
              </a:pPr>
              <a:t>08/04/2015</a:t>
            </a:fld>
            <a:endParaRPr lang="fr-FR" dirty="0">
              <a:solidFill>
                <a:srgbClr val="000000"/>
              </a:solidFill>
              <a:latin typeface="Arial" pitchFamily="18"/>
              <a:ea typeface="Microsoft YaHei" pitchFamily="2"/>
              <a:cs typeface="Microsoft YaHei" pitchFamily="2"/>
            </a:endParaRPr>
          </a:p>
        </p:txBody>
      </p:sp>
      <p:sp>
        <p:nvSpPr>
          <p:cNvPr id="5" name="Forme libre 4"/>
          <p:cNvSpPr/>
          <p:nvPr/>
        </p:nvSpPr>
        <p:spPr>
          <a:xfrm>
            <a:off x="3850738" y="9429548"/>
            <a:ext cx="2946927" cy="497240"/>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C8FE5C03-7742-46C8-830B-5D8F0E3091DF}" type="slidenum">
              <a:rPr/>
              <a:pPr>
                <a:lnSpc>
                  <a:spcPct val="93000"/>
                </a:lnSpc>
                <a:buNone/>
              </a:pPr>
              <a:t>53</a:t>
            </a:fld>
            <a:endParaRPr lang="fr-FR" dirty="0">
              <a:solidFill>
                <a:srgbClr val="000000"/>
              </a:solidFill>
              <a:latin typeface="Arial" pitchFamily="18"/>
              <a:ea typeface="Microsoft YaHei" pitchFamily="2"/>
              <a:cs typeface="Microsoft YaHei"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4669227"/>
            <a:ext cx="3852178" cy="4562290"/>
          </a:xfrm>
        </p:spPr>
        <p:txBody>
          <a:bodyPr/>
          <a:lstStyle/>
          <a:p>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nvSpPr>
        <p:spPr>
          <a:xfrm>
            <a:off x="3850738" y="0"/>
            <a:ext cx="2945488" cy="49543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1017D29B-01B1-42F2-8A86-1F106BC7BD2F}" type="datetime1">
              <a:rPr lang="fr-FR">
                <a:solidFill>
                  <a:srgbClr val="000000"/>
                </a:solidFill>
                <a:latin typeface="Arial" pitchFamily="18"/>
                <a:ea typeface="Microsoft YaHei" pitchFamily="2"/>
                <a:cs typeface="Microsoft YaHei" pitchFamily="2"/>
              </a:rPr>
              <a:pPr>
                <a:lnSpc>
                  <a:spcPct val="93000"/>
                </a:lnSpc>
                <a:buNone/>
              </a:pPr>
              <a:t>08/04/2015</a:t>
            </a:fld>
            <a:endParaRPr lang="fr-FR" dirty="0">
              <a:solidFill>
                <a:srgbClr val="000000"/>
              </a:solidFill>
              <a:latin typeface="Arial" pitchFamily="18"/>
              <a:ea typeface="Microsoft YaHei" pitchFamily="2"/>
              <a:cs typeface="Microsoft YaHei" pitchFamily="2"/>
            </a:endParaRPr>
          </a:p>
        </p:txBody>
      </p:sp>
      <p:sp>
        <p:nvSpPr>
          <p:cNvPr id="3" name="Forme libre 2"/>
          <p:cNvSpPr/>
          <p:nvPr/>
        </p:nvSpPr>
        <p:spPr>
          <a:xfrm>
            <a:off x="3850738" y="9428108"/>
            <a:ext cx="2945488" cy="49543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22676E75-26C2-4C58-B57E-FA0CB2E0870D}" type="slidenum">
              <a:rPr/>
              <a:pPr>
                <a:lnSpc>
                  <a:spcPct val="93000"/>
                </a:lnSpc>
                <a:buNone/>
              </a:pPr>
              <a:t>54</a:t>
            </a:fld>
            <a:endParaRPr lang="fr-FR" dirty="0">
              <a:solidFill>
                <a:srgbClr val="000000"/>
              </a:solidFill>
              <a:latin typeface="Arial" pitchFamily="18"/>
              <a:ea typeface="Microsoft YaHei" pitchFamily="2"/>
              <a:cs typeface="Microsoft YaHei" pitchFamily="2"/>
            </a:endParaRPr>
          </a:p>
        </p:txBody>
      </p:sp>
      <p:sp>
        <p:nvSpPr>
          <p:cNvPr id="4" name="Forme libre 3"/>
          <p:cNvSpPr/>
          <p:nvPr/>
        </p:nvSpPr>
        <p:spPr>
          <a:xfrm>
            <a:off x="3850738" y="0"/>
            <a:ext cx="2946927" cy="49687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212FCE78-9AD3-45F5-9846-4795DC8B4EF8}" type="datetime1">
              <a:rPr lang="fr-FR">
                <a:solidFill>
                  <a:srgbClr val="000000"/>
                </a:solidFill>
                <a:latin typeface="Arial" pitchFamily="18"/>
                <a:ea typeface="Microsoft YaHei" pitchFamily="2"/>
                <a:cs typeface="Microsoft YaHei" pitchFamily="2"/>
              </a:rPr>
              <a:pPr>
                <a:lnSpc>
                  <a:spcPct val="93000"/>
                </a:lnSpc>
                <a:buNone/>
              </a:pPr>
              <a:t>08/04/2015</a:t>
            </a:fld>
            <a:endParaRPr lang="fr-FR" dirty="0">
              <a:solidFill>
                <a:srgbClr val="000000"/>
              </a:solidFill>
              <a:latin typeface="Arial" pitchFamily="18"/>
              <a:ea typeface="Microsoft YaHei" pitchFamily="2"/>
              <a:cs typeface="Microsoft YaHei" pitchFamily="2"/>
            </a:endParaRPr>
          </a:p>
        </p:txBody>
      </p:sp>
      <p:sp>
        <p:nvSpPr>
          <p:cNvPr id="5" name="Forme libre 4"/>
          <p:cNvSpPr/>
          <p:nvPr/>
        </p:nvSpPr>
        <p:spPr>
          <a:xfrm>
            <a:off x="3850738" y="9429548"/>
            <a:ext cx="2946927" cy="497240"/>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882A6353-D507-482E-93D9-6754D9527C21}" type="slidenum">
              <a:rPr/>
              <a:pPr>
                <a:lnSpc>
                  <a:spcPct val="93000"/>
                </a:lnSpc>
                <a:buNone/>
              </a:pPr>
              <a:t>54</a:t>
            </a:fld>
            <a:endParaRPr lang="fr-FR" dirty="0">
              <a:solidFill>
                <a:srgbClr val="000000"/>
              </a:solidFill>
              <a:latin typeface="Arial" pitchFamily="18"/>
              <a:ea typeface="Microsoft YaHei" pitchFamily="2"/>
              <a:cs typeface="Microsoft YaHei"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4669227"/>
            <a:ext cx="3852178" cy="4562290"/>
          </a:xfrm>
        </p:spPr>
        <p:txBody>
          <a:bodyPr/>
          <a:lstStyle/>
          <a:p>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nvSpPr>
        <p:spPr>
          <a:xfrm>
            <a:off x="3850738" y="0"/>
            <a:ext cx="2945488" cy="49543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8EBCA85C-9EF2-4FFC-8A6C-0D734483D9AB}" type="datetime1">
              <a:rPr lang="fr-FR">
                <a:solidFill>
                  <a:srgbClr val="000000"/>
                </a:solidFill>
                <a:latin typeface="Arial" pitchFamily="18"/>
                <a:ea typeface="Microsoft YaHei" pitchFamily="2"/>
                <a:cs typeface="Microsoft YaHei" pitchFamily="2"/>
              </a:rPr>
              <a:pPr>
                <a:lnSpc>
                  <a:spcPct val="93000"/>
                </a:lnSpc>
                <a:buNone/>
              </a:pPr>
              <a:t>08/04/2015</a:t>
            </a:fld>
            <a:endParaRPr lang="fr-FR" dirty="0">
              <a:solidFill>
                <a:srgbClr val="000000"/>
              </a:solidFill>
              <a:latin typeface="Arial" pitchFamily="18"/>
              <a:ea typeface="Microsoft YaHei" pitchFamily="2"/>
              <a:cs typeface="Microsoft YaHei" pitchFamily="2"/>
            </a:endParaRPr>
          </a:p>
        </p:txBody>
      </p:sp>
      <p:sp>
        <p:nvSpPr>
          <p:cNvPr id="3" name="Forme libre 2"/>
          <p:cNvSpPr/>
          <p:nvPr/>
        </p:nvSpPr>
        <p:spPr>
          <a:xfrm>
            <a:off x="3850738" y="9428108"/>
            <a:ext cx="2945488" cy="49543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302DC16E-FCE8-4A86-8C39-7CCB755A77D0}" type="slidenum">
              <a:rPr/>
              <a:pPr>
                <a:lnSpc>
                  <a:spcPct val="93000"/>
                </a:lnSpc>
                <a:buNone/>
              </a:pPr>
              <a:t>55</a:t>
            </a:fld>
            <a:endParaRPr lang="fr-FR" dirty="0">
              <a:solidFill>
                <a:srgbClr val="000000"/>
              </a:solidFill>
              <a:latin typeface="Arial" pitchFamily="18"/>
              <a:ea typeface="Microsoft YaHei" pitchFamily="2"/>
              <a:cs typeface="Microsoft YaHei" pitchFamily="2"/>
            </a:endParaRPr>
          </a:p>
        </p:txBody>
      </p:sp>
      <p:sp>
        <p:nvSpPr>
          <p:cNvPr id="4" name="Forme libre 3"/>
          <p:cNvSpPr/>
          <p:nvPr/>
        </p:nvSpPr>
        <p:spPr>
          <a:xfrm>
            <a:off x="3850738" y="0"/>
            <a:ext cx="2946927" cy="49687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6CF109EF-1168-46AB-9F44-37EEA9A6C58D}" type="datetime1">
              <a:rPr lang="fr-FR">
                <a:solidFill>
                  <a:srgbClr val="000000"/>
                </a:solidFill>
                <a:latin typeface="Arial" pitchFamily="18"/>
                <a:ea typeface="Microsoft YaHei" pitchFamily="2"/>
                <a:cs typeface="Microsoft YaHei" pitchFamily="2"/>
              </a:rPr>
              <a:pPr>
                <a:lnSpc>
                  <a:spcPct val="93000"/>
                </a:lnSpc>
                <a:buNone/>
              </a:pPr>
              <a:t>08/04/2015</a:t>
            </a:fld>
            <a:endParaRPr lang="fr-FR" dirty="0">
              <a:solidFill>
                <a:srgbClr val="000000"/>
              </a:solidFill>
              <a:latin typeface="Arial" pitchFamily="18"/>
              <a:ea typeface="Microsoft YaHei" pitchFamily="2"/>
              <a:cs typeface="Microsoft YaHei" pitchFamily="2"/>
            </a:endParaRPr>
          </a:p>
        </p:txBody>
      </p:sp>
      <p:sp>
        <p:nvSpPr>
          <p:cNvPr id="5" name="Forme libre 4"/>
          <p:cNvSpPr/>
          <p:nvPr/>
        </p:nvSpPr>
        <p:spPr>
          <a:xfrm>
            <a:off x="3850738" y="9429548"/>
            <a:ext cx="2946927" cy="497240"/>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3D64055C-076D-46E2-94D6-5B2AAE05A353}" type="slidenum">
              <a:rPr/>
              <a:pPr>
                <a:lnSpc>
                  <a:spcPct val="93000"/>
                </a:lnSpc>
                <a:buNone/>
              </a:pPr>
              <a:t>55</a:t>
            </a:fld>
            <a:endParaRPr lang="fr-FR" dirty="0">
              <a:solidFill>
                <a:srgbClr val="000000"/>
              </a:solidFill>
              <a:latin typeface="Arial" pitchFamily="18"/>
              <a:ea typeface="Microsoft YaHei" pitchFamily="2"/>
              <a:cs typeface="Microsoft YaHei"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4669227"/>
            <a:ext cx="3852178" cy="4562290"/>
          </a:xfrm>
        </p:spPr>
        <p:txBody>
          <a:bodyPr/>
          <a:lstStyle/>
          <a:p>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nvSpPr>
        <p:spPr>
          <a:xfrm>
            <a:off x="3850738" y="0"/>
            <a:ext cx="2945488" cy="49543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A92357B5-2ED1-42CA-BADA-0A02B274CE2D}" type="datetime1">
              <a:rPr lang="fr-FR">
                <a:solidFill>
                  <a:srgbClr val="000000"/>
                </a:solidFill>
                <a:latin typeface="Arial" pitchFamily="18"/>
                <a:ea typeface="Microsoft YaHei" pitchFamily="2"/>
                <a:cs typeface="Microsoft YaHei" pitchFamily="2"/>
              </a:rPr>
              <a:pPr>
                <a:lnSpc>
                  <a:spcPct val="93000"/>
                </a:lnSpc>
                <a:buNone/>
              </a:pPr>
              <a:t>08/04/2015</a:t>
            </a:fld>
            <a:endParaRPr lang="fr-FR" dirty="0">
              <a:solidFill>
                <a:srgbClr val="000000"/>
              </a:solidFill>
              <a:latin typeface="Arial" pitchFamily="18"/>
              <a:ea typeface="Microsoft YaHei" pitchFamily="2"/>
              <a:cs typeface="Microsoft YaHei" pitchFamily="2"/>
            </a:endParaRPr>
          </a:p>
        </p:txBody>
      </p:sp>
      <p:sp>
        <p:nvSpPr>
          <p:cNvPr id="3" name="Forme libre 2"/>
          <p:cNvSpPr/>
          <p:nvPr/>
        </p:nvSpPr>
        <p:spPr>
          <a:xfrm>
            <a:off x="3850738" y="9428108"/>
            <a:ext cx="2945488" cy="49543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9B19A8D3-67C6-458A-935E-C332D5688A32}" type="slidenum">
              <a:rPr/>
              <a:pPr>
                <a:lnSpc>
                  <a:spcPct val="93000"/>
                </a:lnSpc>
                <a:buNone/>
              </a:pPr>
              <a:t>56</a:t>
            </a:fld>
            <a:endParaRPr lang="fr-FR" dirty="0">
              <a:solidFill>
                <a:srgbClr val="000000"/>
              </a:solidFill>
              <a:latin typeface="Arial" pitchFamily="18"/>
              <a:ea typeface="Microsoft YaHei" pitchFamily="2"/>
              <a:cs typeface="Microsoft YaHei" pitchFamily="2"/>
            </a:endParaRPr>
          </a:p>
        </p:txBody>
      </p:sp>
      <p:sp>
        <p:nvSpPr>
          <p:cNvPr id="4" name="Forme libre 3"/>
          <p:cNvSpPr/>
          <p:nvPr/>
        </p:nvSpPr>
        <p:spPr>
          <a:xfrm>
            <a:off x="3850738" y="0"/>
            <a:ext cx="2946927" cy="49687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51AD84A5-0C04-498C-8403-820D498D1E05}" type="datetime1">
              <a:rPr lang="fr-FR">
                <a:solidFill>
                  <a:srgbClr val="000000"/>
                </a:solidFill>
                <a:latin typeface="Arial" pitchFamily="18"/>
                <a:ea typeface="Microsoft YaHei" pitchFamily="2"/>
                <a:cs typeface="Microsoft YaHei" pitchFamily="2"/>
              </a:rPr>
              <a:pPr>
                <a:lnSpc>
                  <a:spcPct val="93000"/>
                </a:lnSpc>
                <a:buNone/>
              </a:pPr>
              <a:t>08/04/2015</a:t>
            </a:fld>
            <a:endParaRPr lang="fr-FR" dirty="0">
              <a:solidFill>
                <a:srgbClr val="000000"/>
              </a:solidFill>
              <a:latin typeface="Arial" pitchFamily="18"/>
              <a:ea typeface="Microsoft YaHei" pitchFamily="2"/>
              <a:cs typeface="Microsoft YaHei" pitchFamily="2"/>
            </a:endParaRPr>
          </a:p>
        </p:txBody>
      </p:sp>
      <p:sp>
        <p:nvSpPr>
          <p:cNvPr id="5" name="Forme libre 4"/>
          <p:cNvSpPr/>
          <p:nvPr/>
        </p:nvSpPr>
        <p:spPr>
          <a:xfrm>
            <a:off x="3850738" y="9429548"/>
            <a:ext cx="2946927" cy="497240"/>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9" tIns="62646"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nSpc>
                <a:spcPct val="93000"/>
              </a:lnSpc>
              <a:buNone/>
            </a:pPr>
            <a:fld id="{02C1314E-B71A-4F41-9B51-CC3AA8467468}" type="slidenum">
              <a:rPr/>
              <a:pPr>
                <a:lnSpc>
                  <a:spcPct val="93000"/>
                </a:lnSpc>
                <a:buNone/>
              </a:pPr>
              <a:t>56</a:t>
            </a:fld>
            <a:endParaRPr lang="fr-FR" dirty="0">
              <a:solidFill>
                <a:srgbClr val="000000"/>
              </a:solidFill>
              <a:latin typeface="Arial" pitchFamily="18"/>
              <a:ea typeface="Microsoft YaHei" pitchFamily="2"/>
              <a:cs typeface="Microsoft YaHei"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4669227"/>
            <a:ext cx="3852178" cy="4562290"/>
          </a:xfrm>
        </p:spPr>
        <p:txBody>
          <a:bodyPr/>
          <a:lstStyle/>
          <a:p>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D5DEAA0-B56B-4D4D-B8EC-99398DF0F568}"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6BB4EA80-BF37-4375-80A3-27326FC8CDCB}"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57</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F1E59AC2-E310-40A4-B742-FA0BBA5BA62E}"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6F1F4B08-F993-4CE9-94A0-79DF6DD232BF}"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57</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7575" y="744538"/>
            <a:ext cx="4962525"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7575" y="744538"/>
            <a:ext cx="4962525"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628E4436-243B-45A6-9A27-3A032E1A941E}"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71177DCD-A776-49D8-AFDE-8649E97E59A7}"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6</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0AA51D81-02A0-4319-9B61-B3C105F911A5}"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AAC7375-518F-4DE9-A8C1-8BEDD793C214}"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6</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040E2128-6722-4582-A31D-15195A3812ED}"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85998B67-4A42-4487-AE81-1D951E062141}"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60</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41D4C239-E79A-4BE7-A802-81326F8AE496}"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ADA5F31-CC4D-4DB8-B6CF-FAD3AC34FB1C}"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60</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C519776A-13A0-49F4-A4CB-77B2CA92E5EC}" type="datetime1">
              <a:rPr lang="fr-FR">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658D7D46-83E3-4FB4-8FC2-1C64DAB58AA2}"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61</a:t>
            </a:fld>
            <a:endParaRPr lang="fr-FR" dirty="0">
              <a:latin typeface="Arial" pitchFamily="18"/>
              <a:ea typeface="Microsoft YaHei" pitchFamily="2"/>
              <a:cs typeface="Mangal" pitchFamily="2"/>
            </a:endParaRPr>
          </a:p>
        </p:txBody>
      </p:sp>
      <p:sp>
        <p:nvSpPr>
          <p:cNvPr id="4" name="Espace réservé de l'image des diapositives 3"/>
          <p:cNvSpPr>
            <a:spLocks noGrp="1" noRot="1" noChangeAspect="1" noResize="1"/>
          </p:cNvSpPr>
          <p:nvPr>
            <p:ph type="sldImg"/>
          </p:nvPr>
        </p:nvSpPr>
        <p:spPr>
          <a:xfrm>
            <a:off x="919163" y="744538"/>
            <a:ext cx="4962525"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906691" y="4716754"/>
            <a:ext cx="4985724" cy="4468675"/>
          </a:xfrm>
        </p:spPr>
        <p:txBody>
          <a:bodyPr/>
          <a:lstStyle/>
          <a:p>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7575" y="744538"/>
            <a:ext cx="4962525"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E0E920D0-2669-407E-86A7-4F28C8F09822}" type="datetime1">
              <a:rPr lang="fr-FR">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E08B7184-D855-4076-9616-B27A434B0151}"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63</a:t>
            </a:fld>
            <a:endParaRPr lang="fr-FR" dirty="0">
              <a:latin typeface="Arial" pitchFamily="18"/>
              <a:ea typeface="Microsoft YaHei" pitchFamily="2"/>
              <a:cs typeface="Mangal" pitchFamily="2"/>
            </a:endParaRPr>
          </a:p>
        </p:txBody>
      </p:sp>
      <p:sp>
        <p:nvSpPr>
          <p:cNvPr id="4" name="Espace réservé de l'image des diapositives 3"/>
          <p:cNvSpPr>
            <a:spLocks noGrp="1" noRot="1" noChangeAspect="1" noResize="1"/>
          </p:cNvSpPr>
          <p:nvPr>
            <p:ph type="sldImg"/>
          </p:nvPr>
        </p:nvSpPr>
        <p:spPr>
          <a:xfrm>
            <a:off x="919163" y="744538"/>
            <a:ext cx="4962525"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679479" y="6749761"/>
            <a:ext cx="181841" cy="402301"/>
          </a:xfrm>
        </p:spPr>
        <p:txBody>
          <a:bodyPr wrap="none" lIns="90009" tIns="46805" rIns="90009" bIns="46805" anchor="ctr">
            <a:spAutoFit/>
          </a:bodyPr>
          <a:lstStyle/>
          <a:p>
            <a:endParaRPr lang="fr-FR"/>
          </a:p>
        </p:txBody>
      </p:sp>
      <p:sp>
        <p:nvSpPr>
          <p:cNvPr id="6" name="Text Box 3"/>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F235BB83-41AD-4BB1-BF57-AA4D9A140BDD}"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63</a:t>
            </a:fld>
            <a:endParaRPr lang="fr-FR" dirty="0">
              <a:latin typeface="Arial" pitchFamily="18"/>
              <a:ea typeface="Microsoft YaHei" pitchFamily="2"/>
              <a:cs typeface="Mangal" pitchFamily="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F10D6F2-2B06-4793-953B-FB0A142E485F}" type="datetime1">
              <a:rPr lang="fr-FR">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3700D2A-50C8-4605-AD69-6A63B8C86177}"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64</a:t>
            </a:fld>
            <a:endParaRPr lang="fr-FR" dirty="0">
              <a:latin typeface="Arial" pitchFamily="18"/>
              <a:ea typeface="Microsoft YaHei" pitchFamily="2"/>
              <a:cs typeface="Mangal" pitchFamily="2"/>
            </a:endParaRPr>
          </a:p>
        </p:txBody>
      </p:sp>
      <p:sp>
        <p:nvSpPr>
          <p:cNvPr id="4" name="Espace réservé de l'image des diapositives 3"/>
          <p:cNvSpPr>
            <a:spLocks noGrp="1" noRot="1" noChangeAspect="1" noResize="1"/>
          </p:cNvSpPr>
          <p:nvPr>
            <p:ph type="sldImg"/>
          </p:nvPr>
        </p:nvSpPr>
        <p:spPr>
          <a:xfrm>
            <a:off x="919163" y="744538"/>
            <a:ext cx="4962525"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679479" y="6749761"/>
            <a:ext cx="181841" cy="402301"/>
          </a:xfrm>
        </p:spPr>
        <p:txBody>
          <a:bodyPr wrap="none" lIns="90009" tIns="46805" rIns="90009" bIns="46805" anchor="ctr">
            <a:spAutoFit/>
          </a:bodyPr>
          <a:lstStyle/>
          <a:p>
            <a:endParaRPr lang="fr-FR"/>
          </a:p>
        </p:txBody>
      </p:sp>
      <p:sp>
        <p:nvSpPr>
          <p:cNvPr id="6" name="Text Box 3"/>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F314BDBB-9E19-4718-AAE0-2A7B0CA74C19}"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64</a:t>
            </a:fld>
            <a:endParaRPr lang="fr-FR" dirty="0">
              <a:latin typeface="Arial" pitchFamily="18"/>
              <a:ea typeface="Microsoft YaHei" pitchFamily="2"/>
              <a:cs typeface="Mangal" pitchFamily="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1C47D98E-1E33-49FC-8EA3-99A1DB1752B7}" type="datetime1">
              <a:rPr lang="fr-FR">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A089FE7-E37E-445D-839F-30B040F60AE1}"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65</a:t>
            </a:fld>
            <a:endParaRPr lang="fr-FR" dirty="0">
              <a:latin typeface="Arial" pitchFamily="18"/>
              <a:ea typeface="Microsoft YaHei" pitchFamily="2"/>
              <a:cs typeface="Mangal" pitchFamily="2"/>
            </a:endParaRPr>
          </a:p>
        </p:txBody>
      </p:sp>
      <p:sp>
        <p:nvSpPr>
          <p:cNvPr id="4" name="Espace réservé de l'image des diapositives 3"/>
          <p:cNvSpPr>
            <a:spLocks noGrp="1" noRot="1" noChangeAspect="1" noResize="1"/>
          </p:cNvSpPr>
          <p:nvPr>
            <p:ph type="sldImg"/>
          </p:nvPr>
        </p:nvSpPr>
        <p:spPr>
          <a:xfrm>
            <a:off x="919163" y="744538"/>
            <a:ext cx="4962525"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679479" y="6749761"/>
            <a:ext cx="181841" cy="402301"/>
          </a:xfrm>
        </p:spPr>
        <p:txBody>
          <a:bodyPr wrap="none" lIns="90009" tIns="46805" rIns="90009" bIns="46805" anchor="ctr">
            <a:spAutoFit/>
          </a:bodyPr>
          <a:lstStyle/>
          <a:p>
            <a:endParaRPr lang="fr-FR"/>
          </a:p>
        </p:txBody>
      </p:sp>
      <p:sp>
        <p:nvSpPr>
          <p:cNvPr id="6" name="Text Box 3"/>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016ADC85-150A-4D74-8F6F-6B7D567277D9}"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65</a:t>
            </a:fld>
            <a:endParaRPr lang="fr-FR" dirty="0">
              <a:latin typeface="Arial" pitchFamily="18"/>
              <a:ea typeface="Microsoft YaHei" pitchFamily="2"/>
              <a:cs typeface="Mangal" pitchFamily="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93FF7004-5604-4A68-837D-C8ED04F34C0E}" type="datetime1">
              <a:rPr lang="fr-FR">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6DF3BCEB-1738-490F-8947-8497A4B61D36}"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66</a:t>
            </a:fld>
            <a:endParaRPr lang="fr-FR" dirty="0">
              <a:latin typeface="Arial" pitchFamily="18"/>
              <a:ea typeface="Microsoft YaHei" pitchFamily="2"/>
              <a:cs typeface="Mangal" pitchFamily="2"/>
            </a:endParaRPr>
          </a:p>
        </p:txBody>
      </p:sp>
      <p:sp>
        <p:nvSpPr>
          <p:cNvPr id="4" name="Espace réservé de l'image des diapositives 3"/>
          <p:cNvSpPr>
            <a:spLocks noGrp="1" noRot="1" noChangeAspect="1" noResize="1"/>
          </p:cNvSpPr>
          <p:nvPr>
            <p:ph type="sldImg"/>
          </p:nvPr>
        </p:nvSpPr>
        <p:spPr>
          <a:xfrm>
            <a:off x="919163" y="744538"/>
            <a:ext cx="4962525"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679479" y="6749761"/>
            <a:ext cx="181841" cy="402301"/>
          </a:xfrm>
        </p:spPr>
        <p:txBody>
          <a:bodyPr wrap="none" lIns="90009" tIns="46805" rIns="90009" bIns="46805" anchor="ctr">
            <a:spAutoFit/>
          </a:bodyPr>
          <a:lstStyle/>
          <a:p>
            <a:endParaRPr lang="fr-FR"/>
          </a:p>
        </p:txBody>
      </p:sp>
      <p:sp>
        <p:nvSpPr>
          <p:cNvPr id="6" name="Text Box 3"/>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E0CDAF05-045C-4C97-B867-1D3B3F0EC632}"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66</a:t>
            </a:fld>
            <a:endParaRPr lang="fr-FR" dirty="0">
              <a:latin typeface="Arial" pitchFamily="18"/>
              <a:ea typeface="Microsoft YaHei" pitchFamily="2"/>
              <a:cs typeface="Mangal" pitchFamily="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DDD7214-4A13-49EA-BF5F-1616FEE8D2A5}" type="datetime1">
              <a:rPr lang="fr-FR">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ECE7B8A-A6E8-4496-B3CC-A42F84654BC2}"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67</a:t>
            </a:fld>
            <a:endParaRPr lang="fr-FR" dirty="0">
              <a:latin typeface="Arial" pitchFamily="18"/>
              <a:ea typeface="Microsoft YaHei" pitchFamily="2"/>
              <a:cs typeface="Mangal" pitchFamily="2"/>
            </a:endParaRPr>
          </a:p>
        </p:txBody>
      </p:sp>
      <p:sp>
        <p:nvSpPr>
          <p:cNvPr id="4" name="Espace réservé de l'image des diapositives 3"/>
          <p:cNvSpPr>
            <a:spLocks noGrp="1" noRot="1" noChangeAspect="1" noResize="1"/>
          </p:cNvSpPr>
          <p:nvPr>
            <p:ph type="sldImg"/>
          </p:nvPr>
        </p:nvSpPr>
        <p:spPr>
          <a:xfrm>
            <a:off x="919163" y="744538"/>
            <a:ext cx="4962525"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906691" y="4716754"/>
            <a:ext cx="4985724" cy="4468675"/>
          </a:xfrm>
        </p:spPr>
        <p:txBody>
          <a:bodyPr/>
          <a:lstStyle/>
          <a:p>
            <a:endParaRPr 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2FA35C4-487B-4AA5-AE34-5C4274E91075}" type="datetime1">
              <a:rPr lang="fr-FR">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8825898C-5F5B-4068-ABA4-CECACEC013DE}"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68</a:t>
            </a:fld>
            <a:endParaRPr lang="fr-FR" dirty="0">
              <a:latin typeface="Arial" pitchFamily="18"/>
              <a:ea typeface="Microsoft YaHei" pitchFamily="2"/>
              <a:cs typeface="Mangal" pitchFamily="2"/>
            </a:endParaRPr>
          </a:p>
        </p:txBody>
      </p:sp>
      <p:sp>
        <p:nvSpPr>
          <p:cNvPr id="4" name="Espace réservé de l'image des diapositives 3"/>
          <p:cNvSpPr>
            <a:spLocks noGrp="1" noRot="1" noChangeAspect="1" noResize="1"/>
          </p:cNvSpPr>
          <p:nvPr>
            <p:ph type="sldImg"/>
          </p:nvPr>
        </p:nvSpPr>
        <p:spPr>
          <a:xfrm>
            <a:off x="919163" y="744538"/>
            <a:ext cx="4962525"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906691" y="4716754"/>
            <a:ext cx="4985724" cy="4468675"/>
          </a:xfrm>
        </p:spPr>
        <p:txBody>
          <a:bodyPr/>
          <a:lstStyle/>
          <a:p>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E318285A-738B-4D97-9643-82B0EA0F1654}" type="datetime1">
              <a:rPr lang="fr-FR">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B70CEB70-2D34-4C27-8D52-264CCB2851BD}"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69</a:t>
            </a:fld>
            <a:endParaRPr lang="fr-FR" dirty="0">
              <a:latin typeface="Arial" pitchFamily="18"/>
              <a:ea typeface="Microsoft YaHei" pitchFamily="2"/>
              <a:cs typeface="Mangal" pitchFamily="2"/>
            </a:endParaRPr>
          </a:p>
        </p:txBody>
      </p:sp>
      <p:sp>
        <p:nvSpPr>
          <p:cNvPr id="4" name="Espace réservé de l'image des diapositives 3"/>
          <p:cNvSpPr>
            <a:spLocks noGrp="1" noRot="1" noChangeAspect="1" noResize="1"/>
          </p:cNvSpPr>
          <p:nvPr>
            <p:ph type="sldImg"/>
          </p:nvPr>
        </p:nvSpPr>
        <p:spPr>
          <a:xfrm>
            <a:off x="919163" y="744538"/>
            <a:ext cx="4962525"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906691" y="4716754"/>
            <a:ext cx="4985724" cy="4468675"/>
          </a:xfrm>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7314189B-CE0F-467E-B1C1-3F05666A27B9}"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E5D98C11-3797-43E4-962B-27AA6D904E6E}"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7</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A4C372F6-BCBE-4930-BE96-43857338C50D}"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98D8D5C6-FE34-4DF2-941C-1EE265C258AE}"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7</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97489501-AB20-4C3D-A5F4-1EBD3E9C3B19}" type="datetime1">
              <a:rPr lang="fr-FR">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54CFBC70-0317-42B5-95B3-A5D457CA3C0D}"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70</a:t>
            </a:fld>
            <a:endParaRPr lang="fr-FR" dirty="0">
              <a:latin typeface="Arial" pitchFamily="18"/>
              <a:ea typeface="Microsoft YaHei" pitchFamily="2"/>
              <a:cs typeface="Mangal" pitchFamily="2"/>
            </a:endParaRPr>
          </a:p>
        </p:txBody>
      </p:sp>
      <p:sp>
        <p:nvSpPr>
          <p:cNvPr id="4" name="Espace réservé de l'image des diapositives 3"/>
          <p:cNvSpPr>
            <a:spLocks noGrp="1" noRot="1" noChangeAspect="1" noResize="1"/>
          </p:cNvSpPr>
          <p:nvPr>
            <p:ph type="sldImg"/>
          </p:nvPr>
        </p:nvSpPr>
        <p:spPr>
          <a:xfrm>
            <a:off x="919163" y="744538"/>
            <a:ext cx="4962525"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906691" y="4716754"/>
            <a:ext cx="4985724" cy="4468675"/>
          </a:xfrm>
        </p:spPr>
        <p:txBody>
          <a:bodyPr/>
          <a:lstStyle/>
          <a:p>
            <a:endParaRPr lang="fr-F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15673862-4616-479D-B713-1711BE61094E}" type="datetime1">
              <a:rPr lang="fr-FR">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38125CB-88E7-44B3-8AC6-82D8492A01AC}"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71</a:t>
            </a:fld>
            <a:endParaRPr lang="fr-FR" dirty="0">
              <a:latin typeface="Arial" pitchFamily="18"/>
              <a:ea typeface="Microsoft YaHei" pitchFamily="2"/>
              <a:cs typeface="Mangal" pitchFamily="2"/>
            </a:endParaRPr>
          </a:p>
        </p:txBody>
      </p:sp>
      <p:sp>
        <p:nvSpPr>
          <p:cNvPr id="4" name="Espace réservé de l'image des diapositives 3"/>
          <p:cNvSpPr>
            <a:spLocks noGrp="1" noRot="1" noChangeAspect="1" noResize="1"/>
          </p:cNvSpPr>
          <p:nvPr>
            <p:ph type="sldImg"/>
          </p:nvPr>
        </p:nvSpPr>
        <p:spPr>
          <a:xfrm>
            <a:off x="919163" y="744538"/>
            <a:ext cx="4962525"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906691" y="4716754"/>
            <a:ext cx="4985724" cy="4468675"/>
          </a:xfrm>
        </p:spPr>
        <p:txBody>
          <a:bodyPr/>
          <a:lstStyle/>
          <a:p>
            <a:endParaRPr lang="fr-F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BC115ED-39CE-40AD-8B5A-1F8F276DFEAD}"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3005F960-BFDC-4CE0-9C73-1466B19CE8E5}"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72</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14D30BA0-FE13-489E-9A2D-E6B2A282A263}"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D07E69F3-7EF3-40FE-BFB5-EF5B4F4AD494}"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72</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2525" cy="3721100"/>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7961"/>
            <a:ext cx="181841" cy="402301"/>
          </a:xfrm>
        </p:spPr>
        <p:txBody>
          <a:bodyPr wrap="none" lIns="90009" tIns="46805" rIns="90009" bIns="46805" anchor="ctr">
            <a:spAutoFit/>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6A396551-C143-49CB-B122-73480E48E5DD}"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8692DCA4-B699-4439-AE83-3C4F605D2276}"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8</a:t>
            </a:fld>
            <a:endParaRPr lang="fr-FR" dirty="0">
              <a:solidFill>
                <a:srgbClr val="000000"/>
              </a:solidFill>
              <a:latin typeface="Arial" pitchFamily="18"/>
              <a:ea typeface="Lucida Sans Unicode" pitchFamily="2"/>
              <a:cs typeface="Mangal" pitchFamily="2"/>
            </a:endParaRPr>
          </a:p>
        </p:txBody>
      </p:sp>
      <p:sp>
        <p:nvSpPr>
          <p:cNvPr id="4" name="Text Box 1"/>
          <p:cNvSpPr/>
          <p:nvPr/>
        </p:nvSpPr>
        <p:spPr>
          <a:xfrm>
            <a:off x="3850738" y="0"/>
            <a:ext cx="2946927" cy="496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09F21B06-920B-4A37-9F21-3BFE6BC49B89}" type="datetime1">
              <a:rPr lang="fr-FR">
                <a:solidFill>
                  <a:srgbClr val="000000"/>
                </a:solidFill>
                <a:latin typeface="Arial" pitchFamily="18"/>
                <a:ea typeface="Lucida Sans Unicode"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Lucida Sans Unicode" pitchFamily="2"/>
              <a:cs typeface="Mangal" pitchFamily="2"/>
            </a:endParaRPr>
          </a:p>
        </p:txBody>
      </p:sp>
      <p:sp>
        <p:nvSpPr>
          <p:cNvPr id="5" name="Text Box 2"/>
          <p:cNvSpPr/>
          <p:nvPr/>
        </p:nvSpPr>
        <p:spPr>
          <a:xfrm>
            <a:off x="3850738" y="9429548"/>
            <a:ext cx="2946927" cy="497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BB2D604D-002F-4CF3-AFC7-AB982B0281D0}"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8</a:t>
            </a:fld>
            <a:endParaRPr lang="fr-FR" dirty="0">
              <a:solidFill>
                <a:srgbClr val="000000"/>
              </a:solidFill>
              <a:latin typeface="Arial" pitchFamily="18"/>
              <a:ea typeface="Lucida Sans Unicode" pitchFamily="2"/>
              <a:cs typeface="Mangal" pitchFamily="2"/>
            </a:endParaRPr>
          </a:p>
        </p:txBody>
      </p:sp>
      <p:sp>
        <p:nvSpPr>
          <p:cNvPr id="6" name="Espace réservé de l'image des diapositives 5"/>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7" name="Espace réservé des commentaires 6"/>
          <p:cNvSpPr txBox="1">
            <a:spLocks noGrp="1"/>
          </p:cNvSpPr>
          <p:nvPr>
            <p:ph type="body" sz="quarter" idx="1"/>
          </p:nvPr>
        </p:nvSpPr>
        <p:spPr>
          <a:xfrm>
            <a:off x="679479" y="6748321"/>
            <a:ext cx="181841" cy="402301"/>
          </a:xfrm>
        </p:spPr>
        <p:txBody>
          <a:bodyPr wrap="none" lIns="90009" tIns="46805" rIns="90009" bIns="46805" anchor="ctr">
            <a:spAutoFit/>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50738" y="0"/>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4305E1D4-06CF-4A76-9E8B-EA2DE1B8B82E}" type="datetime1">
              <a:rPr lang="fr-FR">
                <a:solidFill>
                  <a:srgbClr val="000000"/>
                </a:solidFill>
                <a:latin typeface="Arial" pitchFamily="18"/>
                <a:ea typeface="Microsoft YaHei" pitchFamily="2"/>
                <a:cs typeface="Mangal" pitchFamily="2"/>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08/04/2015</a:t>
            </a:fld>
            <a:endParaRPr lang="fr-FR" dirty="0">
              <a:solidFill>
                <a:srgbClr val="000000"/>
              </a:solidFill>
              <a:latin typeface="Arial" pitchFamily="18"/>
              <a:ea typeface="Microsoft YaHei" pitchFamily="2"/>
              <a:cs typeface="Mangal" pitchFamily="2"/>
            </a:endParaRPr>
          </a:p>
        </p:txBody>
      </p:sp>
      <p:sp>
        <p:nvSpPr>
          <p:cNvPr id="3" name="Rectangle 7"/>
          <p:cNvSpPr/>
          <p:nvPr/>
        </p:nvSpPr>
        <p:spPr>
          <a:xfrm>
            <a:off x="3850738" y="9428108"/>
            <a:ext cx="2945488" cy="4954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9" tIns="46805" rIns="90009" bIns="46805"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fld id="{9411CE0B-3878-4B68-81BF-A0CF004FA394}" type="slidenum">
              <a:rPr/>
              <a:pPr>
                <a:buNone/>
                <a:tabLst>
                  <a:tab pos="0" algn="l"/>
                  <a:tab pos="448964" algn="l"/>
                  <a:tab pos="898289" algn="l"/>
                  <a:tab pos="1347615" algn="l"/>
                  <a:tab pos="1796940" algn="l"/>
                  <a:tab pos="2246265" algn="l"/>
                  <a:tab pos="2695590" algn="l"/>
                  <a:tab pos="3144914" algn="l"/>
                  <a:tab pos="3594239" algn="l"/>
                  <a:tab pos="4043563" algn="l"/>
                  <a:tab pos="4492889" algn="l"/>
                  <a:tab pos="4942213" algn="l"/>
                  <a:tab pos="5391539" algn="l"/>
                  <a:tab pos="5840864" algn="l"/>
                  <a:tab pos="6290189" algn="l"/>
                  <a:tab pos="6739514" algn="l"/>
                  <a:tab pos="7188839" algn="l"/>
                  <a:tab pos="7638164" algn="l"/>
                  <a:tab pos="8087488" algn="l"/>
                  <a:tab pos="8536814" algn="l"/>
                  <a:tab pos="8986139" algn="l"/>
                </a:tabLst>
              </a:pPr>
              <a:t>9</a:t>
            </a:fld>
            <a:endParaRPr lang="fr-FR" dirty="0">
              <a:solidFill>
                <a:srgbClr val="000000"/>
              </a:solidFill>
              <a:latin typeface="Arial" pitchFamily="18"/>
              <a:ea typeface="Microsoft YaHei" pitchFamily="2"/>
              <a:cs typeface="Mangal" pitchFamily="2"/>
            </a:endParaRPr>
          </a:p>
        </p:txBody>
      </p:sp>
      <p:sp>
        <p:nvSpPr>
          <p:cNvPr id="4" name="Espace réservé de l'image des diapositives 3"/>
          <p:cNvSpPr>
            <a:spLocks noGrp="1" noRot="1" noChangeAspect="1" noResize="1"/>
          </p:cNvSpPr>
          <p:nvPr>
            <p:ph type="sldImg"/>
          </p:nvPr>
        </p:nvSpPr>
        <p:spPr>
          <a:xfrm>
            <a:off x="917575" y="744538"/>
            <a:ext cx="4964113" cy="3722687"/>
          </a:xfrm>
          <a:solidFill>
            <a:srgbClr val="4F81BD"/>
          </a:solidFill>
          <a:ln w="25560">
            <a:solidFill>
              <a:srgbClr val="385D8A"/>
            </a:solidFill>
            <a:prstDash val="solid"/>
          </a:ln>
        </p:spPr>
      </p:sp>
      <p:sp>
        <p:nvSpPr>
          <p:cNvPr id="5" name="Espace réservé des commentaires 4"/>
          <p:cNvSpPr txBox="1">
            <a:spLocks noGrp="1"/>
          </p:cNvSpPr>
          <p:nvPr>
            <p:ph type="body" sz="quarter" idx="1"/>
          </p:nvPr>
        </p:nvSpPr>
        <p:spPr>
          <a:xfrm>
            <a:off x="679479" y="4715314"/>
            <a:ext cx="5440150" cy="4468675"/>
          </a:xfr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685799" y="2130480"/>
            <a:ext cx="7772400" cy="1469880"/>
          </a:xfrm>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200" kern="0" spc="0" baseline="0">
                <a:solidFill>
                  <a:srgbClr val="003855"/>
                </a:solidFill>
              </a:defRPr>
            </a:lvl1pPr>
          </a:lstStyle>
          <a:p>
            <a:pPr lvl="0"/>
            <a:r>
              <a:rPr lang="fr-FR"/>
              <a:t>Cliquez pour modifier le style du titre</a:t>
            </a:r>
          </a:p>
        </p:txBody>
      </p:sp>
      <p:sp>
        <p:nvSpPr>
          <p:cNvPr id="3" name="Sous-titre 2"/>
          <p:cNvSpPr txBox="1">
            <a:spLocks noGrp="1"/>
          </p:cNvSpPr>
          <p:nvPr>
            <p:ph type="subTitle" idx="1"/>
          </p:nvPr>
        </p:nvSpPr>
        <p:spPr>
          <a:xfrm>
            <a:off x="1371599" y="3886200"/>
            <a:ext cx="6400799" cy="1752479"/>
          </a:xfrm>
        </p:spPr>
        <p:txBody>
          <a:bodyPr anchorCtr="1"/>
          <a:lstStyle>
            <a:lvl1pPr marL="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a:ln>
                  <a:noFill/>
                </a:ln>
                <a:solidFill>
                  <a:srgbClr val="898989"/>
                </a:solidFill>
              </a:defRPr>
            </a:lvl1pPr>
          </a:lstStyle>
          <a:p>
            <a:pPr lvl="0"/>
            <a:r>
              <a:rPr lang="fr-FR"/>
              <a:t>Cliquez pour modifier le style des sous-titres du masque</a:t>
            </a:r>
          </a:p>
        </p:txBody>
      </p:sp>
      <p:sp>
        <p:nvSpPr>
          <p:cNvPr id="4" name="Espace réservé du texte 3"/>
          <p:cNvSpPr txBox="1">
            <a:spLocks noGrp="1"/>
          </p:cNvSpPr>
          <p:nvPr>
            <p:ph type="body" idx="4294967295"/>
          </p:nvPr>
        </p:nvSpPr>
        <p:spPr>
          <a:xfrm>
            <a:off x="457200" y="1604520"/>
            <a:ext cx="8046360" cy="3977640"/>
          </a:xfrm>
        </p:spPr>
        <p:txBody>
          <a:bodyPr/>
          <a:lstStyle>
            <a:lvl1pPr>
              <a:buNone/>
              <a:tabLst/>
              <a:defRPr/>
            </a:lvl1pPr>
          </a:lstStyle>
          <a:p>
            <a:pPr lvl="0"/>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200" kern="0" spc="0" baseline="0">
                <a:solidFill>
                  <a:srgbClr val="003855"/>
                </a:solidFill>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527880" y="272880"/>
            <a:ext cx="2157480" cy="5145120"/>
          </a:xfrm>
        </p:spPr>
        <p:txBody>
          <a:bodyPr vert="eaVert" anchor="t"/>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200" kern="0" spc="0" baseline="0">
                <a:solidFill>
                  <a:srgbClr val="003855"/>
                </a:solidFill>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a:xfrm>
            <a:off x="54000" y="272880"/>
            <a:ext cx="6321600" cy="5145120"/>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685799" y="2130480"/>
            <a:ext cx="7772400" cy="1469880"/>
          </a:xfrm>
        </p:spPr>
        <p:txBody>
          <a:bodyPr/>
          <a:lstStyle>
            <a:lvl1pPr>
              <a:defRPr/>
            </a:lvl1pPr>
          </a:lstStyle>
          <a:p>
            <a:pPr lvl="0"/>
            <a:r>
              <a:rPr lang="fr-FR"/>
              <a:t>Cliquez pour modifier le style du titre</a:t>
            </a:r>
          </a:p>
        </p:txBody>
      </p:sp>
      <p:sp>
        <p:nvSpPr>
          <p:cNvPr id="3" name="Sous-titre 2"/>
          <p:cNvSpPr txBox="1">
            <a:spLocks noGrp="1"/>
          </p:cNvSpPr>
          <p:nvPr>
            <p:ph type="subTitle" idx="1"/>
          </p:nvPr>
        </p:nvSpPr>
        <p:spPr>
          <a:xfrm>
            <a:off x="1371599" y="3886200"/>
            <a:ext cx="6400799" cy="1752479"/>
          </a:xfrm>
        </p:spPr>
        <p:txBody>
          <a:bodyPr anchorCtr="1"/>
          <a:lstStyle>
            <a:lvl1pPr marL="0" indent="0" algn="ctr">
              <a:buNone/>
              <a:defRPr>
                <a:ln>
                  <a:noFill/>
                </a:ln>
                <a:solidFill>
                  <a:srgbClr val="898989"/>
                </a:solidFill>
                <a:latin typeface="Calibri" pitchFamily="18"/>
              </a:defRPr>
            </a:lvl1pPr>
          </a:lstStyle>
          <a:p>
            <a:pPr lvl="0"/>
            <a:r>
              <a:rPr lang="fr-FR"/>
              <a:t>Cliquez pour modifier le style des sous-titres du masque</a:t>
            </a:r>
          </a:p>
        </p:txBody>
      </p:sp>
      <p:sp>
        <p:nvSpPr>
          <p:cNvPr id="4" name="Espace réservé de la date 3"/>
          <p:cNvSpPr txBox="1">
            <a:spLocks noGrp="1"/>
          </p:cNvSpPr>
          <p:nvPr>
            <p:ph type="dt" sz="half" idx="7"/>
          </p:nvPr>
        </p:nvSpPr>
        <p:spPr/>
        <p:txBody>
          <a:bodyPr/>
          <a:lstStyle>
            <a:lvl1pPr>
              <a:defRPr/>
            </a:lvl1pPr>
          </a:lstStyle>
          <a:p>
            <a:pPr lvl="0"/>
            <a:fld id="{00EADFB8-1812-4071-8103-2E103711B46C}" type="datetime1">
              <a:rPr lang="fr-FR"/>
              <a:pPr lvl="0"/>
              <a:t>08/04/2015</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5068BEB5-9DAD-4ACF-9A66-B3E3D1AA0249}" type="slidenum">
              <a:rPr/>
              <a:pPr lvl="0"/>
              <a:t>‹N°›</a:t>
            </a:fld>
            <a:endParaRPr 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457200" y="1600200"/>
            <a:ext cx="8229600" cy="4525920"/>
          </a:xfrm>
        </p:spPr>
        <p:txBody>
          <a:bodyPr anchor="t" anchorCtr="0"/>
          <a:lstStyle>
            <a:lvl1pPr marL="343080" indent="-343080" algn="l">
              <a:spcBef>
                <a:spcPts val="799"/>
              </a:spcBef>
              <a:buSzPct val="100000"/>
              <a:buFont typeface="Arial" pitchFamily="34"/>
              <a:buChar char="•"/>
              <a:defRPr sz="32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B1397573-32F6-432B-879D-73920C2DF994}" type="datetime1">
              <a:rPr lang="fr-FR"/>
              <a:pPr lvl="0"/>
              <a:t>08/04/2015</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06C9BAE5-EA81-4C25-8A4C-E96332E09581}" type="slidenum">
              <a:rPr/>
              <a:pPr lvl="0"/>
              <a:t>‹N°›</a:t>
            </a:fld>
            <a:endParaRPr lang="fr-F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22159" y="4406759"/>
            <a:ext cx="7772400" cy="1362240"/>
          </a:xfrm>
        </p:spPr>
        <p:txBody>
          <a:bodyPr anchor="t" anchorCtr="0"/>
          <a:lstStyle>
            <a:lvl1pPr algn="l">
              <a:defRPr sz="4000" b="1"/>
            </a:lvl1pPr>
          </a:lstStyle>
          <a:p>
            <a:pPr lvl="0"/>
            <a:r>
              <a:rPr lang="fr-FR"/>
              <a:t>Cliquez pour modifier le style du titre</a:t>
            </a:r>
          </a:p>
        </p:txBody>
      </p:sp>
      <p:sp>
        <p:nvSpPr>
          <p:cNvPr id="3" name="Espace réservé du texte 2"/>
          <p:cNvSpPr txBox="1">
            <a:spLocks noGrp="1"/>
          </p:cNvSpPr>
          <p:nvPr>
            <p:ph type="body" idx="1"/>
          </p:nvPr>
        </p:nvSpPr>
        <p:spPr>
          <a:xfrm>
            <a:off x="722159" y="2906640"/>
            <a:ext cx="7772400" cy="1500119"/>
          </a:xfrm>
        </p:spPr>
        <p:txBody>
          <a:bodyPr anchor="b"/>
          <a:lstStyle>
            <a:lvl1pPr marL="0" indent="0">
              <a:spcBef>
                <a:spcPts val="499"/>
              </a:spcBef>
              <a:buNone/>
              <a:defRPr sz="2000">
                <a:solidFill>
                  <a:srgbClr val="898989"/>
                </a:solidFill>
              </a:defRPr>
            </a:lvl1pPr>
          </a:lstStyle>
          <a:p>
            <a:pPr lvl="0"/>
            <a:r>
              <a:rPr lang="fr-FR"/>
              <a:t>Cliquez pour modifier les styles du texte du masque</a:t>
            </a:r>
          </a:p>
        </p:txBody>
      </p:sp>
      <p:sp>
        <p:nvSpPr>
          <p:cNvPr id="4" name="Espace réservé de la date 3"/>
          <p:cNvSpPr txBox="1">
            <a:spLocks noGrp="1"/>
          </p:cNvSpPr>
          <p:nvPr>
            <p:ph type="dt" sz="half" idx="7"/>
          </p:nvPr>
        </p:nvSpPr>
        <p:spPr/>
        <p:txBody>
          <a:bodyPr/>
          <a:lstStyle>
            <a:lvl1pPr>
              <a:defRPr/>
            </a:lvl1pPr>
          </a:lstStyle>
          <a:p>
            <a:pPr lvl="0"/>
            <a:fld id="{1F14DE8F-2546-4409-BBD9-FE0E7CD64299}" type="datetime1">
              <a:rPr lang="fr-FR"/>
              <a:pPr lvl="0"/>
              <a:t>08/04/2015</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4D4F32D1-E729-4256-B07A-CFD41F624958}" type="slidenum">
              <a:rPr/>
              <a:pPr lvl="0"/>
              <a:t>‹N°›</a:t>
            </a:fld>
            <a:endParaRPr lang="fr-F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457200" y="1600200"/>
            <a:ext cx="4038479" cy="4525920"/>
          </a:xfrm>
        </p:spPr>
        <p:txBody>
          <a:bodyPr anchor="t" anchorCtr="0"/>
          <a:lstStyle>
            <a:lvl1pPr marL="343080" indent="-343080" algn="l">
              <a:spcBef>
                <a:spcPts val="700"/>
              </a:spcBef>
              <a:buSzPct val="100000"/>
              <a:buFont typeface="Arial" pitchFamily="34"/>
              <a:buChar char="•"/>
              <a:defRPr sz="28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contenu 3"/>
          <p:cNvSpPr txBox="1">
            <a:spLocks noGrp="1"/>
          </p:cNvSpPr>
          <p:nvPr>
            <p:ph type="title" idx="4294967295"/>
          </p:nvPr>
        </p:nvSpPr>
        <p:spPr>
          <a:xfrm>
            <a:off x="4648320" y="1600200"/>
            <a:ext cx="4038479" cy="4525920"/>
          </a:xfrm>
        </p:spPr>
        <p:txBody>
          <a:bodyPr anchor="t" anchorCtr="0"/>
          <a:lstStyle>
            <a:lvl1pPr marL="343080" indent="-343080" algn="l">
              <a:spcBef>
                <a:spcPts val="700"/>
              </a:spcBef>
              <a:buSzPct val="100000"/>
              <a:buFont typeface="Arial" pitchFamily="34"/>
              <a:buChar char="•"/>
              <a:defRPr sz="28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e la date 4"/>
          <p:cNvSpPr txBox="1">
            <a:spLocks noGrp="1"/>
          </p:cNvSpPr>
          <p:nvPr>
            <p:ph type="dt" sz="half" idx="7"/>
          </p:nvPr>
        </p:nvSpPr>
        <p:spPr/>
        <p:txBody>
          <a:bodyPr/>
          <a:lstStyle>
            <a:lvl1pPr>
              <a:defRPr/>
            </a:lvl1pPr>
          </a:lstStyle>
          <a:p>
            <a:pPr lvl="0"/>
            <a:fld id="{7C8FCD34-1838-4C04-8167-A131BEC83F1A}" type="datetime1">
              <a:rPr lang="fr-FR"/>
              <a:pPr lvl="0"/>
              <a:t>08/04/2015</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E2A8D23A-5295-4E93-9369-A7FFCF013BBE}" type="slidenum">
              <a:rPr/>
              <a:pPr lvl="0"/>
              <a:t>‹N°›</a:t>
            </a:fld>
            <a:endParaRPr lang="fr-F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texte 2"/>
          <p:cNvSpPr txBox="1">
            <a:spLocks noGrp="1"/>
          </p:cNvSpPr>
          <p:nvPr>
            <p:ph type="body" idx="1"/>
          </p:nvPr>
        </p:nvSpPr>
        <p:spPr>
          <a:xfrm>
            <a:off x="457200" y="1535039"/>
            <a:ext cx="4040279" cy="639720"/>
          </a:xfrm>
        </p:spPr>
        <p:txBody>
          <a:bodyPr anchor="b"/>
          <a:lstStyle>
            <a:lvl1pPr marL="0" indent="0">
              <a:spcBef>
                <a:spcPts val="601"/>
              </a:spcBef>
              <a:buNone/>
              <a:defRPr sz="2400" b="1"/>
            </a:lvl1pPr>
          </a:lstStyle>
          <a:p>
            <a:pPr lvl="0"/>
            <a:r>
              <a:rPr lang="fr-FR"/>
              <a:t>Cliquez pour modifier les styles du texte du masque</a:t>
            </a:r>
          </a:p>
        </p:txBody>
      </p:sp>
      <p:sp>
        <p:nvSpPr>
          <p:cNvPr id="4" name="Espace réservé du contenu 3"/>
          <p:cNvSpPr txBox="1">
            <a:spLocks noGrp="1"/>
          </p:cNvSpPr>
          <p:nvPr>
            <p:ph type="title" idx="4294967295"/>
          </p:nvPr>
        </p:nvSpPr>
        <p:spPr>
          <a:xfrm>
            <a:off x="457200" y="2174760"/>
            <a:ext cx="4040279" cy="3951360"/>
          </a:xfrm>
        </p:spPr>
        <p:txBody>
          <a:bodyPr anchor="t" anchorCtr="0"/>
          <a:lstStyle>
            <a:lvl1pPr marL="343080" indent="-343080" algn="l">
              <a:spcBef>
                <a:spcPts val="601"/>
              </a:spcBef>
              <a:buSzPct val="100000"/>
              <a:buFont typeface="Arial" pitchFamily="34"/>
              <a:buChar char="•"/>
              <a:defRPr sz="24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texte 4"/>
          <p:cNvSpPr txBox="1">
            <a:spLocks noGrp="1"/>
          </p:cNvSpPr>
          <p:nvPr>
            <p:ph type="body" idx="3"/>
          </p:nvPr>
        </p:nvSpPr>
        <p:spPr>
          <a:xfrm>
            <a:off x="4645080" y="1535039"/>
            <a:ext cx="4041719" cy="639720"/>
          </a:xfrm>
        </p:spPr>
        <p:txBody>
          <a:bodyPr anchor="b"/>
          <a:lstStyle>
            <a:lvl1pPr marL="0" indent="0">
              <a:spcBef>
                <a:spcPts val="601"/>
              </a:spcBef>
              <a:buNone/>
              <a:defRPr sz="2400" b="1"/>
            </a:lvl1pPr>
          </a:lstStyle>
          <a:p>
            <a:pPr lvl="0"/>
            <a:r>
              <a:rPr lang="fr-FR"/>
              <a:t>Cliquez pour modifier les styles du texte du masque</a:t>
            </a:r>
          </a:p>
        </p:txBody>
      </p:sp>
      <p:sp>
        <p:nvSpPr>
          <p:cNvPr id="6" name="Espace réservé du contenu 5"/>
          <p:cNvSpPr txBox="1">
            <a:spLocks noGrp="1"/>
          </p:cNvSpPr>
          <p:nvPr>
            <p:ph type="title" idx="4294967295"/>
          </p:nvPr>
        </p:nvSpPr>
        <p:spPr>
          <a:xfrm>
            <a:off x="4645080" y="2174760"/>
            <a:ext cx="4041719" cy="3951360"/>
          </a:xfrm>
        </p:spPr>
        <p:txBody>
          <a:bodyPr anchor="t" anchorCtr="0"/>
          <a:lstStyle>
            <a:lvl1pPr marL="343080" indent="-343080" algn="l">
              <a:spcBef>
                <a:spcPts val="601"/>
              </a:spcBef>
              <a:buSzPct val="100000"/>
              <a:buFont typeface="Arial" pitchFamily="34"/>
              <a:buChar char="•"/>
              <a:defRPr sz="24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e la date 6"/>
          <p:cNvSpPr txBox="1">
            <a:spLocks noGrp="1"/>
          </p:cNvSpPr>
          <p:nvPr>
            <p:ph type="dt" sz="half" idx="7"/>
          </p:nvPr>
        </p:nvSpPr>
        <p:spPr/>
        <p:txBody>
          <a:bodyPr/>
          <a:lstStyle>
            <a:lvl1pPr>
              <a:defRPr/>
            </a:lvl1pPr>
          </a:lstStyle>
          <a:p>
            <a:pPr lvl="0"/>
            <a:fld id="{2EEE338E-67DE-4F5A-A323-BB2289D73E92}" type="datetime1">
              <a:rPr lang="fr-FR"/>
              <a:pPr lvl="0"/>
              <a:t>08/04/2015</a:t>
            </a:fld>
            <a:endParaRPr lang="fr-FR"/>
          </a:p>
        </p:txBody>
      </p:sp>
      <p:sp>
        <p:nvSpPr>
          <p:cNvPr id="8" name="Espace réservé du pied de page 7"/>
          <p:cNvSpPr txBox="1">
            <a:spLocks noGrp="1"/>
          </p:cNvSpPr>
          <p:nvPr>
            <p:ph type="ftr" sz="quarter" idx="9"/>
          </p:nvPr>
        </p:nvSpPr>
        <p:spPr/>
        <p:txBody>
          <a:bodyPr/>
          <a:lstStyle>
            <a:lvl1pPr>
              <a:defRPr/>
            </a:lvl1pPr>
          </a:lstStyle>
          <a:p>
            <a:pPr lvl="0"/>
            <a:endParaRPr lang="fr-FR"/>
          </a:p>
        </p:txBody>
      </p:sp>
      <p:sp>
        <p:nvSpPr>
          <p:cNvPr id="9" name="Espace réservé du numéro de diapositive 8"/>
          <p:cNvSpPr txBox="1">
            <a:spLocks noGrp="1"/>
          </p:cNvSpPr>
          <p:nvPr>
            <p:ph type="sldNum" sz="quarter" idx="8"/>
          </p:nvPr>
        </p:nvSpPr>
        <p:spPr/>
        <p:txBody>
          <a:bodyPr/>
          <a:lstStyle>
            <a:lvl1pPr>
              <a:defRPr/>
            </a:lvl1pPr>
          </a:lstStyle>
          <a:p>
            <a:pPr lvl="0"/>
            <a:fld id="{1CE1DE87-3AC5-40A1-8107-3CB77519E4F2}" type="slidenum">
              <a:rPr/>
              <a:pPr lvl="0"/>
              <a:t>‹N°›</a:t>
            </a:fld>
            <a:endParaRPr lang="fr-F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e la date 2"/>
          <p:cNvSpPr txBox="1">
            <a:spLocks noGrp="1"/>
          </p:cNvSpPr>
          <p:nvPr>
            <p:ph type="dt" sz="half" idx="7"/>
          </p:nvPr>
        </p:nvSpPr>
        <p:spPr/>
        <p:txBody>
          <a:bodyPr/>
          <a:lstStyle>
            <a:lvl1pPr>
              <a:defRPr/>
            </a:lvl1pPr>
          </a:lstStyle>
          <a:p>
            <a:pPr lvl="0"/>
            <a:fld id="{BCEA609B-FA8A-463F-B7AE-FF09723D2474}" type="datetime1">
              <a:rPr lang="fr-FR"/>
              <a:pPr lvl="0"/>
              <a:t>08/04/2015</a:t>
            </a:fld>
            <a:endParaRPr lang="fr-FR"/>
          </a:p>
        </p:txBody>
      </p:sp>
      <p:sp>
        <p:nvSpPr>
          <p:cNvPr id="4" name="Espace réservé du pied de page 3"/>
          <p:cNvSpPr txBox="1">
            <a:spLocks noGrp="1"/>
          </p:cNvSpPr>
          <p:nvPr>
            <p:ph type="ftr" sz="quarter" idx="9"/>
          </p:nvPr>
        </p:nvSpPr>
        <p:spPr/>
        <p:txBody>
          <a:bodyPr/>
          <a:lstStyle>
            <a:lvl1pPr>
              <a:defRPr/>
            </a:lvl1pPr>
          </a:lstStyle>
          <a:p>
            <a:pPr lvl="0"/>
            <a:endParaRPr lang="fr-FR"/>
          </a:p>
        </p:txBody>
      </p:sp>
      <p:sp>
        <p:nvSpPr>
          <p:cNvPr id="5" name="Espace réservé du numéro de diapositive 4"/>
          <p:cNvSpPr txBox="1">
            <a:spLocks noGrp="1"/>
          </p:cNvSpPr>
          <p:nvPr>
            <p:ph type="sldNum" sz="quarter" idx="8"/>
          </p:nvPr>
        </p:nvSpPr>
        <p:spPr/>
        <p:txBody>
          <a:bodyPr/>
          <a:lstStyle>
            <a:lvl1pPr>
              <a:defRPr/>
            </a:lvl1pPr>
          </a:lstStyle>
          <a:p>
            <a:pPr lvl="0"/>
            <a:fld id="{9F7BDF6D-0F5D-44C8-8A14-8FCBD6FC9DBF}" type="slidenum">
              <a:rPr/>
              <a:pPr lvl="0"/>
              <a:t>‹N°›</a:t>
            </a:fld>
            <a:endParaRPr lang="fr-F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pPr lvl="0"/>
            <a:fld id="{58DFDAFD-25A9-4969-9F2B-99E419FF784B}" type="datetime1">
              <a:rPr lang="fr-FR"/>
              <a:pPr lvl="0"/>
              <a:t>08/04/2015</a:t>
            </a:fld>
            <a:endParaRPr lang="fr-FR"/>
          </a:p>
        </p:txBody>
      </p:sp>
      <p:sp>
        <p:nvSpPr>
          <p:cNvPr id="3" name="Espace réservé du pied de page 2"/>
          <p:cNvSpPr txBox="1">
            <a:spLocks noGrp="1"/>
          </p:cNvSpPr>
          <p:nvPr>
            <p:ph type="ftr" sz="quarter" idx="9"/>
          </p:nvPr>
        </p:nvSpPr>
        <p:spPr/>
        <p:txBody>
          <a:bodyPr/>
          <a:lstStyle>
            <a:lvl1pPr>
              <a:defRPr/>
            </a:lvl1pPr>
          </a:lstStyle>
          <a:p>
            <a:pPr lvl="0"/>
            <a:endParaRPr lang="fr-FR"/>
          </a:p>
        </p:txBody>
      </p:sp>
      <p:sp>
        <p:nvSpPr>
          <p:cNvPr id="4" name="Espace réservé du numéro de diapositive 3"/>
          <p:cNvSpPr txBox="1">
            <a:spLocks noGrp="1"/>
          </p:cNvSpPr>
          <p:nvPr>
            <p:ph type="sldNum" sz="quarter" idx="8"/>
          </p:nvPr>
        </p:nvSpPr>
        <p:spPr/>
        <p:txBody>
          <a:bodyPr/>
          <a:lstStyle>
            <a:lvl1pPr>
              <a:defRPr/>
            </a:lvl1pPr>
          </a:lstStyle>
          <a:p>
            <a:pPr lvl="0"/>
            <a:fld id="{07B3806A-B97D-4037-945B-99B32095D4D6}" type="slidenum">
              <a:rPr/>
              <a:pPr lvl="0"/>
              <a:t>‹N°›</a:t>
            </a:fld>
            <a:endParaRPr lang="fr-F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2880"/>
            <a:ext cx="3008160" cy="1162080"/>
          </a:xfrm>
        </p:spPr>
        <p:txBody>
          <a:bodyPr anchor="b" anchorCtr="0"/>
          <a:lstStyle>
            <a:lvl1pPr algn="l">
              <a:defRPr sz="2000" b="1"/>
            </a:lvl1pPr>
          </a:lstStyle>
          <a:p>
            <a:pPr lvl="0"/>
            <a:r>
              <a:rPr lang="fr-FR"/>
              <a:t>Cliquez pour modifier le style du titre</a:t>
            </a:r>
          </a:p>
        </p:txBody>
      </p:sp>
      <p:sp>
        <p:nvSpPr>
          <p:cNvPr id="3" name="Espace réservé du contenu 2"/>
          <p:cNvSpPr txBox="1">
            <a:spLocks noGrp="1"/>
          </p:cNvSpPr>
          <p:nvPr>
            <p:ph type="title" idx="4294967295"/>
          </p:nvPr>
        </p:nvSpPr>
        <p:spPr>
          <a:xfrm>
            <a:off x="3575159" y="272880"/>
            <a:ext cx="5111640" cy="5853240"/>
          </a:xfrm>
        </p:spPr>
        <p:txBody>
          <a:bodyPr anchor="t" anchorCtr="0"/>
          <a:lstStyle>
            <a:lvl1pPr marL="343080" indent="-343080" algn="l">
              <a:spcBef>
                <a:spcPts val="799"/>
              </a:spcBef>
              <a:buSzPct val="100000"/>
              <a:buFont typeface="Arial" pitchFamily="34"/>
              <a:buChar char="•"/>
              <a:defRPr sz="32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texte 3"/>
          <p:cNvSpPr txBox="1">
            <a:spLocks noGrp="1"/>
          </p:cNvSpPr>
          <p:nvPr>
            <p:ph type="body" idx="2"/>
          </p:nvPr>
        </p:nvSpPr>
        <p:spPr>
          <a:xfrm>
            <a:off x="457200" y="1434960"/>
            <a:ext cx="3008160" cy="4691160"/>
          </a:xfrm>
        </p:spPr>
        <p:txBody>
          <a:bodyPr/>
          <a:lstStyle>
            <a:lvl1pPr marL="0" indent="0">
              <a:spcBef>
                <a:spcPts val="300"/>
              </a:spcBef>
              <a:buNone/>
              <a:defRPr sz="1400"/>
            </a:lvl1pPr>
          </a:lstStyle>
          <a:p>
            <a:pPr lvl="0"/>
            <a:r>
              <a:rPr lang="fr-FR"/>
              <a:t>Cliquez pour modifier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AB4474D4-E41D-41D4-8706-52F73D979CF3}" type="datetime1">
              <a:rPr lang="fr-FR"/>
              <a:pPr lvl="0"/>
              <a:t>08/04/2015</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0F12A3CE-8FD3-4C5C-BB14-57CB0B2AC406}" type="slidenum">
              <a:rPr/>
              <a:pPr lvl="0"/>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200" kern="0" spc="0" baseline="0">
                <a:solidFill>
                  <a:srgbClr val="003855"/>
                </a:solidFill>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54360" y="1440000"/>
            <a:ext cx="8364240" cy="397764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1800" b="1" kern="0" spc="0" baseline="0">
                <a:solidFill>
                  <a:srgbClr val="C49026"/>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contenu 3"/>
          <p:cNvSpPr txBox="1">
            <a:spLocks noGrp="1"/>
          </p:cNvSpPr>
          <p:nvPr>
            <p:ph type="title" idx="4294967295"/>
          </p:nvPr>
        </p:nvSpPr>
        <p:spPr>
          <a:xfrm>
            <a:off x="457200" y="1604520"/>
            <a:ext cx="8046360" cy="3977640"/>
          </a:xfrm>
        </p:spPr>
        <p:txBody>
          <a:bodyPr anchor="t"/>
          <a:lstStyle>
            <a:lvl1pPr>
              <a:defRPr/>
            </a:lvl1pPr>
          </a:lstStyle>
          <a:p>
            <a:pPr lvl="0"/>
            <a:endParaRPr lang="fr-F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792440" y="4800600"/>
            <a:ext cx="5486399" cy="566640"/>
          </a:xfrm>
        </p:spPr>
        <p:txBody>
          <a:bodyPr anchor="b" anchorCtr="0"/>
          <a:lstStyle>
            <a:lvl1pPr algn="l">
              <a:defRPr sz="2000" b="1"/>
            </a:lvl1pPr>
          </a:lstStyle>
          <a:p>
            <a:pPr lvl="0"/>
            <a:r>
              <a:rPr lang="fr-FR"/>
              <a:t>Cliquez pour modifier le style du titre</a:t>
            </a:r>
          </a:p>
        </p:txBody>
      </p:sp>
      <p:sp>
        <p:nvSpPr>
          <p:cNvPr id="3" name="Espace réservé pour une image  2"/>
          <p:cNvSpPr txBox="1">
            <a:spLocks noGrp="1"/>
          </p:cNvSpPr>
          <p:nvPr>
            <p:ph type="title" idx="4294967295"/>
          </p:nvPr>
        </p:nvSpPr>
        <p:spPr>
          <a:xfrm>
            <a:off x="1792440" y="612720"/>
            <a:ext cx="5486399" cy="4114800"/>
          </a:xfrm>
        </p:spPr>
        <p:txBody>
          <a:bodyPr anchor="t"/>
          <a:lstStyle>
            <a:lvl1pPr hangingPunct="0">
              <a:buNone/>
              <a:defRPr>
                <a:latin typeface="Arial" pitchFamily="18"/>
                <a:ea typeface="Microsoft YaHei" pitchFamily="2"/>
              </a:defRPr>
            </a:lvl1pPr>
          </a:lstStyle>
          <a:p>
            <a:pPr lvl="0"/>
            <a:endParaRPr lang="fr-FR"/>
          </a:p>
        </p:txBody>
      </p:sp>
      <p:sp>
        <p:nvSpPr>
          <p:cNvPr id="4" name="Espace réservé du texte 3"/>
          <p:cNvSpPr txBox="1">
            <a:spLocks noGrp="1"/>
          </p:cNvSpPr>
          <p:nvPr>
            <p:ph type="body" idx="2"/>
          </p:nvPr>
        </p:nvSpPr>
        <p:spPr>
          <a:xfrm>
            <a:off x="1792440" y="5367240"/>
            <a:ext cx="5486399" cy="804959"/>
          </a:xfrm>
        </p:spPr>
        <p:txBody>
          <a:bodyPr/>
          <a:lstStyle>
            <a:lvl1pPr marL="0" indent="0">
              <a:spcBef>
                <a:spcPts val="300"/>
              </a:spcBef>
              <a:buNone/>
              <a:defRPr sz="1400"/>
            </a:lvl1pPr>
          </a:lstStyle>
          <a:p>
            <a:pPr lvl="0"/>
            <a:r>
              <a:rPr lang="fr-FR"/>
              <a:t>Cliquez pour modifier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A238A2AD-658A-400A-870B-72362EDFEBE8}" type="datetime1">
              <a:rPr lang="fr-FR"/>
              <a:pPr lvl="0"/>
              <a:t>08/04/2015</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82C2C8E8-3AE1-492D-824B-1693B39C86ED}" type="slidenum">
              <a:rPr/>
              <a:pPr lvl="0"/>
              <a:t>‹N°›</a:t>
            </a:fld>
            <a:endParaRPr lang="fr-F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9DDBDFE1-6E15-41C8-9395-AE80668C286E}" type="datetime1">
              <a:rPr lang="fr-FR"/>
              <a:pPr lvl="0"/>
              <a:t>08/04/2015</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7C36278D-CA86-425C-9CD4-38372DC35D2D}" type="slidenum">
              <a:rPr/>
              <a:pPr lvl="0"/>
              <a:t>‹N°›</a:t>
            </a:fld>
            <a:endParaRPr lang="fr-F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629400" y="274680"/>
            <a:ext cx="2057400" cy="5851440"/>
          </a:xfrm>
        </p:spPr>
        <p:txBody>
          <a:bodyPr vert="eaVert"/>
          <a:lstStyle>
            <a:lvl1pPr>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a:xfrm>
            <a:off x="457200" y="274680"/>
            <a:ext cx="6019919" cy="5851440"/>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CD850ACF-57F5-44DD-B51E-A8BF14FB5E99}" type="datetime1">
              <a:rPr lang="fr-FR"/>
              <a:pPr lvl="0"/>
              <a:t>08/04/2015</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3DC74E22-5E4B-4223-827D-F063A3648F1F}" type="slidenum">
              <a:rPr/>
              <a:pPr lvl="0"/>
              <a:t>‹N°›</a:t>
            </a:fld>
            <a:endParaRPr lang="fr-F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685799" y="2130480"/>
            <a:ext cx="7772400" cy="1469880"/>
          </a:xfrm>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spc="0" baseline="0">
                <a:solidFill>
                  <a:srgbClr val="C49026"/>
                </a:solidFill>
              </a:defRPr>
            </a:lvl1pPr>
          </a:lstStyle>
          <a:p>
            <a:pPr lvl="0"/>
            <a:r>
              <a:rPr lang="fr-FR"/>
              <a:t>Cliquez pour modifier le style du titre</a:t>
            </a:r>
          </a:p>
        </p:txBody>
      </p:sp>
      <p:sp>
        <p:nvSpPr>
          <p:cNvPr id="3" name="Sous-titre 2"/>
          <p:cNvSpPr txBox="1">
            <a:spLocks noGrp="1"/>
          </p:cNvSpPr>
          <p:nvPr>
            <p:ph type="subTitle" idx="1"/>
          </p:nvPr>
        </p:nvSpPr>
        <p:spPr>
          <a:xfrm>
            <a:off x="1371599" y="3886200"/>
            <a:ext cx="6400799" cy="1752479"/>
          </a:xfrm>
        </p:spPr>
        <p:txBody>
          <a:bodyPr anchorCtr="1"/>
          <a:lstStyle>
            <a:lvl1pPr marL="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a:ln>
                  <a:noFill/>
                </a:ln>
                <a:solidFill>
                  <a:srgbClr val="898989"/>
                </a:solidFill>
              </a:defRPr>
            </a:lvl1pPr>
          </a:lstStyle>
          <a:p>
            <a:pPr lvl="0"/>
            <a:r>
              <a:rPr lang="fr-FR"/>
              <a:t>Cliquez pour modifier le style des sous-titres du masque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spc="0" baseline="0">
                <a:solidFill>
                  <a:srgbClr val="C49026"/>
                </a:solidFill>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1447560" y="2317320"/>
            <a:ext cx="6653159" cy="397764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1800" b="1" spc="0" baseline="0">
                <a:solidFill>
                  <a:srgbClr val="003855"/>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22159" y="4406759"/>
            <a:ext cx="7772400" cy="1362240"/>
          </a:xfrm>
        </p:spPr>
        <p:txBody>
          <a:bodyPr anchor="t"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4000" b="1" spc="0" baseline="0">
                <a:solidFill>
                  <a:srgbClr val="C49026"/>
                </a:solidFill>
              </a:defRPr>
            </a:lvl1pPr>
          </a:lstStyle>
          <a:p>
            <a:pPr lvl="0"/>
            <a:r>
              <a:rPr lang="fr-FR"/>
              <a:t>Cliquez pour modifier le style du titre</a:t>
            </a:r>
          </a:p>
        </p:txBody>
      </p:sp>
      <p:sp>
        <p:nvSpPr>
          <p:cNvPr id="3" name="Espace réservé du texte 2"/>
          <p:cNvSpPr txBox="1">
            <a:spLocks noGrp="1"/>
          </p:cNvSpPr>
          <p:nvPr>
            <p:ph type="body" idx="1"/>
          </p:nvPr>
        </p:nvSpPr>
        <p:spPr>
          <a:xfrm>
            <a:off x="722159" y="2906640"/>
            <a:ext cx="7772400" cy="1500119"/>
          </a:xfrm>
        </p:spPr>
        <p:txBody>
          <a:bodyPr anchor="b"/>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000">
                <a:solidFill>
                  <a:srgbClr val="898989"/>
                </a:solidFill>
              </a:defRPr>
            </a:lvl1pPr>
          </a:lstStyle>
          <a:p>
            <a:pPr lvl="0"/>
            <a:r>
              <a:rPr lang="fr-FR"/>
              <a:t>Cliquez pour modifier les styles du texte du masque</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spc="0" baseline="0">
                <a:solidFill>
                  <a:srgbClr val="C49026"/>
                </a:solidFill>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1447919" y="2317680"/>
            <a:ext cx="3249719" cy="397656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800" b="1" spc="0" baseline="0">
                <a:solidFill>
                  <a:srgbClr val="003855"/>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contenu 3"/>
          <p:cNvSpPr txBox="1">
            <a:spLocks noGrp="1"/>
          </p:cNvSpPr>
          <p:nvPr>
            <p:ph type="title" idx="4294967295"/>
          </p:nvPr>
        </p:nvSpPr>
        <p:spPr>
          <a:xfrm>
            <a:off x="4849920" y="2317680"/>
            <a:ext cx="3251159" cy="397656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800" b="1" spc="0" baseline="0">
                <a:solidFill>
                  <a:srgbClr val="003855"/>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4680"/>
            <a:ext cx="8229600" cy="1143000"/>
          </a:xfrm>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spc="0" baseline="0">
                <a:solidFill>
                  <a:srgbClr val="C49026"/>
                </a:solidFill>
              </a:defRPr>
            </a:lvl1pPr>
          </a:lstStyle>
          <a:p>
            <a:pPr lvl="0"/>
            <a:r>
              <a:rPr lang="fr-FR"/>
              <a:t>Cliquez pour modifier le style du titre</a:t>
            </a:r>
          </a:p>
        </p:txBody>
      </p:sp>
      <p:sp>
        <p:nvSpPr>
          <p:cNvPr id="3" name="Espace réservé du texte 2"/>
          <p:cNvSpPr txBox="1">
            <a:spLocks noGrp="1"/>
          </p:cNvSpPr>
          <p:nvPr>
            <p:ph type="body" idx="1"/>
          </p:nvPr>
        </p:nvSpPr>
        <p:spPr>
          <a:xfrm>
            <a:off x="457200" y="1535039"/>
            <a:ext cx="4040279" cy="639720"/>
          </a:xfrm>
        </p:spPr>
        <p:txBody>
          <a:bodyPr anchor="b"/>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vl1pPr>
          </a:lstStyle>
          <a:p>
            <a:pPr lvl="0"/>
            <a:r>
              <a:rPr lang="fr-FR"/>
              <a:t>Cliquez pour modifier les styles du texte du masque</a:t>
            </a:r>
          </a:p>
        </p:txBody>
      </p:sp>
      <p:sp>
        <p:nvSpPr>
          <p:cNvPr id="4" name="Espace réservé du contenu 3"/>
          <p:cNvSpPr txBox="1">
            <a:spLocks noGrp="1"/>
          </p:cNvSpPr>
          <p:nvPr>
            <p:ph type="title" idx="4294967295"/>
          </p:nvPr>
        </p:nvSpPr>
        <p:spPr>
          <a:xfrm>
            <a:off x="457200" y="2174760"/>
            <a:ext cx="4040279" cy="395136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400" b="1" spc="0" baseline="0">
                <a:solidFill>
                  <a:srgbClr val="003855"/>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texte 4"/>
          <p:cNvSpPr txBox="1">
            <a:spLocks noGrp="1"/>
          </p:cNvSpPr>
          <p:nvPr>
            <p:ph type="body" idx="3"/>
          </p:nvPr>
        </p:nvSpPr>
        <p:spPr>
          <a:xfrm>
            <a:off x="4645080" y="1535039"/>
            <a:ext cx="4041719" cy="639720"/>
          </a:xfrm>
        </p:spPr>
        <p:txBody>
          <a:bodyPr anchor="b"/>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vl1pPr>
          </a:lstStyle>
          <a:p>
            <a:pPr lvl="0"/>
            <a:r>
              <a:rPr lang="fr-FR"/>
              <a:t>Cliquez pour modifier les styles du texte du masque</a:t>
            </a:r>
          </a:p>
        </p:txBody>
      </p:sp>
      <p:sp>
        <p:nvSpPr>
          <p:cNvPr id="6" name="Espace réservé du contenu 5"/>
          <p:cNvSpPr txBox="1">
            <a:spLocks noGrp="1"/>
          </p:cNvSpPr>
          <p:nvPr>
            <p:ph type="title" idx="4294967295"/>
          </p:nvPr>
        </p:nvSpPr>
        <p:spPr>
          <a:xfrm>
            <a:off x="4645080" y="2174760"/>
            <a:ext cx="4041719" cy="395136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400" b="1" spc="0" baseline="0">
                <a:solidFill>
                  <a:srgbClr val="003855"/>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spc="0" baseline="0">
                <a:solidFill>
                  <a:srgbClr val="C49026"/>
                </a:solidFill>
              </a:defRPr>
            </a:lvl1pPr>
          </a:lstStyle>
          <a:p>
            <a:pPr lvl="0"/>
            <a:r>
              <a:rPr lang="fr-FR"/>
              <a:t>Cliquez pour modifier le style du titre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22159" y="4406759"/>
            <a:ext cx="7772400" cy="1362240"/>
          </a:xfrm>
        </p:spPr>
        <p:txBody>
          <a:bodyPr anchor="t"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4000" b="1" kern="0" spc="0" baseline="0">
                <a:solidFill>
                  <a:srgbClr val="003855"/>
                </a:solidFill>
              </a:defRPr>
            </a:lvl1pPr>
          </a:lstStyle>
          <a:p>
            <a:pPr lvl="0"/>
            <a:r>
              <a:rPr lang="fr-FR"/>
              <a:t>Cliquez pour modifier le style du titre</a:t>
            </a:r>
          </a:p>
        </p:txBody>
      </p:sp>
      <p:sp>
        <p:nvSpPr>
          <p:cNvPr id="3" name="Espace réservé du texte 2"/>
          <p:cNvSpPr txBox="1">
            <a:spLocks noGrp="1"/>
          </p:cNvSpPr>
          <p:nvPr>
            <p:ph type="body" idx="1"/>
          </p:nvPr>
        </p:nvSpPr>
        <p:spPr>
          <a:xfrm>
            <a:off x="722159" y="2906640"/>
            <a:ext cx="7772400" cy="1500119"/>
          </a:xfrm>
        </p:spPr>
        <p:txBody>
          <a:bodyPr anchor="b"/>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000">
                <a:solidFill>
                  <a:srgbClr val="898989"/>
                </a:solidFill>
              </a:defRPr>
            </a:lvl1pPr>
          </a:lstStyle>
          <a:p>
            <a:pPr lvl="0"/>
            <a:r>
              <a:rPr lang="fr-FR"/>
              <a:t>Cliquez pour modifier les styles du texte du masque</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2880"/>
            <a:ext cx="3008160" cy="1162080"/>
          </a:xfrm>
        </p:spPr>
        <p:txBody>
          <a:bodyPr anchor="b"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000" b="1" spc="0" baseline="0">
                <a:solidFill>
                  <a:srgbClr val="C49026"/>
                </a:solidFill>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3575159" y="272880"/>
            <a:ext cx="5111640" cy="585324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b="1" spc="0" baseline="0">
                <a:solidFill>
                  <a:srgbClr val="003855"/>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texte 3"/>
          <p:cNvSpPr txBox="1">
            <a:spLocks noGrp="1"/>
          </p:cNvSpPr>
          <p:nvPr>
            <p:ph type="body" idx="2"/>
          </p:nvPr>
        </p:nvSpPr>
        <p:spPr>
          <a:xfrm>
            <a:off x="457200" y="1434960"/>
            <a:ext cx="3008160" cy="4691160"/>
          </a:xfrm>
        </p:spPr>
        <p:txBody>
          <a:bodyPr/>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400"/>
            </a:lvl1pPr>
          </a:lstStyle>
          <a:p>
            <a:pPr lvl="0"/>
            <a:r>
              <a:rPr lang="fr-FR"/>
              <a:t>Cliquez pour modifier les styles du texte du masque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792440" y="4800600"/>
            <a:ext cx="5486399" cy="566640"/>
          </a:xfrm>
        </p:spPr>
        <p:txBody>
          <a:bodyPr anchor="b"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000" b="1" spc="0" baseline="0">
                <a:solidFill>
                  <a:srgbClr val="C49026"/>
                </a:solidFill>
              </a:defRPr>
            </a:lvl1pPr>
          </a:lstStyle>
          <a:p>
            <a:pPr lvl="0"/>
            <a:r>
              <a:rPr lang="fr-FR"/>
              <a:t>Cliquez pour modifier le style du titre</a:t>
            </a:r>
          </a:p>
        </p:txBody>
      </p:sp>
      <p:sp>
        <p:nvSpPr>
          <p:cNvPr id="3" name="Espace réservé pour une image  2"/>
          <p:cNvSpPr txBox="1">
            <a:spLocks noGrp="1"/>
          </p:cNvSpPr>
          <p:nvPr>
            <p:ph type="title" idx="4294967295"/>
          </p:nvPr>
        </p:nvSpPr>
        <p:spPr>
          <a:xfrm>
            <a:off x="1792440" y="612720"/>
            <a:ext cx="5486399" cy="4114800"/>
          </a:xfrm>
        </p:spPr>
        <p:txBody>
          <a:bodyPr anchor="t"/>
          <a:lstStyle>
            <a:lvl1pPr>
              <a:defRPr/>
            </a:lvl1pPr>
          </a:lstStyle>
          <a:p>
            <a:pPr lvl="0"/>
            <a:endParaRPr lang="fr-FR"/>
          </a:p>
        </p:txBody>
      </p:sp>
      <p:sp>
        <p:nvSpPr>
          <p:cNvPr id="4" name="Espace réservé du texte 3"/>
          <p:cNvSpPr txBox="1">
            <a:spLocks noGrp="1"/>
          </p:cNvSpPr>
          <p:nvPr>
            <p:ph type="body" idx="2"/>
          </p:nvPr>
        </p:nvSpPr>
        <p:spPr>
          <a:xfrm>
            <a:off x="1792440" y="5367240"/>
            <a:ext cx="5486399" cy="804959"/>
          </a:xfrm>
        </p:spPr>
        <p:txBody>
          <a:bodyPr/>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400"/>
            </a:lvl1pPr>
          </a:lstStyle>
          <a:p>
            <a:pPr lvl="0"/>
            <a:r>
              <a:rPr lang="fr-FR"/>
              <a:t>Cliquez pour modifier les styles du texte du masque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spc="0" baseline="0">
                <a:solidFill>
                  <a:srgbClr val="C49026"/>
                </a:solidFill>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943679" y="482760"/>
            <a:ext cx="1830239" cy="5811840"/>
          </a:xfrm>
        </p:spPr>
        <p:txBody>
          <a:bodyPr vert="eaVert" anchor="t"/>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spc="0" baseline="0">
                <a:solidFill>
                  <a:srgbClr val="C49026"/>
                </a:solidFill>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a:xfrm>
            <a:off x="1447919" y="482760"/>
            <a:ext cx="5343480" cy="5811840"/>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685799" y="2130480"/>
            <a:ext cx="7772400" cy="1469880"/>
          </a:xfrm>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200" spc="0" baseline="0">
                <a:solidFill>
                  <a:srgbClr val="003855"/>
                </a:solidFill>
              </a:defRPr>
            </a:lvl1pPr>
          </a:lstStyle>
          <a:p>
            <a:pPr lvl="0"/>
            <a:r>
              <a:rPr lang="fr-FR"/>
              <a:t>Cliquez pour modifier le style du titre</a:t>
            </a:r>
          </a:p>
        </p:txBody>
      </p:sp>
      <p:sp>
        <p:nvSpPr>
          <p:cNvPr id="3" name="Sous-titre 2"/>
          <p:cNvSpPr txBox="1">
            <a:spLocks noGrp="1"/>
          </p:cNvSpPr>
          <p:nvPr>
            <p:ph type="subTitle" idx="1"/>
          </p:nvPr>
        </p:nvSpPr>
        <p:spPr>
          <a:xfrm>
            <a:off x="1371599" y="3886200"/>
            <a:ext cx="6400799" cy="1752479"/>
          </a:xfrm>
        </p:spPr>
        <p:txBody>
          <a:bodyPr anchorCtr="1"/>
          <a:lstStyle>
            <a:lvl1pPr marL="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a:ln>
                  <a:noFill/>
                </a:ln>
                <a:solidFill>
                  <a:srgbClr val="898989"/>
                </a:solidFill>
              </a:defRPr>
            </a:lvl1pPr>
          </a:lstStyle>
          <a:p>
            <a:pPr lvl="0"/>
            <a:r>
              <a:rPr lang="fr-FR"/>
              <a:t>Cliquez pour modifier le style des sous-titres du masque</a:t>
            </a:r>
          </a:p>
        </p:txBody>
      </p:sp>
      <p:pic>
        <p:nvPicPr>
          <p:cNvPr id="4" name="Picture 5"/>
          <p:cNvPicPr>
            <a:picLocks noChangeAspect="1"/>
          </p:cNvPicPr>
          <p:nvPr/>
        </p:nvPicPr>
        <p:blipFill>
          <a:blip cstate="print">
            <a:alphaModFix/>
            <a:lum/>
          </a:blip>
          <a:srcRect/>
          <a:stretch>
            <a:fillRect/>
          </a:stretch>
        </p:blipFill>
        <p:spPr>
          <a:xfrm>
            <a:off x="305280" y="1340280"/>
            <a:ext cx="2514600" cy="657000"/>
          </a:xfrm>
          <a:prstGeom prst="rect">
            <a:avLst/>
          </a:prstGeom>
          <a:noFill/>
          <a:ln>
            <a:noFill/>
          </a:ln>
        </p:spPr>
      </p:pic>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200" spc="0" baseline="0">
                <a:solidFill>
                  <a:srgbClr val="003855"/>
                </a:solidFill>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762120" y="2057400"/>
            <a:ext cx="7656479" cy="397764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1800" b="1" spc="0" baseline="0">
                <a:solidFill>
                  <a:srgbClr val="C49026"/>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pic>
        <p:nvPicPr>
          <p:cNvPr id="4" name="Picture 5"/>
          <p:cNvPicPr>
            <a:picLocks noChangeAspect="1"/>
          </p:cNvPicPr>
          <p:nvPr/>
        </p:nvPicPr>
        <p:blipFill>
          <a:blip cstate="print">
            <a:alphaModFix/>
            <a:lum/>
          </a:blip>
          <a:srcRect/>
          <a:stretch>
            <a:fillRect/>
          </a:stretch>
        </p:blipFill>
        <p:spPr>
          <a:xfrm>
            <a:off x="305280" y="1340280"/>
            <a:ext cx="2514600" cy="657000"/>
          </a:xfrm>
          <a:prstGeom prst="rect">
            <a:avLst/>
          </a:prstGeom>
          <a:noFill/>
          <a:ln>
            <a:noFill/>
          </a:ln>
        </p:spPr>
      </p:pic>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22159" y="4406759"/>
            <a:ext cx="7772400" cy="1362240"/>
          </a:xfrm>
        </p:spPr>
        <p:txBody>
          <a:bodyPr anchor="t"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4000" b="1" spc="0" baseline="0">
                <a:solidFill>
                  <a:srgbClr val="003855"/>
                </a:solidFill>
              </a:defRPr>
            </a:lvl1pPr>
          </a:lstStyle>
          <a:p>
            <a:pPr lvl="0"/>
            <a:r>
              <a:rPr lang="fr-FR"/>
              <a:t>Cliquez pour modifier le style du titre</a:t>
            </a:r>
          </a:p>
        </p:txBody>
      </p:sp>
      <p:sp>
        <p:nvSpPr>
          <p:cNvPr id="3" name="Espace réservé du texte 2"/>
          <p:cNvSpPr txBox="1">
            <a:spLocks noGrp="1"/>
          </p:cNvSpPr>
          <p:nvPr>
            <p:ph type="body" idx="1"/>
          </p:nvPr>
        </p:nvSpPr>
        <p:spPr>
          <a:xfrm>
            <a:off x="722159" y="2906640"/>
            <a:ext cx="7772400" cy="1500119"/>
          </a:xfrm>
        </p:spPr>
        <p:txBody>
          <a:bodyPr anchor="b"/>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000">
                <a:solidFill>
                  <a:srgbClr val="898989"/>
                </a:solidFill>
              </a:defRPr>
            </a:lvl1pPr>
          </a:lstStyle>
          <a:p>
            <a:pPr lvl="0"/>
            <a:r>
              <a:rPr lang="fr-FR"/>
              <a:t>Cliquez pour modifier les styles du texte du masque</a:t>
            </a:r>
          </a:p>
        </p:txBody>
      </p:sp>
      <p:pic>
        <p:nvPicPr>
          <p:cNvPr id="4" name="Picture 5"/>
          <p:cNvPicPr>
            <a:picLocks noChangeAspect="1"/>
          </p:cNvPicPr>
          <p:nvPr/>
        </p:nvPicPr>
        <p:blipFill>
          <a:blip cstate="print">
            <a:alphaModFix/>
            <a:lum/>
          </a:blip>
          <a:srcRect/>
          <a:stretch>
            <a:fillRect/>
          </a:stretch>
        </p:blipFill>
        <p:spPr>
          <a:xfrm>
            <a:off x="305280" y="1340280"/>
            <a:ext cx="2514600" cy="657000"/>
          </a:xfrm>
          <a:prstGeom prst="rect">
            <a:avLst/>
          </a:prstGeom>
          <a:noFill/>
          <a:ln>
            <a:noFill/>
          </a:ln>
        </p:spPr>
      </p:pic>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200" spc="0" baseline="0">
                <a:solidFill>
                  <a:srgbClr val="003855"/>
                </a:solidFill>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762120" y="2057400"/>
            <a:ext cx="3751200" cy="397836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800" b="1" spc="0" baseline="0">
                <a:solidFill>
                  <a:srgbClr val="C49026"/>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contenu 3"/>
          <p:cNvSpPr txBox="1">
            <a:spLocks noGrp="1"/>
          </p:cNvSpPr>
          <p:nvPr>
            <p:ph type="title" idx="4294967295"/>
          </p:nvPr>
        </p:nvSpPr>
        <p:spPr>
          <a:xfrm>
            <a:off x="4665600" y="2057400"/>
            <a:ext cx="3753000" cy="397836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800" b="1" spc="0" baseline="0">
                <a:solidFill>
                  <a:srgbClr val="C49026"/>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pic>
        <p:nvPicPr>
          <p:cNvPr id="5" name="Picture 5"/>
          <p:cNvPicPr>
            <a:picLocks noChangeAspect="1"/>
          </p:cNvPicPr>
          <p:nvPr/>
        </p:nvPicPr>
        <p:blipFill>
          <a:blip cstate="print">
            <a:alphaModFix/>
            <a:lum/>
          </a:blip>
          <a:srcRect/>
          <a:stretch>
            <a:fillRect/>
          </a:stretch>
        </p:blipFill>
        <p:spPr>
          <a:xfrm>
            <a:off x="305280" y="1340280"/>
            <a:ext cx="2514600" cy="657000"/>
          </a:xfrm>
          <a:prstGeom prst="rect">
            <a:avLst/>
          </a:prstGeom>
          <a:noFill/>
          <a:ln>
            <a:noFill/>
          </a:ln>
        </p:spPr>
      </p:pic>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4680"/>
            <a:ext cx="8229600" cy="1143000"/>
          </a:xfrm>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200" spc="0" baseline="0">
                <a:solidFill>
                  <a:srgbClr val="003855"/>
                </a:solidFill>
              </a:defRPr>
            </a:lvl1pPr>
          </a:lstStyle>
          <a:p>
            <a:pPr lvl="0"/>
            <a:r>
              <a:rPr lang="fr-FR"/>
              <a:t>Cliquez pour modifier le style du titre</a:t>
            </a:r>
          </a:p>
        </p:txBody>
      </p:sp>
      <p:sp>
        <p:nvSpPr>
          <p:cNvPr id="3" name="Espace réservé du texte 2"/>
          <p:cNvSpPr txBox="1">
            <a:spLocks noGrp="1"/>
          </p:cNvSpPr>
          <p:nvPr>
            <p:ph type="body" idx="1"/>
          </p:nvPr>
        </p:nvSpPr>
        <p:spPr>
          <a:xfrm>
            <a:off x="457200" y="1535039"/>
            <a:ext cx="4040279" cy="639720"/>
          </a:xfrm>
        </p:spPr>
        <p:txBody>
          <a:bodyPr anchor="b"/>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vl1pPr>
          </a:lstStyle>
          <a:p>
            <a:pPr lvl="0"/>
            <a:r>
              <a:rPr lang="fr-FR"/>
              <a:t>Cliquez pour modifier les styles du texte du masque</a:t>
            </a:r>
          </a:p>
        </p:txBody>
      </p:sp>
      <p:sp>
        <p:nvSpPr>
          <p:cNvPr id="4" name="Espace réservé du contenu 3"/>
          <p:cNvSpPr txBox="1">
            <a:spLocks noGrp="1"/>
          </p:cNvSpPr>
          <p:nvPr>
            <p:ph type="title" idx="4294967295"/>
          </p:nvPr>
        </p:nvSpPr>
        <p:spPr>
          <a:xfrm>
            <a:off x="457200" y="2174760"/>
            <a:ext cx="4040279" cy="395136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400" b="1" spc="0" baseline="0">
                <a:solidFill>
                  <a:srgbClr val="C49026"/>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texte 4"/>
          <p:cNvSpPr txBox="1">
            <a:spLocks noGrp="1"/>
          </p:cNvSpPr>
          <p:nvPr>
            <p:ph type="body" idx="3"/>
          </p:nvPr>
        </p:nvSpPr>
        <p:spPr>
          <a:xfrm>
            <a:off x="4645080" y="1535039"/>
            <a:ext cx="4041719" cy="639720"/>
          </a:xfrm>
        </p:spPr>
        <p:txBody>
          <a:bodyPr anchor="b"/>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vl1pPr>
          </a:lstStyle>
          <a:p>
            <a:pPr lvl="0"/>
            <a:r>
              <a:rPr lang="fr-FR"/>
              <a:t>Cliquez pour modifier les styles du texte du masque</a:t>
            </a:r>
          </a:p>
        </p:txBody>
      </p:sp>
      <p:sp>
        <p:nvSpPr>
          <p:cNvPr id="6" name="Espace réservé du contenu 5"/>
          <p:cNvSpPr txBox="1">
            <a:spLocks noGrp="1"/>
          </p:cNvSpPr>
          <p:nvPr>
            <p:ph type="title" idx="4294967295"/>
          </p:nvPr>
        </p:nvSpPr>
        <p:spPr>
          <a:xfrm>
            <a:off x="4645080" y="2174760"/>
            <a:ext cx="4041719" cy="395136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400" b="1" spc="0" baseline="0">
                <a:solidFill>
                  <a:srgbClr val="C49026"/>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200" spc="0" baseline="0">
                <a:solidFill>
                  <a:srgbClr val="003855"/>
                </a:solidFill>
              </a:defRPr>
            </a:lvl1pPr>
          </a:lstStyle>
          <a:p>
            <a:pPr lvl="0"/>
            <a:r>
              <a:rPr lang="fr-FR"/>
              <a:t>Cliquez pour modifier le style du titre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200" kern="0" spc="0" baseline="0">
                <a:solidFill>
                  <a:srgbClr val="003855"/>
                </a:solidFill>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54000" y="1440000"/>
            <a:ext cx="4105440" cy="397836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800" b="1" kern="0" spc="0" baseline="0">
                <a:solidFill>
                  <a:srgbClr val="C49026"/>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contenu 3"/>
          <p:cNvSpPr txBox="1">
            <a:spLocks noGrp="1"/>
          </p:cNvSpPr>
          <p:nvPr>
            <p:ph type="title" idx="4294967295"/>
          </p:nvPr>
        </p:nvSpPr>
        <p:spPr>
          <a:xfrm>
            <a:off x="4311720" y="1440000"/>
            <a:ext cx="4106880" cy="397836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800" b="1" kern="0" spc="0" baseline="0">
                <a:solidFill>
                  <a:srgbClr val="C49026"/>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lvl1pPr>
              <a:defRPr/>
            </a:lvl1pPr>
          </a:lstStyle>
          <a:p>
            <a:pPr lvl="0"/>
            <a:endParaRPr lang="fr-FR"/>
          </a:p>
        </p:txBody>
      </p:sp>
      <p:sp>
        <p:nvSpPr>
          <p:cNvPr id="3" name="Espace réservé du texte 2"/>
          <p:cNvSpPr txBox="1">
            <a:spLocks noGrp="1"/>
          </p:cNvSpPr>
          <p:nvPr>
            <p:ph type="body" idx="4294967295"/>
          </p:nvPr>
        </p:nvSpPr>
        <p:spPr>
          <a:xfrm>
            <a:off x="457200" y="1604520"/>
            <a:ext cx="8046360" cy="3977640"/>
          </a:xfrm>
        </p:spPr>
        <p:txBody>
          <a:bodyPr/>
          <a:lstStyle>
            <a:lvl1pPr>
              <a:buNone/>
              <a:tabLst/>
              <a:defRPr/>
            </a:lvl1pPr>
          </a:lstStyle>
          <a:p>
            <a:pPr lvl="0"/>
            <a:endParaRPr lang="fr-F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2880"/>
            <a:ext cx="3008160" cy="1162080"/>
          </a:xfrm>
        </p:spPr>
        <p:txBody>
          <a:bodyPr anchor="b"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000" b="1" spc="0" baseline="0">
                <a:solidFill>
                  <a:srgbClr val="003855"/>
                </a:solidFill>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3575159" y="272880"/>
            <a:ext cx="5111640" cy="585324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b="1" spc="0" baseline="0">
                <a:solidFill>
                  <a:srgbClr val="C49026"/>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texte 3"/>
          <p:cNvSpPr txBox="1">
            <a:spLocks noGrp="1"/>
          </p:cNvSpPr>
          <p:nvPr>
            <p:ph type="body" idx="2"/>
          </p:nvPr>
        </p:nvSpPr>
        <p:spPr>
          <a:xfrm>
            <a:off x="457200" y="1434960"/>
            <a:ext cx="3008160" cy="4691160"/>
          </a:xfrm>
        </p:spPr>
        <p:txBody>
          <a:bodyPr/>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400"/>
            </a:lvl1pPr>
          </a:lstStyle>
          <a:p>
            <a:pPr lvl="0"/>
            <a:r>
              <a:rPr lang="fr-FR"/>
              <a:t>Cliquez pour modifier les styles du texte du masque</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792440" y="4800600"/>
            <a:ext cx="5486399" cy="566640"/>
          </a:xfrm>
        </p:spPr>
        <p:txBody>
          <a:bodyPr anchor="b"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000" b="1" spc="0" baseline="0">
                <a:solidFill>
                  <a:srgbClr val="003855"/>
                </a:solidFill>
              </a:defRPr>
            </a:lvl1pPr>
          </a:lstStyle>
          <a:p>
            <a:pPr lvl="0"/>
            <a:r>
              <a:rPr lang="fr-FR"/>
              <a:t>Cliquez pour modifier le style du titre</a:t>
            </a:r>
          </a:p>
        </p:txBody>
      </p:sp>
      <p:sp>
        <p:nvSpPr>
          <p:cNvPr id="3" name="Espace réservé pour une image  2"/>
          <p:cNvSpPr txBox="1">
            <a:spLocks noGrp="1"/>
          </p:cNvSpPr>
          <p:nvPr>
            <p:ph type="title" idx="4294967295"/>
          </p:nvPr>
        </p:nvSpPr>
        <p:spPr>
          <a:xfrm>
            <a:off x="1792440" y="612720"/>
            <a:ext cx="5486399" cy="4114800"/>
          </a:xfrm>
        </p:spPr>
        <p:txBody>
          <a:bodyPr anchor="t"/>
          <a:lstStyle>
            <a:lvl1pPr>
              <a:defRPr/>
            </a:lvl1pPr>
          </a:lstStyle>
          <a:p>
            <a:pPr lvl="0"/>
            <a:endParaRPr lang="fr-FR"/>
          </a:p>
        </p:txBody>
      </p:sp>
      <p:sp>
        <p:nvSpPr>
          <p:cNvPr id="4" name="Espace réservé du texte 3"/>
          <p:cNvSpPr txBox="1">
            <a:spLocks noGrp="1"/>
          </p:cNvSpPr>
          <p:nvPr>
            <p:ph type="body" idx="2"/>
          </p:nvPr>
        </p:nvSpPr>
        <p:spPr>
          <a:xfrm>
            <a:off x="1792440" y="5367240"/>
            <a:ext cx="5486399" cy="804959"/>
          </a:xfrm>
        </p:spPr>
        <p:txBody>
          <a:bodyPr/>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400"/>
            </a:lvl1pPr>
          </a:lstStyle>
          <a:p>
            <a:pPr lvl="0"/>
            <a:r>
              <a:rPr lang="fr-FR"/>
              <a:t>Cliquez pour modifier les styles du texte du masque</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200" spc="0" baseline="0">
                <a:solidFill>
                  <a:srgbClr val="003855"/>
                </a:solidFill>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629400" y="272880"/>
            <a:ext cx="2057400" cy="5762520"/>
          </a:xfrm>
        </p:spPr>
        <p:txBody>
          <a:bodyPr vert="eaVert" anchor="t"/>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200" spc="0" baseline="0">
                <a:solidFill>
                  <a:srgbClr val="003855"/>
                </a:solidFill>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a:xfrm>
            <a:off x="457200" y="272880"/>
            <a:ext cx="6019919" cy="5762520"/>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685799" y="2130480"/>
            <a:ext cx="7772400" cy="1469880"/>
          </a:xfrm>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spc="0" baseline="0">
                <a:solidFill>
                  <a:srgbClr val="C49026"/>
                </a:solidFill>
              </a:defRPr>
            </a:lvl1pPr>
          </a:lstStyle>
          <a:p>
            <a:pPr lvl="0"/>
            <a:r>
              <a:rPr lang="fr-FR"/>
              <a:t>Cliquez pour modifier le style du titre</a:t>
            </a:r>
          </a:p>
        </p:txBody>
      </p:sp>
      <p:sp>
        <p:nvSpPr>
          <p:cNvPr id="3" name="Sous-titre 2"/>
          <p:cNvSpPr txBox="1">
            <a:spLocks noGrp="1"/>
          </p:cNvSpPr>
          <p:nvPr>
            <p:ph type="subTitle" idx="1"/>
          </p:nvPr>
        </p:nvSpPr>
        <p:spPr>
          <a:xfrm>
            <a:off x="1371599" y="3886200"/>
            <a:ext cx="6400799" cy="1752479"/>
          </a:xfrm>
        </p:spPr>
        <p:txBody>
          <a:bodyPr anchorCtr="1"/>
          <a:lstStyle>
            <a:lvl1pPr marL="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a:ln>
                  <a:noFill/>
                </a:ln>
                <a:solidFill>
                  <a:srgbClr val="898989"/>
                </a:solidFill>
              </a:defRPr>
            </a:lvl1pPr>
          </a:lstStyle>
          <a:p>
            <a:pPr lvl="0"/>
            <a:r>
              <a:rPr lang="fr-FR"/>
              <a:t>Cliquez pour modifier le style des sous-titres du masque</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spc="0" baseline="0">
                <a:solidFill>
                  <a:srgbClr val="C49026"/>
                </a:solidFill>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1447560" y="2317320"/>
            <a:ext cx="6653159" cy="397764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1800" b="1" spc="0" baseline="0">
                <a:solidFill>
                  <a:srgbClr val="003855"/>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22159" y="4406759"/>
            <a:ext cx="7772400" cy="1362240"/>
          </a:xfrm>
        </p:spPr>
        <p:txBody>
          <a:bodyPr anchor="t"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4000" b="1" spc="0" baseline="0">
                <a:solidFill>
                  <a:srgbClr val="C49026"/>
                </a:solidFill>
              </a:defRPr>
            </a:lvl1pPr>
          </a:lstStyle>
          <a:p>
            <a:pPr lvl="0"/>
            <a:r>
              <a:rPr lang="fr-FR"/>
              <a:t>Cliquez pour modifier le style du titre</a:t>
            </a:r>
          </a:p>
        </p:txBody>
      </p:sp>
      <p:sp>
        <p:nvSpPr>
          <p:cNvPr id="3" name="Espace réservé du texte 2"/>
          <p:cNvSpPr txBox="1">
            <a:spLocks noGrp="1"/>
          </p:cNvSpPr>
          <p:nvPr>
            <p:ph type="body" idx="1"/>
          </p:nvPr>
        </p:nvSpPr>
        <p:spPr>
          <a:xfrm>
            <a:off x="722159" y="2906640"/>
            <a:ext cx="7772400" cy="1500119"/>
          </a:xfrm>
        </p:spPr>
        <p:txBody>
          <a:bodyPr anchor="b"/>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000">
                <a:solidFill>
                  <a:srgbClr val="898989"/>
                </a:solidFill>
              </a:defRPr>
            </a:lvl1pPr>
          </a:lstStyle>
          <a:p>
            <a:pPr lvl="0"/>
            <a:r>
              <a:rPr lang="fr-FR"/>
              <a:t>Cliquez pour modifier les styles du texte du masque</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spc="0" baseline="0">
                <a:solidFill>
                  <a:srgbClr val="C49026"/>
                </a:solidFill>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1447919" y="2317680"/>
            <a:ext cx="3249719" cy="397656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800" b="1" spc="0" baseline="0">
                <a:solidFill>
                  <a:srgbClr val="003855"/>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contenu 3"/>
          <p:cNvSpPr txBox="1">
            <a:spLocks noGrp="1"/>
          </p:cNvSpPr>
          <p:nvPr>
            <p:ph type="title" idx="4294967295"/>
          </p:nvPr>
        </p:nvSpPr>
        <p:spPr>
          <a:xfrm>
            <a:off x="4849920" y="2317680"/>
            <a:ext cx="3251159" cy="397656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800" b="1" spc="0" baseline="0">
                <a:solidFill>
                  <a:srgbClr val="003855"/>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4680"/>
            <a:ext cx="8229600" cy="1143000"/>
          </a:xfrm>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spc="0" baseline="0">
                <a:solidFill>
                  <a:srgbClr val="C49026"/>
                </a:solidFill>
              </a:defRPr>
            </a:lvl1pPr>
          </a:lstStyle>
          <a:p>
            <a:pPr lvl="0"/>
            <a:r>
              <a:rPr lang="fr-FR"/>
              <a:t>Cliquez pour modifier le style du titre</a:t>
            </a:r>
          </a:p>
        </p:txBody>
      </p:sp>
      <p:sp>
        <p:nvSpPr>
          <p:cNvPr id="3" name="Espace réservé du texte 2"/>
          <p:cNvSpPr txBox="1">
            <a:spLocks noGrp="1"/>
          </p:cNvSpPr>
          <p:nvPr>
            <p:ph type="body" idx="1"/>
          </p:nvPr>
        </p:nvSpPr>
        <p:spPr>
          <a:xfrm>
            <a:off x="457200" y="1535039"/>
            <a:ext cx="4040279" cy="639720"/>
          </a:xfrm>
        </p:spPr>
        <p:txBody>
          <a:bodyPr anchor="b"/>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vl1pPr>
          </a:lstStyle>
          <a:p>
            <a:pPr lvl="0"/>
            <a:r>
              <a:rPr lang="fr-FR"/>
              <a:t>Cliquez pour modifier les styles du texte du masque</a:t>
            </a:r>
          </a:p>
        </p:txBody>
      </p:sp>
      <p:sp>
        <p:nvSpPr>
          <p:cNvPr id="4" name="Espace réservé du contenu 3"/>
          <p:cNvSpPr txBox="1">
            <a:spLocks noGrp="1"/>
          </p:cNvSpPr>
          <p:nvPr>
            <p:ph type="title" idx="4294967295"/>
          </p:nvPr>
        </p:nvSpPr>
        <p:spPr>
          <a:xfrm>
            <a:off x="457200" y="2174760"/>
            <a:ext cx="4040279" cy="395136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400" b="1" spc="0" baseline="0">
                <a:solidFill>
                  <a:srgbClr val="003855"/>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texte 4"/>
          <p:cNvSpPr txBox="1">
            <a:spLocks noGrp="1"/>
          </p:cNvSpPr>
          <p:nvPr>
            <p:ph type="body" idx="3"/>
          </p:nvPr>
        </p:nvSpPr>
        <p:spPr>
          <a:xfrm>
            <a:off x="4645080" y="1535039"/>
            <a:ext cx="4041719" cy="639720"/>
          </a:xfrm>
        </p:spPr>
        <p:txBody>
          <a:bodyPr anchor="b"/>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vl1pPr>
          </a:lstStyle>
          <a:p>
            <a:pPr lvl="0"/>
            <a:r>
              <a:rPr lang="fr-FR"/>
              <a:t>Cliquez pour modifier les styles du texte du masque</a:t>
            </a:r>
          </a:p>
        </p:txBody>
      </p:sp>
      <p:sp>
        <p:nvSpPr>
          <p:cNvPr id="6" name="Espace réservé du contenu 5"/>
          <p:cNvSpPr txBox="1">
            <a:spLocks noGrp="1"/>
          </p:cNvSpPr>
          <p:nvPr>
            <p:ph type="title" idx="4294967295"/>
          </p:nvPr>
        </p:nvSpPr>
        <p:spPr>
          <a:xfrm>
            <a:off x="4645080" y="2174760"/>
            <a:ext cx="4041719" cy="395136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400" b="1" spc="0" baseline="0">
                <a:solidFill>
                  <a:srgbClr val="003855"/>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4680"/>
            <a:ext cx="8229600" cy="1143000"/>
          </a:xfrm>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200" kern="0" spc="0" baseline="0">
                <a:solidFill>
                  <a:srgbClr val="003855"/>
                </a:solidFill>
              </a:defRPr>
            </a:lvl1pPr>
          </a:lstStyle>
          <a:p>
            <a:pPr lvl="0"/>
            <a:r>
              <a:rPr lang="fr-FR"/>
              <a:t>Cliquez pour modifier le style du titre</a:t>
            </a:r>
          </a:p>
        </p:txBody>
      </p:sp>
      <p:sp>
        <p:nvSpPr>
          <p:cNvPr id="3" name="Espace réservé du texte 2"/>
          <p:cNvSpPr txBox="1">
            <a:spLocks noGrp="1"/>
          </p:cNvSpPr>
          <p:nvPr>
            <p:ph type="body" idx="1"/>
          </p:nvPr>
        </p:nvSpPr>
        <p:spPr>
          <a:xfrm>
            <a:off x="457200" y="1535039"/>
            <a:ext cx="4040279" cy="639720"/>
          </a:xfrm>
        </p:spPr>
        <p:txBody>
          <a:bodyPr anchor="b"/>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vl1pPr>
          </a:lstStyle>
          <a:p>
            <a:pPr lvl="0"/>
            <a:r>
              <a:rPr lang="fr-FR"/>
              <a:t>Cliquez pour modifier les styles du texte du masque</a:t>
            </a:r>
          </a:p>
        </p:txBody>
      </p:sp>
      <p:sp>
        <p:nvSpPr>
          <p:cNvPr id="4" name="Espace réservé du contenu 3"/>
          <p:cNvSpPr txBox="1">
            <a:spLocks noGrp="1"/>
          </p:cNvSpPr>
          <p:nvPr>
            <p:ph type="title" idx="4294967295"/>
          </p:nvPr>
        </p:nvSpPr>
        <p:spPr>
          <a:xfrm>
            <a:off x="457200" y="2174760"/>
            <a:ext cx="4040279" cy="395136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400" b="1" kern="0" spc="0" baseline="0">
                <a:solidFill>
                  <a:srgbClr val="C49026"/>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texte 4"/>
          <p:cNvSpPr txBox="1">
            <a:spLocks noGrp="1"/>
          </p:cNvSpPr>
          <p:nvPr>
            <p:ph type="body" idx="3"/>
          </p:nvPr>
        </p:nvSpPr>
        <p:spPr>
          <a:xfrm>
            <a:off x="4645080" y="1535039"/>
            <a:ext cx="4041719" cy="639720"/>
          </a:xfrm>
        </p:spPr>
        <p:txBody>
          <a:bodyPr anchor="b"/>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vl1pPr>
          </a:lstStyle>
          <a:p>
            <a:pPr lvl="0"/>
            <a:r>
              <a:rPr lang="fr-FR"/>
              <a:t>Cliquez pour modifier les styles du texte du masque</a:t>
            </a:r>
          </a:p>
        </p:txBody>
      </p:sp>
      <p:sp>
        <p:nvSpPr>
          <p:cNvPr id="6" name="Espace réservé du contenu 5"/>
          <p:cNvSpPr txBox="1">
            <a:spLocks noGrp="1"/>
          </p:cNvSpPr>
          <p:nvPr>
            <p:ph type="title" idx="4294967295"/>
          </p:nvPr>
        </p:nvSpPr>
        <p:spPr>
          <a:xfrm>
            <a:off x="4645080" y="2174760"/>
            <a:ext cx="4041719" cy="395136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400" b="1" kern="0" spc="0" baseline="0">
                <a:solidFill>
                  <a:srgbClr val="C49026"/>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spc="0" baseline="0">
                <a:solidFill>
                  <a:srgbClr val="C49026"/>
                </a:solidFill>
              </a:defRPr>
            </a:lvl1pPr>
          </a:lstStyle>
          <a:p>
            <a:pPr lvl="0"/>
            <a:r>
              <a:rPr lang="fr-FR"/>
              <a:t>Cliquez pour modifier le style du titre</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2880"/>
            <a:ext cx="3008160" cy="1162080"/>
          </a:xfrm>
        </p:spPr>
        <p:txBody>
          <a:bodyPr anchor="b"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000" b="1" spc="0" baseline="0">
                <a:solidFill>
                  <a:srgbClr val="C49026"/>
                </a:solidFill>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3575159" y="272880"/>
            <a:ext cx="5111640" cy="585324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b="1" spc="0" baseline="0">
                <a:solidFill>
                  <a:srgbClr val="003855"/>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texte 3"/>
          <p:cNvSpPr txBox="1">
            <a:spLocks noGrp="1"/>
          </p:cNvSpPr>
          <p:nvPr>
            <p:ph type="body" idx="2"/>
          </p:nvPr>
        </p:nvSpPr>
        <p:spPr>
          <a:xfrm>
            <a:off x="457200" y="1434960"/>
            <a:ext cx="3008160" cy="4691160"/>
          </a:xfrm>
        </p:spPr>
        <p:txBody>
          <a:bodyPr/>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400"/>
            </a:lvl1pPr>
          </a:lstStyle>
          <a:p>
            <a:pPr lvl="0"/>
            <a:r>
              <a:rPr lang="fr-FR"/>
              <a:t>Cliquez pour modifier les styles du texte du masque</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792440" y="4800600"/>
            <a:ext cx="5486399" cy="566640"/>
          </a:xfrm>
        </p:spPr>
        <p:txBody>
          <a:bodyPr anchor="b"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000" b="1" spc="0" baseline="0">
                <a:solidFill>
                  <a:srgbClr val="C49026"/>
                </a:solidFill>
              </a:defRPr>
            </a:lvl1pPr>
          </a:lstStyle>
          <a:p>
            <a:pPr lvl="0"/>
            <a:r>
              <a:rPr lang="fr-FR"/>
              <a:t>Cliquez pour modifier le style du titre</a:t>
            </a:r>
          </a:p>
        </p:txBody>
      </p:sp>
      <p:sp>
        <p:nvSpPr>
          <p:cNvPr id="3" name="Espace réservé pour une image  2"/>
          <p:cNvSpPr txBox="1">
            <a:spLocks noGrp="1"/>
          </p:cNvSpPr>
          <p:nvPr>
            <p:ph type="title" idx="4294967295"/>
          </p:nvPr>
        </p:nvSpPr>
        <p:spPr>
          <a:xfrm>
            <a:off x="1792440" y="612720"/>
            <a:ext cx="5486399" cy="4114800"/>
          </a:xfrm>
        </p:spPr>
        <p:txBody>
          <a:bodyPr anchor="t"/>
          <a:lstStyle>
            <a:lvl1pPr>
              <a:defRPr/>
            </a:lvl1pPr>
          </a:lstStyle>
          <a:p>
            <a:pPr lvl="0"/>
            <a:endParaRPr lang="fr-FR"/>
          </a:p>
        </p:txBody>
      </p:sp>
      <p:sp>
        <p:nvSpPr>
          <p:cNvPr id="4" name="Espace réservé du texte 3"/>
          <p:cNvSpPr txBox="1">
            <a:spLocks noGrp="1"/>
          </p:cNvSpPr>
          <p:nvPr>
            <p:ph type="body" idx="2"/>
          </p:nvPr>
        </p:nvSpPr>
        <p:spPr>
          <a:xfrm>
            <a:off x="1792440" y="5367240"/>
            <a:ext cx="5486399" cy="804959"/>
          </a:xfrm>
        </p:spPr>
        <p:txBody>
          <a:bodyPr/>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400"/>
            </a:lvl1pPr>
          </a:lstStyle>
          <a:p>
            <a:pPr lvl="0"/>
            <a:r>
              <a:rPr lang="fr-FR"/>
              <a:t>Cliquez pour modifier les styles du texte du masque</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spc="0" baseline="0">
                <a:solidFill>
                  <a:srgbClr val="C49026"/>
                </a:solidFill>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943679" y="482760"/>
            <a:ext cx="1830239" cy="5811840"/>
          </a:xfrm>
        </p:spPr>
        <p:txBody>
          <a:bodyPr vert="eaVert" anchor="t"/>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spc="0" baseline="0">
                <a:solidFill>
                  <a:srgbClr val="C49026"/>
                </a:solidFill>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a:xfrm>
            <a:off x="1447919" y="482760"/>
            <a:ext cx="5343480" cy="5811840"/>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685799" y="2130480"/>
            <a:ext cx="7772400" cy="1469880"/>
          </a:xfrm>
        </p:spPr>
        <p:txBody>
          <a:bodyPr/>
          <a:lstStyle>
            <a:lvl1pPr marL="0" marR="0" indent="0">
              <a:lnSpc>
                <a:spcPct val="93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pc="0" baseline="0">
                <a:solidFill>
                  <a:srgbClr val="000000"/>
                </a:solidFill>
                <a:cs typeface="Lucida Sans Unicode" pitchFamily="2"/>
              </a:defRPr>
            </a:lvl1pPr>
          </a:lstStyle>
          <a:p>
            <a:pPr lvl="0"/>
            <a:r>
              <a:rPr lang="fr-FR"/>
              <a:t>Cliquez pour modifier le style du titre</a:t>
            </a:r>
          </a:p>
        </p:txBody>
      </p:sp>
      <p:sp>
        <p:nvSpPr>
          <p:cNvPr id="3" name="Sous-titre 2"/>
          <p:cNvSpPr txBox="1">
            <a:spLocks noGrp="1"/>
          </p:cNvSpPr>
          <p:nvPr>
            <p:ph type="subTitle" idx="1"/>
          </p:nvPr>
        </p:nvSpPr>
        <p:spPr>
          <a:xfrm>
            <a:off x="1371599" y="3886200"/>
            <a:ext cx="6400799" cy="1752479"/>
          </a:xfrm>
        </p:spPr>
        <p:txBody>
          <a:bodyPr anchorCtr="1"/>
          <a:lstStyle>
            <a:lvl1pPr marL="0" indent="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a:ln>
                  <a:noFill/>
                </a:ln>
                <a:solidFill>
                  <a:srgbClr val="898989"/>
                </a:solidFill>
              </a:defRPr>
            </a:lvl1pPr>
          </a:lstStyle>
          <a:p>
            <a:pPr lvl="0"/>
            <a:r>
              <a:rPr lang="fr-FR"/>
              <a:t>Cliquez pour modifier le style des sous-titres du masque</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marL="0" marR="0" indent="0">
              <a:lnSpc>
                <a:spcPct val="93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pc="0" baseline="0">
                <a:solidFill>
                  <a:srgbClr val="000000"/>
                </a:solidFill>
                <a:cs typeface="Lucida Sans Unicode" pitchFamily="2"/>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456839" y="1604520"/>
            <a:ext cx="8039160" cy="4710600"/>
          </a:xfrm>
        </p:spPr>
        <p:txBody>
          <a:bodyPr anchor="t" anchorCtr="0"/>
          <a:lstStyle>
            <a:lvl1pPr marL="342720" marR="0" indent="-342720" algn="l">
              <a:lnSpc>
                <a:spcPct val="93000"/>
              </a:lnSpc>
              <a:spcBef>
                <a:spcPts val="0"/>
              </a:spcBef>
              <a:spcAft>
                <a:spcPts val="1426"/>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spc="0" baseline="0">
                <a:solidFill>
                  <a:srgbClr val="000000"/>
                </a:solidFill>
                <a:ea typeface="Lucida Sans Unicode" pitchFamily="2"/>
                <a:cs typeface="Lucida Sans Unicode" pitchFamily="2"/>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22159" y="4406759"/>
            <a:ext cx="7772400" cy="1362240"/>
          </a:xfrm>
        </p:spPr>
        <p:txBody>
          <a:bodyPr anchor="t" anchorCtr="0"/>
          <a:lstStyle>
            <a:lvl1pPr marL="0" marR="0" indent="0" algn="l">
              <a:lnSpc>
                <a:spcPct val="93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4000" b="1" spc="0" baseline="0">
                <a:solidFill>
                  <a:srgbClr val="000000"/>
                </a:solidFill>
                <a:cs typeface="Lucida Sans Unicode" pitchFamily="2"/>
              </a:defRPr>
            </a:lvl1pPr>
          </a:lstStyle>
          <a:p>
            <a:pPr lvl="0"/>
            <a:r>
              <a:rPr lang="fr-FR"/>
              <a:t>Cliquez pour modifier le style du titre</a:t>
            </a:r>
          </a:p>
        </p:txBody>
      </p:sp>
      <p:sp>
        <p:nvSpPr>
          <p:cNvPr id="3" name="Espace réservé du texte 2"/>
          <p:cNvSpPr txBox="1">
            <a:spLocks noGrp="1"/>
          </p:cNvSpPr>
          <p:nvPr>
            <p:ph type="body" idx="1"/>
          </p:nvPr>
        </p:nvSpPr>
        <p:spPr>
          <a:xfrm>
            <a:off x="722159" y="2906640"/>
            <a:ext cx="7772400" cy="1500119"/>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000">
                <a:solidFill>
                  <a:srgbClr val="898989"/>
                </a:solidFill>
              </a:defRPr>
            </a:lvl1pPr>
          </a:lstStyle>
          <a:p>
            <a:pPr lvl="0"/>
            <a:r>
              <a:rPr lang="fr-FR"/>
              <a:t>Cliquez pour modifier les styles du texte du masque</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marL="0" marR="0" indent="0">
              <a:lnSpc>
                <a:spcPct val="93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pc="0" baseline="0">
                <a:solidFill>
                  <a:srgbClr val="000000"/>
                </a:solidFill>
                <a:cs typeface="Lucida Sans Unicode" pitchFamily="2"/>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457200" y="1604880"/>
            <a:ext cx="3943440" cy="4710240"/>
          </a:xfrm>
        </p:spPr>
        <p:txBody>
          <a:bodyPr anchor="t" anchorCtr="0"/>
          <a:lstStyle>
            <a:lvl1pPr marL="342720" marR="0" indent="-342720" algn="l">
              <a:lnSpc>
                <a:spcPct val="93000"/>
              </a:lnSpc>
              <a:spcBef>
                <a:spcPts val="0"/>
              </a:spcBef>
              <a:spcAft>
                <a:spcPts val="1426"/>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800" spc="0" baseline="0">
                <a:solidFill>
                  <a:srgbClr val="000000"/>
                </a:solidFill>
                <a:ea typeface="Lucida Sans Unicode" pitchFamily="2"/>
                <a:cs typeface="Lucida Sans Unicode" pitchFamily="2"/>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contenu 3"/>
          <p:cNvSpPr txBox="1">
            <a:spLocks noGrp="1"/>
          </p:cNvSpPr>
          <p:nvPr>
            <p:ph type="title" idx="4294967295"/>
          </p:nvPr>
        </p:nvSpPr>
        <p:spPr>
          <a:xfrm>
            <a:off x="4552919" y="1604880"/>
            <a:ext cx="3943440" cy="4710240"/>
          </a:xfrm>
        </p:spPr>
        <p:txBody>
          <a:bodyPr anchor="t" anchorCtr="0"/>
          <a:lstStyle>
            <a:lvl1pPr marL="342720" marR="0" indent="-342720" algn="l">
              <a:lnSpc>
                <a:spcPct val="93000"/>
              </a:lnSpc>
              <a:spcBef>
                <a:spcPts val="0"/>
              </a:spcBef>
              <a:spcAft>
                <a:spcPts val="1426"/>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800" spc="0" baseline="0">
                <a:solidFill>
                  <a:srgbClr val="000000"/>
                </a:solidFill>
                <a:ea typeface="Lucida Sans Unicode" pitchFamily="2"/>
                <a:cs typeface="Lucida Sans Unicode" pitchFamily="2"/>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200" kern="0" spc="0" baseline="0">
                <a:solidFill>
                  <a:srgbClr val="003855"/>
                </a:solidFill>
              </a:defRPr>
            </a:lvl1pPr>
          </a:lstStyle>
          <a:p>
            <a:pPr lvl="0"/>
            <a:r>
              <a:rPr lang="fr-FR"/>
              <a:t>Cliquez pour modifier le style du titre</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4680"/>
            <a:ext cx="8229600" cy="1143000"/>
          </a:xfrm>
        </p:spPr>
        <p:txBody>
          <a:bodyPr/>
          <a:lstStyle>
            <a:lvl1pPr marL="0" marR="0" indent="0">
              <a:lnSpc>
                <a:spcPct val="93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pc="0" baseline="0">
                <a:solidFill>
                  <a:srgbClr val="000000"/>
                </a:solidFill>
                <a:cs typeface="Lucida Sans Unicode" pitchFamily="2"/>
              </a:defRPr>
            </a:lvl1pPr>
          </a:lstStyle>
          <a:p>
            <a:pPr lvl="0"/>
            <a:r>
              <a:rPr lang="fr-FR"/>
              <a:t>Cliquez pour modifier le style du titre</a:t>
            </a:r>
          </a:p>
        </p:txBody>
      </p:sp>
      <p:sp>
        <p:nvSpPr>
          <p:cNvPr id="3" name="Espace réservé du texte 2"/>
          <p:cNvSpPr txBox="1">
            <a:spLocks noGrp="1"/>
          </p:cNvSpPr>
          <p:nvPr>
            <p:ph type="body" idx="1"/>
          </p:nvPr>
        </p:nvSpPr>
        <p:spPr>
          <a:xfrm>
            <a:off x="457200" y="1535039"/>
            <a:ext cx="4040279" cy="63972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fr-FR"/>
              <a:t>Cliquez pour modifier les styles du texte du masque</a:t>
            </a:r>
          </a:p>
        </p:txBody>
      </p:sp>
      <p:sp>
        <p:nvSpPr>
          <p:cNvPr id="4" name="Espace réservé du contenu 3"/>
          <p:cNvSpPr txBox="1">
            <a:spLocks noGrp="1"/>
          </p:cNvSpPr>
          <p:nvPr>
            <p:ph type="title" idx="4294967295"/>
          </p:nvPr>
        </p:nvSpPr>
        <p:spPr>
          <a:xfrm>
            <a:off x="457200" y="2174760"/>
            <a:ext cx="4040279" cy="3951360"/>
          </a:xfrm>
        </p:spPr>
        <p:txBody>
          <a:bodyPr anchor="t" anchorCtr="0"/>
          <a:lstStyle>
            <a:lvl1pPr marL="342720" marR="0" indent="-342720" algn="l">
              <a:lnSpc>
                <a:spcPct val="93000"/>
              </a:lnSpc>
              <a:spcBef>
                <a:spcPts val="0"/>
              </a:spcBef>
              <a:spcAft>
                <a:spcPts val="1426"/>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400" spc="0" baseline="0">
                <a:solidFill>
                  <a:srgbClr val="000000"/>
                </a:solidFill>
                <a:ea typeface="Lucida Sans Unicode" pitchFamily="2"/>
                <a:cs typeface="Lucida Sans Unicode" pitchFamily="2"/>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texte 4"/>
          <p:cNvSpPr txBox="1">
            <a:spLocks noGrp="1"/>
          </p:cNvSpPr>
          <p:nvPr>
            <p:ph type="body" idx="3"/>
          </p:nvPr>
        </p:nvSpPr>
        <p:spPr>
          <a:xfrm>
            <a:off x="4645080" y="1535039"/>
            <a:ext cx="4041719" cy="63972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fr-FR"/>
              <a:t>Cliquez pour modifier les styles du texte du masque</a:t>
            </a:r>
          </a:p>
        </p:txBody>
      </p:sp>
      <p:sp>
        <p:nvSpPr>
          <p:cNvPr id="6" name="Espace réservé du contenu 5"/>
          <p:cNvSpPr txBox="1">
            <a:spLocks noGrp="1"/>
          </p:cNvSpPr>
          <p:nvPr>
            <p:ph type="title" idx="4294967295"/>
          </p:nvPr>
        </p:nvSpPr>
        <p:spPr>
          <a:xfrm>
            <a:off x="4645080" y="2174760"/>
            <a:ext cx="4041719" cy="3951360"/>
          </a:xfrm>
        </p:spPr>
        <p:txBody>
          <a:bodyPr anchor="t" anchorCtr="0"/>
          <a:lstStyle>
            <a:lvl1pPr marL="342720" marR="0" indent="-342720" algn="l">
              <a:lnSpc>
                <a:spcPct val="93000"/>
              </a:lnSpc>
              <a:spcBef>
                <a:spcPts val="0"/>
              </a:spcBef>
              <a:spcAft>
                <a:spcPts val="1426"/>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400" spc="0" baseline="0">
                <a:solidFill>
                  <a:srgbClr val="000000"/>
                </a:solidFill>
                <a:ea typeface="Lucida Sans Unicode" pitchFamily="2"/>
                <a:cs typeface="Lucida Sans Unicode" pitchFamily="2"/>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marL="0" marR="0" indent="0">
              <a:lnSpc>
                <a:spcPct val="93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pc="0" baseline="0">
                <a:solidFill>
                  <a:srgbClr val="000000"/>
                </a:solidFill>
                <a:cs typeface="Lucida Sans Unicode" pitchFamily="2"/>
              </a:defRPr>
            </a:lvl1pPr>
          </a:lstStyle>
          <a:p>
            <a:pPr lvl="0"/>
            <a:r>
              <a:rPr lang="fr-FR"/>
              <a:t>Cliquez pour modifier le style du titre</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57200" y="273600"/>
            <a:ext cx="8229240" cy="1144800"/>
          </a:xfrm>
        </p:spPr>
        <p:txBody>
          <a:bodyPr/>
          <a:lstStyle>
            <a:lvl1pPr>
              <a:defRPr/>
            </a:lvl1pPr>
          </a:lstStyle>
          <a:p>
            <a:pPr lvl="0"/>
            <a:endParaRPr lang="fr-FR"/>
          </a:p>
        </p:txBody>
      </p:sp>
      <p:sp>
        <p:nvSpPr>
          <p:cNvPr id="3" name="Espace réservé du texte 2"/>
          <p:cNvSpPr txBox="1">
            <a:spLocks noGrp="1"/>
          </p:cNvSpPr>
          <p:nvPr>
            <p:ph type="body" idx="4294967295"/>
          </p:nvPr>
        </p:nvSpPr>
        <p:spPr>
          <a:xfrm>
            <a:off x="457200" y="1604520"/>
            <a:ext cx="8046360" cy="3977640"/>
          </a:xfrm>
        </p:spPr>
        <p:txBody>
          <a:bodyPr/>
          <a:lstStyle>
            <a:lvl1pPr>
              <a:buNone/>
              <a:tabLst/>
              <a:defRPr/>
            </a:lvl1pPr>
          </a:lstStyle>
          <a:p>
            <a:pPr lvl="0"/>
            <a:endParaRPr lang="fr-FR"/>
          </a:p>
        </p:txBody>
      </p:sp>
    </p:spTree>
  </p:cSld>
  <p:clrMapOvr>
    <a:masterClrMapping/>
  </p:clrMapOvr>
  <p:transition/>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2880"/>
            <a:ext cx="3008160" cy="1162080"/>
          </a:xfrm>
        </p:spPr>
        <p:txBody>
          <a:bodyPr anchor="b" anchorCtr="0"/>
          <a:lstStyle>
            <a:lvl1pPr marL="0" marR="0" indent="0" algn="l">
              <a:lnSpc>
                <a:spcPct val="93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000" b="1" spc="0" baseline="0">
                <a:solidFill>
                  <a:srgbClr val="000000"/>
                </a:solidFill>
                <a:cs typeface="Lucida Sans Unicode" pitchFamily="2"/>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3575159" y="272880"/>
            <a:ext cx="5111640" cy="5853240"/>
          </a:xfrm>
        </p:spPr>
        <p:txBody>
          <a:bodyPr anchor="t" anchorCtr="0"/>
          <a:lstStyle>
            <a:lvl1pPr marL="342720" marR="0" indent="-342720" algn="l">
              <a:lnSpc>
                <a:spcPct val="93000"/>
              </a:lnSpc>
              <a:spcBef>
                <a:spcPts val="0"/>
              </a:spcBef>
              <a:spcAft>
                <a:spcPts val="1426"/>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spc="0" baseline="0">
                <a:solidFill>
                  <a:srgbClr val="000000"/>
                </a:solidFill>
                <a:ea typeface="Lucida Sans Unicode" pitchFamily="2"/>
                <a:cs typeface="Lucida Sans Unicode" pitchFamily="2"/>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texte 3"/>
          <p:cNvSpPr txBox="1">
            <a:spLocks noGrp="1"/>
          </p:cNvSpPr>
          <p:nvPr>
            <p:ph type="body" idx="2"/>
          </p:nvPr>
        </p:nvSpPr>
        <p:spPr>
          <a:xfrm>
            <a:off x="457200" y="1434960"/>
            <a:ext cx="3008160" cy="4691160"/>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400"/>
            </a:lvl1pPr>
          </a:lstStyle>
          <a:p>
            <a:pPr lvl="0"/>
            <a:r>
              <a:rPr lang="fr-FR"/>
              <a:t>Cliquez pour modifier les styles du texte du masque</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792440" y="4800600"/>
            <a:ext cx="5486399" cy="566640"/>
          </a:xfrm>
        </p:spPr>
        <p:txBody>
          <a:bodyPr anchor="b" anchorCtr="0"/>
          <a:lstStyle>
            <a:lvl1pPr marL="0" marR="0" indent="0" algn="l">
              <a:lnSpc>
                <a:spcPct val="93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000" b="1" spc="0" baseline="0">
                <a:solidFill>
                  <a:srgbClr val="000000"/>
                </a:solidFill>
                <a:cs typeface="Lucida Sans Unicode" pitchFamily="2"/>
              </a:defRPr>
            </a:lvl1pPr>
          </a:lstStyle>
          <a:p>
            <a:pPr lvl="0"/>
            <a:r>
              <a:rPr lang="fr-FR"/>
              <a:t>Cliquez pour modifier le style du titre</a:t>
            </a:r>
          </a:p>
        </p:txBody>
      </p:sp>
      <p:sp>
        <p:nvSpPr>
          <p:cNvPr id="3" name="Espace réservé pour une image  2"/>
          <p:cNvSpPr txBox="1">
            <a:spLocks noGrp="1"/>
          </p:cNvSpPr>
          <p:nvPr>
            <p:ph type="title" idx="4294967295"/>
          </p:nvPr>
        </p:nvSpPr>
        <p:spPr>
          <a:xfrm>
            <a:off x="1792440" y="612720"/>
            <a:ext cx="5486399" cy="4114800"/>
          </a:xfrm>
        </p:spPr>
        <p:txBody>
          <a:bodyPr anchor="t"/>
          <a:lstStyle>
            <a:lvl1pPr>
              <a:defRPr/>
            </a:lvl1pPr>
          </a:lstStyle>
          <a:p>
            <a:pPr lvl="0"/>
            <a:endParaRPr lang="fr-FR"/>
          </a:p>
        </p:txBody>
      </p:sp>
      <p:sp>
        <p:nvSpPr>
          <p:cNvPr id="4" name="Espace réservé du texte 3"/>
          <p:cNvSpPr txBox="1">
            <a:spLocks noGrp="1"/>
          </p:cNvSpPr>
          <p:nvPr>
            <p:ph type="body" idx="2"/>
          </p:nvPr>
        </p:nvSpPr>
        <p:spPr>
          <a:xfrm>
            <a:off x="1792440" y="5367240"/>
            <a:ext cx="5486399" cy="80495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400"/>
            </a:lvl1pPr>
          </a:lstStyle>
          <a:p>
            <a:pPr lvl="0"/>
            <a:r>
              <a:rPr lang="fr-FR"/>
              <a:t>Cliquez pour modifier les styles du texte du masque</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marL="0" marR="0" indent="0">
              <a:lnSpc>
                <a:spcPct val="93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pc="0" baseline="0">
                <a:solidFill>
                  <a:srgbClr val="000000"/>
                </a:solidFill>
                <a:cs typeface="Lucida Sans Unicode" pitchFamily="2"/>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624719" y="216000"/>
            <a:ext cx="2055960" cy="6099119"/>
          </a:xfrm>
        </p:spPr>
        <p:txBody>
          <a:bodyPr vert="eaVert"/>
          <a:lstStyle>
            <a:lvl1pPr marL="0" marR="0" indent="0">
              <a:lnSpc>
                <a:spcPct val="93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pc="0" baseline="0">
                <a:solidFill>
                  <a:srgbClr val="000000"/>
                </a:solidFill>
                <a:cs typeface="Lucida Sans Unicode" pitchFamily="2"/>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a:xfrm>
            <a:off x="457200" y="216000"/>
            <a:ext cx="6014879" cy="6099119"/>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57200" y="273600"/>
            <a:ext cx="8229240" cy="1144800"/>
          </a:xfrm>
        </p:spPr>
        <p:txBody>
          <a:bodyPr/>
          <a:lstStyle>
            <a:lvl1pPr>
              <a:defRPr/>
            </a:lvl1pPr>
          </a:lstStyle>
          <a:p>
            <a:pPr lvl="0"/>
            <a:endParaRPr lang="fr-FR"/>
          </a:p>
        </p:txBody>
      </p:sp>
      <p:sp>
        <p:nvSpPr>
          <p:cNvPr id="3" name="Espace réservé du texte 2"/>
          <p:cNvSpPr txBox="1">
            <a:spLocks noGrp="1"/>
          </p:cNvSpPr>
          <p:nvPr>
            <p:ph type="body" idx="4294967295"/>
          </p:nvPr>
        </p:nvSpPr>
        <p:spPr>
          <a:xfrm>
            <a:off x="457200" y="1604520"/>
            <a:ext cx="8046360" cy="3977640"/>
          </a:xfrm>
        </p:spPr>
        <p:txBody>
          <a:bodyPr/>
          <a:lstStyle>
            <a:lvl1pPr>
              <a:buClr>
                <a:srgbClr val="FF950E"/>
              </a:buClr>
              <a:buSzPct val="100000"/>
              <a:buFont typeface="Wingdings"/>
              <a:buChar char=""/>
              <a:defRPr/>
            </a:lvl1pPr>
            <a:lvl2pPr>
              <a:buClr>
                <a:srgbClr val="FF950E"/>
              </a:buClr>
              <a:buSzPct val="101000"/>
              <a:buChar char=""/>
              <a:defRPr/>
            </a:lvl2pPr>
            <a:lvl3pPr marL="0" lvl="8" indent="0" hangingPunct="1">
              <a:spcAft>
                <a:spcPts val="0"/>
              </a:spcAft>
              <a:buNone/>
              <a:tabLst/>
              <a:defRPr sz="1800" kern="0">
                <a:solidFill>
                  <a:srgbClr val="000000"/>
                </a:solidFill>
              </a:defRPr>
            </a:lvl3pPr>
            <a:lvl4pPr>
              <a:defRPr/>
            </a:lvl4pPr>
            <a:lvl5pPr>
              <a:defRPr/>
            </a:lvl5pPr>
            <a:lvl6pPr marL="2592000" marR="0" lvl="5" indent="-216000" rtl="0" hangingPunct="0">
              <a:lnSpc>
                <a:spcPct val="100000"/>
              </a:lnSpc>
              <a:spcBef>
                <a:spcPts val="0"/>
              </a:spcBef>
              <a:spcAft>
                <a:spcPts val="286"/>
              </a:spcAft>
              <a:buSzPct val="45000"/>
              <a:buFont typeface="StarSymbol"/>
              <a:buChar char="●"/>
              <a:tabLst/>
              <a:defRPr lang="fr-FR" sz="2000" b="0" i="0" u="none" strike="noStrike" kern="1200" spc="0" baseline="0">
                <a:solidFill>
                  <a:srgbClr val="000000"/>
                </a:solidFill>
                <a:latin typeface="Arial" pitchFamily="18"/>
                <a:ea typeface="Microsoft YaHei" pitchFamily="2"/>
                <a:cs typeface="Mangal" pitchFamily="2"/>
              </a:defRPr>
            </a:lvl6pPr>
            <a:lvl7pPr marL="3024000" marR="0" lvl="6" indent="-216000" rtl="0" hangingPunct="0">
              <a:lnSpc>
                <a:spcPct val="100000"/>
              </a:lnSpc>
              <a:spcBef>
                <a:spcPts val="0"/>
              </a:spcBef>
              <a:spcAft>
                <a:spcPts val="286"/>
              </a:spcAft>
              <a:buSzPct val="45000"/>
              <a:buFont typeface="StarSymbol"/>
              <a:buChar char="●"/>
              <a:tabLst/>
              <a:defRPr lang="fr-FR" sz="2000" b="0" i="0" u="none" strike="noStrike" kern="1200" spc="0" baseline="0">
                <a:solidFill>
                  <a:srgbClr val="000000"/>
                </a:solidFill>
                <a:latin typeface="Arial" pitchFamily="18"/>
                <a:ea typeface="Microsoft YaHei" pitchFamily="2"/>
                <a:cs typeface="Mangal" pitchFamily="2"/>
              </a:defRPr>
            </a:lvl7pPr>
          </a:lstStyle>
          <a:p>
            <a:pPr lvl="0"/>
            <a:r>
              <a:rPr lang="fr-FR"/>
              <a:t>Cliquez pour éditer le format du plan de texte</a:t>
            </a:r>
          </a:p>
          <a:p>
            <a:pPr lvl="1"/>
            <a:r>
              <a:rPr lang="fr-FR"/>
              <a:t>Second niveau de plan</a:t>
            </a:r>
          </a:p>
          <a:p>
            <a:pPr lvl="8"/>
            <a:r>
              <a:rPr lang="fr-FR"/>
              <a:t>Troisième niveau de plan</a:t>
            </a:r>
          </a:p>
          <a:p>
            <a:pPr lvl="3"/>
            <a:r>
              <a:rPr lang="fr-FR"/>
              <a:t>Quatrième niveau de plan</a:t>
            </a:r>
          </a:p>
          <a:p>
            <a:pPr lvl="4"/>
            <a:r>
              <a:rPr lang="fr-FR"/>
              <a:t>Cinquième niveau de plan</a:t>
            </a:r>
          </a:p>
          <a:p>
            <a:pPr lvl="5"/>
            <a:r>
              <a:rPr lang="fr-FR"/>
              <a:t>Sixième niveau de plan</a:t>
            </a:r>
          </a:p>
          <a:p>
            <a:pPr lvl="6"/>
            <a:r>
              <a:rPr lang="fr-FR"/>
              <a:t>Septième niveau de plan</a:t>
            </a:r>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2880"/>
            <a:ext cx="3008160" cy="1162080"/>
          </a:xfrm>
        </p:spPr>
        <p:txBody>
          <a:bodyPr anchor="b"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000" b="1" kern="0" spc="0" baseline="0">
                <a:solidFill>
                  <a:srgbClr val="003855"/>
                </a:solidFill>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3575159" y="272880"/>
            <a:ext cx="5111640" cy="5853240"/>
          </a:xfrm>
        </p:spPr>
        <p:txBody>
          <a:bodyPr anchor="t" anchorCtr="0"/>
          <a:lstStyle>
            <a:lvl1pPr marL="342720" marR="0" indent="0" algn="l">
              <a:lnSpc>
                <a:spcPct val="100000"/>
              </a:lnSpc>
              <a:spcBef>
                <a:spcPts val="1576"/>
              </a:spcBef>
              <a:spcAft>
                <a:spcPts val="451"/>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b="1" kern="0" spc="0" baseline="0">
                <a:solidFill>
                  <a:srgbClr val="C49026"/>
                </a:solidFill>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texte 3"/>
          <p:cNvSpPr txBox="1">
            <a:spLocks noGrp="1"/>
          </p:cNvSpPr>
          <p:nvPr>
            <p:ph type="body" idx="2"/>
          </p:nvPr>
        </p:nvSpPr>
        <p:spPr>
          <a:xfrm>
            <a:off x="457200" y="1434960"/>
            <a:ext cx="3008160" cy="4691160"/>
          </a:xfrm>
        </p:spPr>
        <p:txBody>
          <a:bodyPr/>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400"/>
            </a:lvl1pPr>
          </a:lstStyle>
          <a:p>
            <a:pPr lvl="0"/>
            <a:r>
              <a:rPr lang="fr-FR"/>
              <a:t>Cliquez pour modifier les styles du texte du masque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792440" y="4800600"/>
            <a:ext cx="5486399" cy="566640"/>
          </a:xfrm>
        </p:spPr>
        <p:txBody>
          <a:bodyPr anchor="b" anchorCtr="0"/>
          <a:lstStyle>
            <a:lvl1pPr marL="0" marR="0" indent="0" algn="l">
              <a:lnSpc>
                <a:spcPct val="95000"/>
              </a:lnSpc>
              <a:spcBef>
                <a:spcPts val="0"/>
              </a:spcBef>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000" b="1" kern="0" spc="0" baseline="0">
                <a:solidFill>
                  <a:srgbClr val="003855"/>
                </a:solidFill>
              </a:defRPr>
            </a:lvl1pPr>
          </a:lstStyle>
          <a:p>
            <a:pPr lvl="0"/>
            <a:r>
              <a:rPr lang="fr-FR"/>
              <a:t>Cliquez pour modifier le style du titre</a:t>
            </a:r>
          </a:p>
        </p:txBody>
      </p:sp>
      <p:sp>
        <p:nvSpPr>
          <p:cNvPr id="3" name="Espace réservé pour une image  2"/>
          <p:cNvSpPr txBox="1">
            <a:spLocks noGrp="1"/>
          </p:cNvSpPr>
          <p:nvPr>
            <p:ph type="title" idx="4294967295"/>
          </p:nvPr>
        </p:nvSpPr>
        <p:spPr>
          <a:xfrm>
            <a:off x="1792440" y="612720"/>
            <a:ext cx="5486399" cy="4114800"/>
          </a:xfrm>
        </p:spPr>
        <p:txBody>
          <a:bodyPr anchor="t"/>
          <a:lstStyle>
            <a:lvl1pPr>
              <a:defRPr/>
            </a:lvl1pPr>
          </a:lstStyle>
          <a:p>
            <a:pPr lvl="0"/>
            <a:endParaRPr lang="fr-FR"/>
          </a:p>
        </p:txBody>
      </p:sp>
      <p:sp>
        <p:nvSpPr>
          <p:cNvPr id="4" name="Espace réservé du texte 3"/>
          <p:cNvSpPr txBox="1">
            <a:spLocks noGrp="1"/>
          </p:cNvSpPr>
          <p:nvPr>
            <p:ph type="body" idx="2"/>
          </p:nvPr>
        </p:nvSpPr>
        <p:spPr>
          <a:xfrm>
            <a:off x="1792440" y="5367240"/>
            <a:ext cx="5486399" cy="804959"/>
          </a:xfrm>
        </p:spPr>
        <p:txBody>
          <a:bodyPr/>
          <a:lstStyle>
            <a:lvl1pPr marL="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400"/>
            </a:lvl1pPr>
          </a:lstStyle>
          <a:p>
            <a:pPr lvl="0"/>
            <a:r>
              <a:rPr lang="fr-FR"/>
              <a:t>Cliquez pour modifier les styles du texte du masque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6180120"/>
            <a:ext cx="8610480" cy="533520"/>
          </a:xfrm>
          <a:custGeom>
            <a:avLst/>
            <a:gdLst>
              <a:gd name="f0" fmla="val 10800000"/>
              <a:gd name="f1" fmla="val 5400000"/>
              <a:gd name="f2" fmla="val 180"/>
              <a:gd name="f3" fmla="val w"/>
              <a:gd name="f4" fmla="val h"/>
              <a:gd name="f5" fmla="val 0"/>
              <a:gd name="f6" fmla="val 5424"/>
              <a:gd name="f7" fmla="val 336"/>
              <a:gd name="f8" fmla="val 240"/>
              <a:gd name="f9" fmla="val 5328"/>
              <a:gd name="f10" fmla="+- 0 0 0"/>
              <a:gd name="f11" fmla="*/ f3 1 5424"/>
              <a:gd name="f12" fmla="*/ f4 1 336"/>
              <a:gd name="f13" fmla="+- f7 0 f5"/>
              <a:gd name="f14" fmla="+- f6 0 f5"/>
              <a:gd name="f15" fmla="*/ f10 f0 1"/>
              <a:gd name="f16" fmla="*/ f14 1 5424"/>
              <a:gd name="f17" fmla="*/ f13 1 336"/>
              <a:gd name="f18" fmla="*/ f15 1 f2"/>
              <a:gd name="f19" fmla="*/ 0 f16 1"/>
              <a:gd name="f20" fmla="*/ 5424 f16 1"/>
              <a:gd name="f21" fmla="*/ 336 f17 1"/>
              <a:gd name="f22" fmla="*/ 0 f17 1"/>
              <a:gd name="f23" fmla="*/ 8610600 f16 1"/>
              <a:gd name="f24" fmla="*/ 381000 f17 1"/>
              <a:gd name="f25" fmla="*/ 8458200 f16 1"/>
              <a:gd name="f26" fmla="*/ 533400 f17 1"/>
              <a:gd name="f27" fmla="+- f18 0 f1"/>
              <a:gd name="f28" fmla="*/ f19 1 f16"/>
              <a:gd name="f29" fmla="*/ f22 1 f17"/>
              <a:gd name="f30" fmla="*/ f23 1 f16"/>
              <a:gd name="f31" fmla="*/ f24 1 f17"/>
              <a:gd name="f32" fmla="*/ f25 1 f16"/>
              <a:gd name="f33" fmla="*/ f26 1 f17"/>
              <a:gd name="f34" fmla="*/ f20 1 f16"/>
              <a:gd name="f35" fmla="*/ f21 1 f17"/>
              <a:gd name="f36" fmla="*/ f28 f11 1"/>
              <a:gd name="f37" fmla="*/ f34 f11 1"/>
              <a:gd name="f38" fmla="*/ f35 f12 1"/>
              <a:gd name="f39" fmla="*/ f29 f12 1"/>
              <a:gd name="f40" fmla="*/ f30 f11 1"/>
              <a:gd name="f41" fmla="*/ f31 f12 1"/>
              <a:gd name="f42" fmla="*/ f32 f11 1"/>
              <a:gd name="f43" fmla="*/ f33 f12 1"/>
            </a:gdLst>
            <a:ahLst/>
            <a:cxnLst>
              <a:cxn ang="3cd4">
                <a:pos x="hc" y="t"/>
              </a:cxn>
              <a:cxn ang="0">
                <a:pos x="r" y="vc"/>
              </a:cxn>
              <a:cxn ang="cd4">
                <a:pos x="hc" y="b"/>
              </a:cxn>
              <a:cxn ang="cd2">
                <a:pos x="l" y="vc"/>
              </a:cxn>
              <a:cxn ang="f27">
                <a:pos x="f36" y="f39"/>
              </a:cxn>
              <a:cxn ang="f27">
                <a:pos x="f40" y="f39"/>
              </a:cxn>
              <a:cxn ang="f27">
                <a:pos x="f40" y="f41"/>
              </a:cxn>
              <a:cxn ang="f27">
                <a:pos x="f42" y="f43"/>
              </a:cxn>
              <a:cxn ang="f27">
                <a:pos x="f36" y="f43"/>
              </a:cxn>
              <a:cxn ang="f27">
                <a:pos x="f36" y="f39"/>
              </a:cxn>
            </a:cxnLst>
            <a:rect l="f36" t="f39" r="f37" b="f38"/>
            <a:pathLst>
              <a:path w="5424" h="336">
                <a:moveTo>
                  <a:pt x="f5" y="f5"/>
                </a:moveTo>
                <a:lnTo>
                  <a:pt x="f6" y="f5"/>
                </a:lnTo>
                <a:lnTo>
                  <a:pt x="f6" y="f8"/>
                </a:lnTo>
                <a:lnTo>
                  <a:pt x="f9" y="f7"/>
                </a:lnTo>
                <a:lnTo>
                  <a:pt x="f5" y="f7"/>
                </a:lnTo>
                <a:lnTo>
                  <a:pt x="f5" y="f5"/>
                </a:lnTo>
                <a:close/>
              </a:path>
            </a:pathLst>
          </a:custGeom>
          <a:solidFill>
            <a:srgbClr val="003855"/>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 name="Espace réservé du texte 2"/>
          <p:cNvSpPr txBox="1">
            <a:spLocks noGrp="1"/>
          </p:cNvSpPr>
          <p:nvPr>
            <p:ph type="body" idx="1"/>
          </p:nvPr>
        </p:nvSpPr>
        <p:spPr>
          <a:xfrm>
            <a:off x="54360" y="1440000"/>
            <a:ext cx="8364240" cy="3977640"/>
          </a:xfrm>
          <a:prstGeom prst="rect">
            <a:avLst/>
          </a:prstGeom>
          <a:noFill/>
          <a:ln>
            <a:noFill/>
          </a:ln>
        </p:spPr>
        <p:txBody>
          <a:bodyPr wrap="square" lIns="0" tIns="0" rIns="0" bIns="0" anchor="t" anchorCtr="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p:nvPr/>
        </p:nvSpPr>
        <p:spPr>
          <a:xfrm>
            <a:off x="8459640" y="6419880"/>
            <a:ext cx="522359" cy="2602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0"/>
              </a:spcBef>
              <a:spcAft>
                <a:spcPts val="0"/>
              </a:spcAft>
              <a:buNone/>
              <a:tabLst/>
            </a:pPr>
            <a:fld id="{F49A3086-5D84-4530-BB5B-123F15B552F9}" type="slidenum">
              <a:rPr/>
              <a:pPr marL="0" marR="0" lvl="0" indent="0" algn="l" rtl="0" hangingPunct="0">
                <a:lnSpc>
                  <a:spcPct val="100000"/>
                </a:lnSpc>
                <a:spcBef>
                  <a:spcPts val="0"/>
                </a:spcBef>
                <a:spcAft>
                  <a:spcPts val="0"/>
                </a:spcAft>
                <a:buNone/>
                <a:tabLst/>
              </a:pPr>
              <a:t>‹N°›</a:t>
            </a:fld>
            <a:endParaRPr lang="fr-FR" sz="1800" b="0" i="0" u="none" strike="noStrike" kern="1200" spc="0" baseline="0">
              <a:ln>
                <a:noFill/>
              </a:ln>
              <a:solidFill>
                <a:srgbClr val="000000"/>
              </a:solidFill>
              <a:latin typeface="Arial" pitchFamily="18"/>
              <a:ea typeface="Lucida Sans Unicode" pitchFamily="2"/>
              <a:cs typeface="Mangal" pitchFamily="2"/>
            </a:endParaRPr>
          </a:p>
        </p:txBody>
      </p:sp>
      <p:sp>
        <p:nvSpPr>
          <p:cNvPr id="5" name="Text Box 4"/>
          <p:cNvSpPr/>
          <p:nvPr/>
        </p:nvSpPr>
        <p:spPr>
          <a:xfrm>
            <a:off x="0" y="6237312"/>
            <a:ext cx="8820472" cy="178728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1001"/>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1" u="none" strike="noStrike" kern="1200" spc="0" baseline="0" dirty="0">
                <a:ln>
                  <a:noFill/>
                </a:ln>
                <a:solidFill>
                  <a:srgbClr val="FFFFFF"/>
                </a:solidFill>
                <a:latin typeface="Arial" pitchFamily="18"/>
                <a:ea typeface="Microsoft YaHei" pitchFamily="2"/>
                <a:cs typeface="Mangal" pitchFamily="2"/>
              </a:rPr>
              <a:t>Journée d’études – établissements certifiables vague </a:t>
            </a:r>
            <a:r>
              <a:rPr lang="fr-FR" sz="1600" b="0" i="1" u="none" strike="noStrike" kern="1200" spc="0" baseline="0" dirty="0" smtClean="0">
                <a:ln>
                  <a:noFill/>
                </a:ln>
                <a:solidFill>
                  <a:srgbClr val="FFFFFF"/>
                </a:solidFill>
                <a:latin typeface="Arial" pitchFamily="18"/>
                <a:ea typeface="Microsoft YaHei" pitchFamily="2"/>
                <a:cs typeface="Mangal" pitchFamily="2"/>
              </a:rPr>
              <a:t>3 et Ile de France vague 2 – 8 avril </a:t>
            </a:r>
            <a:r>
              <a:rPr lang="fr-FR" sz="1600" b="0" i="1" u="none" strike="noStrike" kern="1200" spc="0" baseline="0" dirty="0">
                <a:ln>
                  <a:noFill/>
                </a:ln>
                <a:solidFill>
                  <a:srgbClr val="FFFFFF"/>
                </a:solidFill>
                <a:latin typeface="Arial" pitchFamily="18"/>
                <a:ea typeface="Microsoft YaHei" pitchFamily="2"/>
                <a:cs typeface="Mangal" pitchFamily="2"/>
              </a:rPr>
              <a:t>2015</a:t>
            </a:r>
          </a:p>
          <a:p>
            <a:pPr marL="0" marR="0" lvl="0" indent="0" algn="l" rtl="0" hangingPunct="1">
              <a:lnSpc>
                <a:spcPct val="100000"/>
              </a:lnSpc>
              <a:spcBef>
                <a:spcPts val="1001"/>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1" u="none" strike="noStrike" kern="1200" spc="0" baseline="0" dirty="0">
              <a:ln>
                <a:noFill/>
              </a:ln>
              <a:solidFill>
                <a:srgbClr val="FFFFFF"/>
              </a:solidFill>
              <a:latin typeface="Arial" pitchFamily="18"/>
              <a:ea typeface="Microsoft YaHei" pitchFamily="2"/>
              <a:cs typeface="Mangal" pitchFamily="2"/>
            </a:endParaRPr>
          </a:p>
          <a:p>
            <a:pPr marL="0" marR="0" lvl="0" indent="0" algn="l" rtl="0" hangingPunct="1">
              <a:lnSpc>
                <a:spcPct val="100000"/>
              </a:lnSpc>
              <a:spcBef>
                <a:spcPts val="1001"/>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1" u="none" strike="noStrike" kern="1200" spc="0" baseline="0" dirty="0">
              <a:ln>
                <a:noFill/>
              </a:ln>
              <a:solidFill>
                <a:srgbClr val="FFFFFF"/>
              </a:solidFill>
              <a:latin typeface="Arial" pitchFamily="18"/>
              <a:ea typeface="Microsoft YaHei" pitchFamily="2"/>
              <a:cs typeface="Mangal" pitchFamily="2"/>
            </a:endParaRPr>
          </a:p>
          <a:p>
            <a:pPr marL="0" marR="0" lvl="0" indent="0" algn="l" rtl="0" hangingPunct="1">
              <a:lnSpc>
                <a:spcPct val="100000"/>
              </a:lnSpc>
              <a:spcBef>
                <a:spcPts val="1001"/>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1" u="none" strike="noStrike" kern="1200" spc="0" baseline="0" dirty="0">
              <a:ln>
                <a:noFill/>
              </a:ln>
              <a:solidFill>
                <a:srgbClr val="FFFFFF"/>
              </a:solidFill>
              <a:latin typeface="Arial" pitchFamily="18"/>
              <a:ea typeface="Microsoft YaHei" pitchFamily="2"/>
              <a:cs typeface="Mangal" pitchFamily="2"/>
            </a:endParaRPr>
          </a:p>
          <a:p>
            <a:pPr marL="0" marR="0" lvl="0" indent="0" algn="l" rtl="0" hangingPunct="1">
              <a:lnSpc>
                <a:spcPct val="100000"/>
              </a:lnSpc>
              <a:spcBef>
                <a:spcPts val="1001"/>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1" u="none" strike="noStrike" kern="1200" spc="0" baseline="0" dirty="0">
              <a:ln>
                <a:noFill/>
              </a:ln>
              <a:solidFill>
                <a:srgbClr val="FFFFFF"/>
              </a:solidFill>
              <a:latin typeface="Arial" pitchFamily="18"/>
              <a:ea typeface="Microsoft YaHei" pitchFamily="2"/>
              <a:cs typeface="Mangal" pitchFamily="2"/>
            </a:endParaRPr>
          </a:p>
        </p:txBody>
      </p:sp>
      <p:sp>
        <p:nvSpPr>
          <p:cNvPr id="6" name="Freeform 5"/>
          <p:cNvSpPr/>
          <p:nvPr/>
        </p:nvSpPr>
        <p:spPr>
          <a:xfrm>
            <a:off x="0" y="0"/>
            <a:ext cx="9144000" cy="533520"/>
          </a:xfrm>
          <a:custGeom>
            <a:avLst/>
            <a:gdLst>
              <a:gd name="f0" fmla="val 10800000"/>
              <a:gd name="f1" fmla="val 5400000"/>
              <a:gd name="f2" fmla="val 180"/>
              <a:gd name="f3" fmla="val w"/>
              <a:gd name="f4" fmla="val h"/>
              <a:gd name="f5" fmla="val 0"/>
              <a:gd name="f6" fmla="val 5424"/>
              <a:gd name="f7" fmla="val 336"/>
              <a:gd name="f8" fmla="val 240"/>
              <a:gd name="f9" fmla="val 5328"/>
              <a:gd name="f10" fmla="+- 0 0 0"/>
              <a:gd name="f11" fmla="*/ f3 1 5424"/>
              <a:gd name="f12" fmla="*/ f4 1 336"/>
              <a:gd name="f13" fmla="+- f7 0 f5"/>
              <a:gd name="f14" fmla="+- f6 0 f5"/>
              <a:gd name="f15" fmla="*/ f10 f0 1"/>
              <a:gd name="f16" fmla="*/ f14 1 5424"/>
              <a:gd name="f17" fmla="*/ f13 1 336"/>
              <a:gd name="f18" fmla="*/ f15 1 f2"/>
              <a:gd name="f19" fmla="*/ 0 f16 1"/>
              <a:gd name="f20" fmla="*/ 5424 f16 1"/>
              <a:gd name="f21" fmla="*/ 336 f17 1"/>
              <a:gd name="f22" fmla="*/ 0 f17 1"/>
              <a:gd name="f23" fmla="*/ 9144000 f16 1"/>
              <a:gd name="f24" fmla="*/ 381000 f17 1"/>
              <a:gd name="f25" fmla="*/ 8982159 f16 1"/>
              <a:gd name="f26" fmla="*/ 533400 f17 1"/>
              <a:gd name="f27" fmla="+- f18 0 f1"/>
              <a:gd name="f28" fmla="*/ f19 1 f16"/>
              <a:gd name="f29" fmla="*/ f22 1 f17"/>
              <a:gd name="f30" fmla="*/ f23 1 f16"/>
              <a:gd name="f31" fmla="*/ f24 1 f17"/>
              <a:gd name="f32" fmla="*/ f25 1 f16"/>
              <a:gd name="f33" fmla="*/ f26 1 f17"/>
              <a:gd name="f34" fmla="*/ f20 1 f16"/>
              <a:gd name="f35" fmla="*/ f21 1 f17"/>
              <a:gd name="f36" fmla="*/ f28 f11 1"/>
              <a:gd name="f37" fmla="*/ f34 f11 1"/>
              <a:gd name="f38" fmla="*/ f35 f12 1"/>
              <a:gd name="f39" fmla="*/ f29 f12 1"/>
              <a:gd name="f40" fmla="*/ f30 f11 1"/>
              <a:gd name="f41" fmla="*/ f31 f12 1"/>
              <a:gd name="f42" fmla="*/ f32 f11 1"/>
              <a:gd name="f43" fmla="*/ f33 f12 1"/>
            </a:gdLst>
            <a:ahLst/>
            <a:cxnLst>
              <a:cxn ang="3cd4">
                <a:pos x="hc" y="t"/>
              </a:cxn>
              <a:cxn ang="0">
                <a:pos x="r" y="vc"/>
              </a:cxn>
              <a:cxn ang="cd4">
                <a:pos x="hc" y="b"/>
              </a:cxn>
              <a:cxn ang="cd2">
                <a:pos x="l" y="vc"/>
              </a:cxn>
              <a:cxn ang="f27">
                <a:pos x="f36" y="f39"/>
              </a:cxn>
              <a:cxn ang="f27">
                <a:pos x="f40" y="f39"/>
              </a:cxn>
              <a:cxn ang="f27">
                <a:pos x="f40" y="f41"/>
              </a:cxn>
              <a:cxn ang="f27">
                <a:pos x="f42" y="f43"/>
              </a:cxn>
              <a:cxn ang="f27">
                <a:pos x="f36" y="f43"/>
              </a:cxn>
              <a:cxn ang="f27">
                <a:pos x="f36" y="f39"/>
              </a:cxn>
            </a:cxnLst>
            <a:rect l="f36" t="f39" r="f37" b="f38"/>
            <a:pathLst>
              <a:path w="5424" h="336">
                <a:moveTo>
                  <a:pt x="f5" y="f5"/>
                </a:moveTo>
                <a:lnTo>
                  <a:pt x="f6" y="f5"/>
                </a:lnTo>
                <a:lnTo>
                  <a:pt x="f6" y="f8"/>
                </a:lnTo>
                <a:lnTo>
                  <a:pt x="f9" y="f7"/>
                </a:lnTo>
                <a:lnTo>
                  <a:pt x="f5" y="f7"/>
                </a:lnTo>
                <a:lnTo>
                  <a:pt x="f5" y="f5"/>
                </a:lnTo>
                <a:close/>
              </a:path>
            </a:pathLst>
          </a:custGeom>
          <a:solidFill>
            <a:srgbClr val="C49026"/>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7" name="Espace réservé du titre 6"/>
          <p:cNvSpPr txBox="1">
            <a:spLocks noGrp="1"/>
          </p:cNvSpPr>
          <p:nvPr>
            <p:ph type="title"/>
          </p:nvPr>
        </p:nvSpPr>
        <p:spPr>
          <a:xfrm>
            <a:off x="457200" y="272520"/>
            <a:ext cx="8228160" cy="1143360"/>
          </a:xfrm>
          <a:prstGeom prst="rect">
            <a:avLst/>
          </a:prstGeom>
          <a:noFill/>
          <a:ln>
            <a:noFill/>
          </a:ln>
        </p:spPr>
        <p:txBody>
          <a:bodyPr wrap="square" lIns="0" tIns="0" rIns="0" bIns="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lvl="0" algn="ctr" rtl="0" hangingPunct="0">
        <a:buNone/>
        <a:tabLst/>
        <a:defRPr lang="fr-FR" sz="4400" b="0" i="0" u="none" strike="noStrike" kern="1200">
          <a:ln>
            <a:noFill/>
          </a:ln>
          <a:latin typeface="Arial" pitchFamily="18"/>
          <a:ea typeface="Microsoft YaHei" pitchFamily="2"/>
          <a:cs typeface="Mangal" pitchFamily="2"/>
        </a:defRPr>
      </a:lvl1pPr>
    </p:titleStyle>
    <p:bodyStyle>
      <a:lvl1pPr marL="432000" marR="0" lvl="0" indent="-324000" algn="l" rtl="0" hangingPunct="0">
        <a:lnSpc>
          <a:spcPct val="100000"/>
        </a:lnSpc>
        <a:spcBef>
          <a:spcPts val="0"/>
        </a:spcBef>
        <a:spcAft>
          <a:spcPts val="1414"/>
        </a:spcAft>
        <a:buSzPct val="45000"/>
        <a:buFont typeface="StarSymbol"/>
        <a:buChar char="●"/>
        <a:tabLst>
          <a:tab pos="342720" algn="l"/>
          <a:tab pos="448920" algn="l"/>
          <a:tab pos="898200" algn="l"/>
          <a:tab pos="1347480" algn="l"/>
          <a:tab pos="1796760" algn="l"/>
          <a:tab pos="2246040" algn="l"/>
          <a:tab pos="2695320" algn="l"/>
          <a:tab pos="3144600" algn="l"/>
          <a:tab pos="3593880" algn="l"/>
          <a:tab pos="4043159" algn="l"/>
          <a:tab pos="4492440" algn="l"/>
          <a:tab pos="4941360" algn="l"/>
          <a:tab pos="5390640" algn="l"/>
          <a:tab pos="5839920" algn="l"/>
          <a:tab pos="6289200" algn="l"/>
          <a:tab pos="6738480" algn="l"/>
          <a:tab pos="7187759" algn="l"/>
          <a:tab pos="7637040" algn="l"/>
          <a:tab pos="8086319" algn="l"/>
          <a:tab pos="8535600" algn="l"/>
          <a:tab pos="8984880" algn="l"/>
        </a:tabLst>
        <a:defRPr lang="fr-FR" sz="3200" b="0" i="0" u="none" strike="noStrike" kern="1200" spc="0" baseline="0">
          <a:solidFill>
            <a:srgbClr val="C49026"/>
          </a:solidFill>
          <a:latin typeface="Arial" pitchFamily="18"/>
          <a:ea typeface="Microsoft YaHei" pitchFamily="2"/>
          <a:cs typeface="Mangal" pitchFamily="2"/>
        </a:defRPr>
      </a:lvl1pPr>
      <a:lvl2pPr marL="864000" marR="0" lvl="1" indent="-324000" algn="l" rtl="0" hangingPunct="0">
        <a:lnSpc>
          <a:spcPct val="100000"/>
        </a:lnSpc>
        <a:spcBef>
          <a:spcPts val="0"/>
        </a:spcBef>
        <a:spcAft>
          <a:spcPts val="1134"/>
        </a:spcAft>
        <a:buClr>
          <a:srgbClr val="800000"/>
        </a:buClr>
        <a:buSzPct val="75000"/>
        <a:buFont typeface="StarSymbol"/>
        <a:buChar char="–"/>
        <a:tabLst>
          <a:tab pos="653400" algn="l"/>
          <a:tab pos="659160" algn="l"/>
          <a:tab pos="1108440" algn="l"/>
          <a:tab pos="1557719" algn="l"/>
          <a:tab pos="2007000" algn="l"/>
          <a:tab pos="2455920" algn="l"/>
          <a:tab pos="2905200" algn="l"/>
          <a:tab pos="3354480" algn="l"/>
          <a:tab pos="3803760" algn="l"/>
          <a:tab pos="4253040" algn="l"/>
          <a:tab pos="4702320" algn="l"/>
          <a:tab pos="5151600" algn="l"/>
          <a:tab pos="5600880" algn="l"/>
          <a:tab pos="6050160" algn="l"/>
          <a:tab pos="6499440" algn="l"/>
          <a:tab pos="6948719" algn="l"/>
          <a:tab pos="7398000" algn="l"/>
          <a:tab pos="7847280" algn="l"/>
          <a:tab pos="8296560" algn="l"/>
          <a:tab pos="8745840" algn="l"/>
          <a:tab pos="9195120" algn="l"/>
        </a:tabLst>
        <a:defRPr lang="fr-FR" sz="2800" b="0" i="0" u="none" strike="noStrike" kern="1200" spc="0" baseline="0">
          <a:solidFill>
            <a:srgbClr val="003855"/>
          </a:solidFill>
          <a:latin typeface="Arial" pitchFamily="18"/>
          <a:ea typeface="Microsoft YaHei" pitchFamily="2"/>
          <a:cs typeface="Mangal" pitchFamily="2"/>
        </a:defRPr>
      </a:lvl2pPr>
      <a:lvl3pPr marL="1296000" marR="0" lvl="2" indent="-288000" algn="l" rtl="0" hangingPunct="0">
        <a:lnSpc>
          <a:spcPct val="100000"/>
        </a:lnSpc>
        <a:spcBef>
          <a:spcPts val="0"/>
        </a:spcBef>
        <a:spcAft>
          <a:spcPts val="850"/>
        </a:spcAft>
        <a:buClr>
          <a:srgbClr val="FFFF00"/>
        </a:buClr>
        <a:buSzPct val="45000"/>
        <a:buFont typeface="StarSymbol"/>
        <a:buChar char="●"/>
        <a:tabLst>
          <a:tab pos="1143000" algn="l"/>
          <a:tab pos="1347480" algn="l"/>
          <a:tab pos="1796760" algn="l"/>
          <a:tab pos="2246039" algn="l"/>
          <a:tab pos="2695320" algn="l"/>
          <a:tab pos="3144600" algn="l"/>
          <a:tab pos="3593880" algn="l"/>
          <a:tab pos="4043160" algn="l"/>
          <a:tab pos="4492440" algn="l"/>
          <a:tab pos="4941719" algn="l"/>
          <a:tab pos="5391000" algn="l"/>
          <a:tab pos="5840280" algn="l"/>
          <a:tab pos="6289560" algn="l"/>
          <a:tab pos="6738840" algn="l"/>
          <a:tab pos="7188120" algn="l"/>
          <a:tab pos="7637400" algn="l"/>
          <a:tab pos="8086680" algn="l"/>
          <a:tab pos="8535960" algn="l"/>
          <a:tab pos="8985240" algn="l"/>
          <a:tab pos="9434160" algn="l"/>
          <a:tab pos="9883440" algn="l"/>
        </a:tabLst>
        <a:defRPr lang="fr-FR" sz="2400" b="0" i="0" u="none" strike="noStrike" kern="1200" spc="0" baseline="0">
          <a:solidFill>
            <a:srgbClr val="003855"/>
          </a:solidFill>
          <a:latin typeface="Arial" pitchFamily="18"/>
          <a:ea typeface="Microsoft YaHei" pitchFamily="2"/>
          <a:cs typeface="Mangal" pitchFamily="2"/>
        </a:defRPr>
      </a:lvl3pPr>
      <a:lvl4pPr marL="1728000" marR="0" lvl="3" indent="-216000" algn="l" rtl="0" hangingPunct="0">
        <a:lnSpc>
          <a:spcPct val="100000"/>
        </a:lnSpc>
        <a:spcBef>
          <a:spcPts val="0"/>
        </a:spcBef>
        <a:spcAft>
          <a:spcPts val="564"/>
        </a:spcAft>
        <a:buClr>
          <a:srgbClr val="000000"/>
        </a:buClr>
        <a:buSzPct val="75000"/>
        <a:buFont typeface="StarSymbol"/>
        <a:buChar char="–"/>
        <a:tabLst>
          <a:tab pos="1600200" algn="l"/>
          <a:tab pos="1796760" algn="l"/>
          <a:tab pos="2246039" algn="l"/>
          <a:tab pos="2695320" algn="l"/>
          <a:tab pos="3144599"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Lst>
        <a:defRPr lang="fr-FR" sz="2000" b="0" i="0" u="none" strike="noStrike" kern="1200" spc="0" baseline="0">
          <a:solidFill>
            <a:srgbClr val="003855"/>
          </a:solidFill>
          <a:latin typeface="Arial" pitchFamily="18"/>
          <a:ea typeface="Microsoft YaHei" pitchFamily="2"/>
          <a:cs typeface="Mangal" pitchFamily="2"/>
        </a:defRPr>
      </a:lvl4pPr>
      <a:lvl5pPr marL="2160000" marR="0" lvl="4" indent="-216000" algn="l" rtl="0" hangingPunct="0">
        <a:lnSpc>
          <a:spcPct val="100000"/>
        </a:lnSpc>
        <a:spcBef>
          <a:spcPts val="0"/>
        </a:spcBef>
        <a:spcAft>
          <a:spcPts val="286"/>
        </a:spcAft>
        <a:buClr>
          <a:srgbClr val="000000"/>
        </a:buClr>
        <a:buSzPct val="45000"/>
        <a:buFont typeface="StarSymbol"/>
        <a:buChar char="●"/>
        <a:tabLst>
          <a:tab pos="2057400" algn="l"/>
          <a:tab pos="2246040" algn="l"/>
          <a:tab pos="2695320" algn="l"/>
          <a:tab pos="3144600" algn="l"/>
          <a:tab pos="3593880" algn="l"/>
          <a:tab pos="4043160" algn="l"/>
          <a:tab pos="4492440" algn="l"/>
          <a:tab pos="4941720" algn="l"/>
          <a:tab pos="5391000" algn="l"/>
          <a:tab pos="5840279" algn="l"/>
          <a:tab pos="6289560" algn="l"/>
          <a:tab pos="6738840" algn="l"/>
          <a:tab pos="7188120" algn="l"/>
          <a:tab pos="7637400" algn="l"/>
          <a:tab pos="8086679" algn="l"/>
          <a:tab pos="8535960" algn="l"/>
          <a:tab pos="8985240" algn="l"/>
          <a:tab pos="9434160" algn="l"/>
          <a:tab pos="9883440" algn="l"/>
          <a:tab pos="10332719" algn="l"/>
          <a:tab pos="10782000" algn="l"/>
        </a:tabLst>
        <a:defRPr lang="fr-FR" sz="2000" b="0" i="0" u="none" strike="noStrike" kern="1200" spc="0" baseline="0">
          <a:solidFill>
            <a:srgbClr val="003855"/>
          </a:solidFill>
          <a:latin typeface="Arial" pitchFamily="18"/>
          <a:ea typeface="Microsoft YaHei" pitchFamily="2"/>
          <a:cs typeface="Mangal" pitchFamily="2"/>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457200" y="274680"/>
            <a:ext cx="8229600" cy="1143000"/>
          </a:xfrm>
          <a:prstGeom prst="rect">
            <a:avLst/>
          </a:prstGeom>
          <a:noFill/>
          <a:ln>
            <a:noFill/>
          </a:ln>
        </p:spPr>
        <p:txBody>
          <a:bodyPr wrap="square" lIns="91440" tIns="45720" rIns="91440" bIns="4572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Cliquez pour modifier le style du titre</a:t>
            </a:r>
          </a:p>
        </p:txBody>
      </p:sp>
      <p:sp>
        <p:nvSpPr>
          <p:cNvPr id="3" name="Espace réservé du texte 2"/>
          <p:cNvSpPr txBox="1">
            <a:spLocks noGrp="1"/>
          </p:cNvSpPr>
          <p:nvPr>
            <p:ph type="body" idx="1"/>
          </p:nvPr>
        </p:nvSpPr>
        <p:spPr>
          <a:xfrm>
            <a:off x="457200" y="1600200"/>
            <a:ext cx="8229600" cy="4525920"/>
          </a:xfrm>
          <a:prstGeom prst="rect">
            <a:avLst/>
          </a:prstGeom>
          <a:noFill/>
          <a:ln>
            <a:noFill/>
          </a:ln>
        </p:spPr>
        <p:txBody>
          <a:bodyPr wrap="square" lIns="91440" tIns="45720" rIns="91440" bIns="45720" anchor="t" anchorCtr="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457200" y="6356520"/>
            <a:ext cx="2133720" cy="365040"/>
          </a:xfrm>
          <a:prstGeom prst="rect">
            <a:avLst/>
          </a:prstGeom>
          <a:noFill/>
          <a:ln>
            <a:noFill/>
          </a:ln>
        </p:spPr>
        <p:txBody>
          <a:bodyPr wrap="square" lIns="91440" tIns="45720" rIns="91440" bIns="45720" anchor="ctr" anchorCtr="0"/>
          <a:lstStyle>
            <a:lvl1pPr marL="0" marR="0" lvl="0" indent="0" algn="l" rtl="0" hangingPunct="1">
              <a:lnSpc>
                <a:spcPct val="100000"/>
              </a:lnSpc>
              <a:spcBef>
                <a:spcPts val="0"/>
              </a:spcBef>
              <a:spcAft>
                <a:spcPts val="0"/>
              </a:spcAft>
              <a:buNone/>
              <a:tabLst/>
              <a:defRPr lang="fr-FR" sz="1200" b="0" i="0" u="none" strike="noStrike" kern="1200" spc="0" baseline="0">
                <a:solidFill>
                  <a:srgbClr val="898989"/>
                </a:solidFill>
                <a:latin typeface="Calibri" pitchFamily="18"/>
                <a:ea typeface="Tahoma" pitchFamily="2"/>
                <a:cs typeface="Tahoma" pitchFamily="2"/>
              </a:defRPr>
            </a:lvl1pPr>
          </a:lstStyle>
          <a:p>
            <a:pPr lvl="0"/>
            <a:fld id="{E0B95AAB-3A9C-430D-882F-2B7BD7AEC444}" type="datetime1">
              <a:rPr lang="fr-FR"/>
              <a:pPr lvl="0"/>
              <a:t>08/04/2015</a:t>
            </a:fld>
            <a:endParaRPr lang="fr-FR"/>
          </a:p>
        </p:txBody>
      </p:sp>
      <p:sp>
        <p:nvSpPr>
          <p:cNvPr id="5" name="Espace réservé du pied de page 4"/>
          <p:cNvSpPr txBox="1">
            <a:spLocks noGrp="1"/>
          </p:cNvSpPr>
          <p:nvPr>
            <p:ph type="ftr" sz="quarter" idx="3"/>
          </p:nvPr>
        </p:nvSpPr>
        <p:spPr>
          <a:xfrm>
            <a:off x="3124079" y="6356520"/>
            <a:ext cx="2895479" cy="365040"/>
          </a:xfrm>
          <a:prstGeom prst="rect">
            <a:avLst/>
          </a:prstGeom>
          <a:noFill/>
          <a:ln>
            <a:noFill/>
          </a:ln>
        </p:spPr>
        <p:txBody>
          <a:bodyPr wrap="square" lIns="91440" tIns="45720" rIns="91440" bIns="45720" anchor="ctr" anchorCtr="1"/>
          <a:lstStyle>
            <a:lvl1pPr lvl="0" rtl="0" hangingPunct="0">
              <a:buNone/>
              <a:tabLst/>
              <a:defRPr lang="fr-FR" sz="2400" kern="1200">
                <a:latin typeface="Times New Roman" pitchFamily="18"/>
                <a:ea typeface="Segoe UI" pitchFamily="2"/>
                <a:cs typeface="Tahoma" pitchFamily="2"/>
              </a:defRPr>
            </a:lvl1pPr>
          </a:lstStyle>
          <a:p>
            <a:pPr lvl="0"/>
            <a:endParaRPr lang="fr-FR"/>
          </a:p>
        </p:txBody>
      </p:sp>
      <p:sp>
        <p:nvSpPr>
          <p:cNvPr id="6" name="Espace réservé du numéro de diapositive 5"/>
          <p:cNvSpPr txBox="1">
            <a:spLocks noGrp="1"/>
          </p:cNvSpPr>
          <p:nvPr>
            <p:ph type="sldNum" sz="quarter" idx="4"/>
          </p:nvPr>
        </p:nvSpPr>
        <p:spPr>
          <a:xfrm>
            <a:off x="6553080" y="6356520"/>
            <a:ext cx="21337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fr-FR" sz="1200" b="0" i="0" u="none" strike="noStrike" kern="1200" spc="0" baseline="0">
                <a:solidFill>
                  <a:srgbClr val="898989"/>
                </a:solidFill>
                <a:latin typeface="Calibri" pitchFamily="18"/>
                <a:ea typeface="Tahoma" pitchFamily="2"/>
                <a:cs typeface="Tahoma" pitchFamily="2"/>
              </a:defRPr>
            </a:lvl1pPr>
          </a:lstStyle>
          <a:p>
            <a:pPr lvl="0"/>
            <a:fld id="{8691FA3A-0B25-491B-B2BB-16B3095A5EE3}" type="slidenum">
              <a:rPr/>
              <a:pPr lvl="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lvl="0" indent="0" algn="ctr" rtl="0" hangingPunct="1">
        <a:lnSpc>
          <a:spcPct val="100000"/>
        </a:lnSpc>
        <a:spcBef>
          <a:spcPts val="0"/>
        </a:spcBef>
        <a:spcAft>
          <a:spcPts val="0"/>
        </a:spcAft>
        <a:buSzPct val="45000"/>
        <a:buFont typeface="StarSymbol"/>
        <a:buChar char="●"/>
        <a:tabLst/>
        <a:defRPr lang="fr-FR" sz="4400" b="0" i="0" u="none" strike="noStrike" kern="1200" spc="0" baseline="0">
          <a:ln>
            <a:noFill/>
          </a:ln>
          <a:solidFill>
            <a:srgbClr val="000000"/>
          </a:solidFill>
          <a:latin typeface="Calibri" pitchFamily="18"/>
          <a:ea typeface="Lucida Sans Unicode" pitchFamily="2"/>
          <a:cs typeface="Mangal" pitchFamily="2"/>
        </a:defRPr>
      </a:lvl1pPr>
    </p:titleStyle>
    <p:bodyStyle>
      <a:lvl1pPr marL="432000" marR="0" lvl="0" indent="-324000" algn="l" rtl="0" hangingPunct="1">
        <a:lnSpc>
          <a:spcPct val="100000"/>
        </a:lnSpc>
        <a:spcBef>
          <a:spcPts val="0"/>
        </a:spcBef>
        <a:spcAft>
          <a:spcPts val="1414"/>
        </a:spcAft>
        <a:buSzPct val="45000"/>
        <a:buFont typeface="StarSymbol"/>
        <a:buChar char="●"/>
        <a:tabLst/>
        <a:defRPr lang="fr-FR" sz="3200" b="0" i="0" u="none" strike="noStrike" kern="1200" spc="0" baseline="0">
          <a:solidFill>
            <a:srgbClr val="000000"/>
          </a:solidFill>
          <a:latin typeface="Arial" pitchFamily="18"/>
          <a:ea typeface="Microsoft YaHei" pitchFamily="2"/>
          <a:cs typeface="Mangal" pitchFamily="2"/>
        </a:defRPr>
      </a:lvl1pPr>
      <a:lvl2pPr marL="864000" marR="0" lvl="1" indent="-324000" algn="l" rtl="0" hangingPunct="1">
        <a:lnSpc>
          <a:spcPct val="100000"/>
        </a:lnSpc>
        <a:spcBef>
          <a:spcPts val="0"/>
        </a:spcBef>
        <a:spcAft>
          <a:spcPts val="1134"/>
        </a:spcAft>
        <a:buSzPct val="75000"/>
        <a:buFont typeface="StarSymbol"/>
        <a:buChar char="–"/>
        <a:tabLst/>
        <a:defRPr lang="fr-FR" sz="2800" b="0" i="0" u="none" strike="noStrike" kern="1200" spc="0" baseline="0">
          <a:solidFill>
            <a:srgbClr val="000000"/>
          </a:solidFill>
          <a:latin typeface="Arial" pitchFamily="18"/>
          <a:ea typeface="Microsoft YaHei" pitchFamily="2"/>
          <a:cs typeface="Mangal" pitchFamily="2"/>
        </a:defRPr>
      </a:lvl2pPr>
      <a:lvl3pPr marL="1296000" marR="0" lvl="2" indent="-288000" algn="l" rtl="0" hangingPunct="1">
        <a:lnSpc>
          <a:spcPct val="100000"/>
        </a:lnSpc>
        <a:spcBef>
          <a:spcPts val="0"/>
        </a:spcBef>
        <a:spcAft>
          <a:spcPts val="850"/>
        </a:spcAft>
        <a:buSzPct val="45000"/>
        <a:buFont typeface="StarSymbol"/>
        <a:buChar char="●"/>
        <a:tabLst/>
        <a:defRPr lang="fr-FR" sz="2400" b="0" i="0" u="none" strike="noStrike" kern="1200" spc="0" baseline="0">
          <a:solidFill>
            <a:srgbClr val="000000"/>
          </a:solidFill>
          <a:latin typeface="Arial" pitchFamily="18"/>
          <a:ea typeface="Microsoft YaHei" pitchFamily="2"/>
          <a:cs typeface="Mangal" pitchFamily="2"/>
        </a:defRPr>
      </a:lvl3pPr>
      <a:lvl4pPr marL="1728000" marR="0" lvl="3" indent="-216000" algn="l" rtl="0" hangingPunct="1">
        <a:lnSpc>
          <a:spcPct val="100000"/>
        </a:lnSpc>
        <a:spcBef>
          <a:spcPts val="0"/>
        </a:spcBef>
        <a:spcAft>
          <a:spcPts val="564"/>
        </a:spcAft>
        <a:buSzPct val="75000"/>
        <a:buFont typeface="StarSymbol"/>
        <a:buChar char="–"/>
        <a:tabLst/>
        <a:defRPr lang="fr-FR" sz="2000" b="0" i="0" u="none" strike="noStrike" kern="1200" spc="0" baseline="0">
          <a:solidFill>
            <a:srgbClr val="000000"/>
          </a:solidFill>
          <a:latin typeface="Arial" pitchFamily="18"/>
          <a:ea typeface="Microsoft YaHei" pitchFamily="2"/>
          <a:cs typeface="Mangal" pitchFamily="2"/>
        </a:defRPr>
      </a:lvl4pPr>
      <a:lvl5pPr marL="2160000" marR="0" lvl="4" indent="-216000" algn="l" rtl="0" hangingPunct="1">
        <a:lnSpc>
          <a:spcPct val="100000"/>
        </a:lnSpc>
        <a:spcBef>
          <a:spcPts val="0"/>
        </a:spcBef>
        <a:spcAft>
          <a:spcPts val="286"/>
        </a:spcAft>
        <a:buSzPct val="45000"/>
        <a:buFont typeface="StarSymbol"/>
        <a:buChar char="●"/>
        <a:tabLst/>
        <a:defRPr lang="fr-FR" sz="2000" b="0" i="0" u="none" strike="noStrike" kern="1200" spc="0" baseline="0">
          <a:solidFill>
            <a:srgbClr val="000000"/>
          </a:solidFill>
          <a:latin typeface="Arial" pitchFamily="18"/>
          <a:ea typeface="Microsoft YaHei" pitchFamily="2"/>
          <a:cs typeface="Mangal" pitchFamily="2"/>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1726920" y="482400"/>
            <a:ext cx="7047000" cy="671760"/>
          </a:xfrm>
          <a:prstGeom prst="rect">
            <a:avLst/>
          </a:prstGeom>
          <a:noFill/>
          <a:ln>
            <a:noFill/>
          </a:ln>
        </p:spPr>
        <p:txBody>
          <a:bodyPr wrap="square" lIns="0" tIns="0" rIns="0" bIns="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fr-FR"/>
          </a:p>
        </p:txBody>
      </p:sp>
      <p:sp>
        <p:nvSpPr>
          <p:cNvPr id="3" name="Espace réservé du texte 2"/>
          <p:cNvSpPr txBox="1">
            <a:spLocks noGrp="1"/>
          </p:cNvSpPr>
          <p:nvPr>
            <p:ph type="body" idx="1"/>
          </p:nvPr>
        </p:nvSpPr>
        <p:spPr>
          <a:xfrm>
            <a:off x="1447560" y="2317320"/>
            <a:ext cx="6653159" cy="3977640"/>
          </a:xfrm>
          <a:prstGeom prst="rect">
            <a:avLst/>
          </a:prstGeom>
          <a:noFill/>
          <a:ln>
            <a:noFill/>
          </a:ln>
        </p:spPr>
        <p:txBody>
          <a:bodyPr wrap="square" lIns="0" tIns="0" rIns="0" bIns="0" anchor="t" anchorCtr="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p:nvPr/>
        </p:nvSpPr>
        <p:spPr>
          <a:xfrm>
            <a:off x="0" y="2362320"/>
            <a:ext cx="380880" cy="44956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C49026"/>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Rectangle 4"/>
          <p:cNvSpPr/>
          <p:nvPr/>
        </p:nvSpPr>
        <p:spPr>
          <a:xfrm>
            <a:off x="0" y="0"/>
            <a:ext cx="380880" cy="6857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03855"/>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lvl="0" algn="ctr" rtl="0" hangingPunct="0">
        <a:buNone/>
        <a:tabLst/>
        <a:defRPr lang="fr-FR" sz="4400" b="0" i="0" u="none" strike="noStrike" kern="1200">
          <a:ln>
            <a:noFill/>
          </a:ln>
          <a:latin typeface="Arial" pitchFamily="18"/>
          <a:ea typeface="Microsoft YaHei" pitchFamily="2"/>
          <a:cs typeface="Mangal" pitchFamily="2"/>
        </a:defRPr>
      </a:lvl1pPr>
    </p:titleStyle>
    <p:bodyStyle>
      <a:lvl1pPr marL="432000" marR="0" lvl="0" indent="-324000" algn="l" rtl="0" hangingPunct="0">
        <a:lnSpc>
          <a:spcPct val="100000"/>
        </a:lnSpc>
        <a:spcBef>
          <a:spcPts val="0"/>
        </a:spcBef>
        <a:spcAft>
          <a:spcPts val="1414"/>
        </a:spcAft>
        <a:buSzPct val="45000"/>
        <a:buFont typeface="StarSymbol"/>
        <a:buChar char="●"/>
        <a:tabLst>
          <a:tab pos="342720" algn="l"/>
          <a:tab pos="448920" algn="l"/>
          <a:tab pos="898200" algn="l"/>
          <a:tab pos="1347480" algn="l"/>
          <a:tab pos="1796760" algn="l"/>
          <a:tab pos="2246040" algn="l"/>
          <a:tab pos="2695320" algn="l"/>
          <a:tab pos="3144600" algn="l"/>
          <a:tab pos="3593880" algn="l"/>
          <a:tab pos="4043159" algn="l"/>
          <a:tab pos="4492440" algn="l"/>
          <a:tab pos="4941360" algn="l"/>
          <a:tab pos="5390640" algn="l"/>
          <a:tab pos="5839920" algn="l"/>
          <a:tab pos="6289200" algn="l"/>
          <a:tab pos="6738480" algn="l"/>
          <a:tab pos="7187759" algn="l"/>
          <a:tab pos="7637040" algn="l"/>
          <a:tab pos="8086319" algn="l"/>
          <a:tab pos="8535600" algn="l"/>
          <a:tab pos="8984880" algn="l"/>
        </a:tabLst>
        <a:defRPr lang="fr-FR" sz="3200" b="0" i="0" u="none" strike="noStrike" kern="1200" spc="0" baseline="0">
          <a:solidFill>
            <a:srgbClr val="003855"/>
          </a:solidFill>
          <a:latin typeface="Arial" pitchFamily="18"/>
          <a:ea typeface="Microsoft YaHei" pitchFamily="2"/>
          <a:cs typeface="Mangal" pitchFamily="2"/>
        </a:defRPr>
      </a:lvl1pPr>
      <a:lvl2pPr marL="864000" marR="0" lvl="1" indent="-324000" algn="l" rtl="0" hangingPunct="0">
        <a:lnSpc>
          <a:spcPct val="100000"/>
        </a:lnSpc>
        <a:spcBef>
          <a:spcPts val="0"/>
        </a:spcBef>
        <a:spcAft>
          <a:spcPts val="1134"/>
        </a:spcAft>
        <a:buClr>
          <a:srgbClr val="000000"/>
        </a:buClr>
        <a:buSzPct val="75000"/>
        <a:buFont typeface="StarSymbol"/>
        <a:buChar char="–"/>
        <a:tabLst>
          <a:tab pos="742680" algn="l"/>
          <a:tab pos="898200" algn="l"/>
          <a:tab pos="1347480" algn="l"/>
          <a:tab pos="1796759" algn="l"/>
          <a:tab pos="2246039" algn="l"/>
          <a:tab pos="2694960" algn="l"/>
          <a:tab pos="3144240" algn="l"/>
          <a:tab pos="3593520" algn="l"/>
          <a:tab pos="4042800" algn="l"/>
          <a:tab pos="4492080" algn="l"/>
          <a:tab pos="4941360" algn="l"/>
          <a:tab pos="5390640" algn="l"/>
          <a:tab pos="5839920" algn="l"/>
          <a:tab pos="6289200" algn="l"/>
          <a:tab pos="6738480" algn="l"/>
          <a:tab pos="7187760" algn="l"/>
          <a:tab pos="7637040" algn="l"/>
          <a:tab pos="8086319" algn="l"/>
          <a:tab pos="8535600" algn="l"/>
          <a:tab pos="8984880" algn="l"/>
          <a:tab pos="9434160" algn="l"/>
        </a:tabLst>
        <a:defRPr lang="fr-FR" sz="2800" b="0" i="0" u="none" strike="noStrike" kern="1200" spc="0" baseline="0">
          <a:solidFill>
            <a:srgbClr val="003855"/>
          </a:solidFill>
          <a:latin typeface="Arial" pitchFamily="18"/>
          <a:ea typeface="Microsoft YaHei" pitchFamily="2"/>
          <a:cs typeface="Mangal" pitchFamily="2"/>
        </a:defRPr>
      </a:lvl2pPr>
      <a:lvl3pPr marL="1296000" marR="0" lvl="2" indent="-288000" algn="l" rtl="0" hangingPunct="0">
        <a:lnSpc>
          <a:spcPct val="100000"/>
        </a:lnSpc>
        <a:spcBef>
          <a:spcPts val="0"/>
        </a:spcBef>
        <a:spcAft>
          <a:spcPts val="850"/>
        </a:spcAft>
        <a:buClr>
          <a:srgbClr val="000000"/>
        </a:buClr>
        <a:buSzPct val="45000"/>
        <a:buFont typeface="StarSymbol"/>
        <a:buChar char="●"/>
        <a:tabLst>
          <a:tab pos="1143000" algn="l"/>
          <a:tab pos="1347480" algn="l"/>
          <a:tab pos="1796760" algn="l"/>
          <a:tab pos="2246039" algn="l"/>
          <a:tab pos="2695320" algn="l"/>
          <a:tab pos="3144600" algn="l"/>
          <a:tab pos="3593880" algn="l"/>
          <a:tab pos="4043160" algn="l"/>
          <a:tab pos="4492440" algn="l"/>
          <a:tab pos="4941719" algn="l"/>
          <a:tab pos="5391000" algn="l"/>
          <a:tab pos="5840280" algn="l"/>
          <a:tab pos="6289560" algn="l"/>
          <a:tab pos="6738840" algn="l"/>
          <a:tab pos="7188120" algn="l"/>
          <a:tab pos="7637400" algn="l"/>
          <a:tab pos="8086680" algn="l"/>
          <a:tab pos="8535960" algn="l"/>
          <a:tab pos="8985240" algn="l"/>
          <a:tab pos="9434160" algn="l"/>
          <a:tab pos="9883440" algn="l"/>
        </a:tabLst>
        <a:defRPr lang="fr-FR" sz="2400" b="0" i="0" u="none" strike="noStrike" kern="1200" spc="0" baseline="0">
          <a:solidFill>
            <a:srgbClr val="003855"/>
          </a:solidFill>
          <a:latin typeface="Arial" pitchFamily="18"/>
          <a:ea typeface="Microsoft YaHei" pitchFamily="2"/>
          <a:cs typeface="Mangal" pitchFamily="2"/>
        </a:defRPr>
      </a:lvl3pPr>
      <a:lvl4pPr marL="1728000" marR="0" lvl="3" indent="-216000" algn="l" rtl="0" hangingPunct="0">
        <a:lnSpc>
          <a:spcPct val="100000"/>
        </a:lnSpc>
        <a:spcBef>
          <a:spcPts val="0"/>
        </a:spcBef>
        <a:spcAft>
          <a:spcPts val="564"/>
        </a:spcAft>
        <a:buClr>
          <a:srgbClr val="000000"/>
        </a:buClr>
        <a:buSzPct val="75000"/>
        <a:buFont typeface="StarSymbol"/>
        <a:buChar char="–"/>
        <a:tabLst>
          <a:tab pos="1600200" algn="l"/>
          <a:tab pos="1796760" algn="l"/>
          <a:tab pos="2246039" algn="l"/>
          <a:tab pos="2695320" algn="l"/>
          <a:tab pos="3144599"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Lst>
        <a:defRPr lang="fr-FR" sz="2000" b="0" i="0" u="none" strike="noStrike" kern="1200" spc="0" baseline="0">
          <a:solidFill>
            <a:srgbClr val="003855"/>
          </a:solidFill>
          <a:latin typeface="Arial" pitchFamily="18"/>
          <a:ea typeface="Microsoft YaHei" pitchFamily="2"/>
          <a:cs typeface="Mangal" pitchFamily="2"/>
        </a:defRPr>
      </a:lvl4pPr>
      <a:lvl5pPr marL="2160000" marR="0" lvl="4" indent="-216000" algn="l" rtl="0" hangingPunct="0">
        <a:lnSpc>
          <a:spcPct val="100000"/>
        </a:lnSpc>
        <a:spcBef>
          <a:spcPts val="0"/>
        </a:spcBef>
        <a:spcAft>
          <a:spcPts val="286"/>
        </a:spcAft>
        <a:buClr>
          <a:srgbClr val="000000"/>
        </a:buClr>
        <a:buSzPct val="45000"/>
        <a:buFont typeface="StarSymbol"/>
        <a:buChar char="●"/>
        <a:tabLst>
          <a:tab pos="2057400" algn="l"/>
          <a:tab pos="2246040" algn="l"/>
          <a:tab pos="2695320" algn="l"/>
          <a:tab pos="3144600" algn="l"/>
          <a:tab pos="3593880" algn="l"/>
          <a:tab pos="4043160" algn="l"/>
          <a:tab pos="4492440" algn="l"/>
          <a:tab pos="4941720" algn="l"/>
          <a:tab pos="5391000" algn="l"/>
          <a:tab pos="5840279" algn="l"/>
          <a:tab pos="6289560" algn="l"/>
          <a:tab pos="6738840" algn="l"/>
          <a:tab pos="7188120" algn="l"/>
          <a:tab pos="7637400" algn="l"/>
          <a:tab pos="8086679" algn="l"/>
          <a:tab pos="8535960" algn="l"/>
          <a:tab pos="8985240" algn="l"/>
          <a:tab pos="9434160" algn="l"/>
          <a:tab pos="9883440" algn="l"/>
          <a:tab pos="10332719" algn="l"/>
          <a:tab pos="10782000" algn="l"/>
        </a:tabLst>
        <a:defRPr lang="fr-FR" sz="2000" b="0" i="0" u="none" strike="noStrike" kern="1200" spc="0" baseline="0">
          <a:solidFill>
            <a:srgbClr val="003855"/>
          </a:solidFill>
          <a:latin typeface="Arial" pitchFamily="18"/>
          <a:ea typeface="Microsoft YaHei" pitchFamily="2"/>
          <a:cs typeface="Mangal" pitchFamily="2"/>
        </a:defRPr>
      </a:lvl5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988479" y="646200"/>
            <a:ext cx="183960" cy="3664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 name="Rectangle 2"/>
          <p:cNvSpPr/>
          <p:nvPr/>
        </p:nvSpPr>
        <p:spPr>
          <a:xfrm>
            <a:off x="380880" y="0"/>
            <a:ext cx="2984759" cy="6857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03855"/>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 name="Rectangle 3"/>
          <p:cNvSpPr/>
          <p:nvPr/>
        </p:nvSpPr>
        <p:spPr>
          <a:xfrm>
            <a:off x="380880" y="3429000"/>
            <a:ext cx="2984759" cy="3429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C49026"/>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Espace réservé du texte 5"/>
          <p:cNvSpPr txBox="1">
            <a:spLocks noGrp="1"/>
          </p:cNvSpPr>
          <p:nvPr>
            <p:ph type="body" idx="1"/>
          </p:nvPr>
        </p:nvSpPr>
        <p:spPr>
          <a:xfrm>
            <a:off x="762120" y="2057400"/>
            <a:ext cx="7656479" cy="3977640"/>
          </a:xfrm>
          <a:prstGeom prst="rect">
            <a:avLst/>
          </a:prstGeom>
          <a:noFill/>
          <a:ln>
            <a:noFill/>
          </a:ln>
        </p:spPr>
        <p:txBody>
          <a:bodyPr wrap="square" lIns="0" tIns="0" rIns="0" bIns="0" anchor="t" anchorCtr="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titre 6"/>
          <p:cNvSpPr txBox="1">
            <a:spLocks noGrp="1"/>
          </p:cNvSpPr>
          <p:nvPr>
            <p:ph type="title"/>
          </p:nvPr>
        </p:nvSpPr>
        <p:spPr>
          <a:xfrm>
            <a:off x="457200" y="273600"/>
            <a:ext cx="8229240" cy="1144800"/>
          </a:xfrm>
          <a:prstGeom prst="rect">
            <a:avLst/>
          </a:prstGeom>
          <a:noFill/>
          <a:ln>
            <a:noFill/>
          </a:ln>
        </p:spPr>
        <p:txBody>
          <a:bodyPr wrap="square" lIns="0" tIns="0" rIns="0" bIns="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fr-FR"/>
          </a:p>
        </p:txBody>
      </p:sp>
      <p:pic>
        <p:nvPicPr>
          <p:cNvPr id="7" name="Picture 5"/>
          <p:cNvPicPr>
            <a:picLocks noChangeAspect="1"/>
          </p:cNvPicPr>
          <p:nvPr/>
        </p:nvPicPr>
        <p:blipFill>
          <a:blip cstate="print">
            <a:alphaModFix/>
            <a:lum/>
          </a:blip>
          <a:srcRect/>
          <a:stretch>
            <a:fillRect/>
          </a:stretch>
        </p:blipFill>
        <p:spPr>
          <a:xfrm>
            <a:off x="305280" y="1340280"/>
            <a:ext cx="2514600" cy="6570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lvl="0" algn="ctr" rtl="0" hangingPunct="0">
        <a:buNone/>
        <a:tabLst/>
        <a:defRPr lang="fr-FR" sz="4400" b="0" i="0" u="none" strike="noStrike" kern="1200">
          <a:ln>
            <a:noFill/>
          </a:ln>
          <a:latin typeface="Arial" pitchFamily="18"/>
          <a:ea typeface="Microsoft YaHei" pitchFamily="2"/>
          <a:cs typeface="Mangal" pitchFamily="2"/>
        </a:defRPr>
      </a:lvl1pPr>
    </p:titleStyle>
    <p:bodyStyle>
      <a:lvl1pPr marL="432000" marR="0" lvl="0" indent="-324000" algn="l" rtl="0" hangingPunct="0">
        <a:lnSpc>
          <a:spcPct val="100000"/>
        </a:lnSpc>
        <a:spcBef>
          <a:spcPts val="0"/>
        </a:spcBef>
        <a:spcAft>
          <a:spcPts val="1414"/>
        </a:spcAft>
        <a:buSzPct val="45000"/>
        <a:buFont typeface="StarSymbol"/>
        <a:buChar char="●"/>
        <a:tabLst>
          <a:tab pos="342720" algn="l"/>
          <a:tab pos="448920" algn="l"/>
          <a:tab pos="898200" algn="l"/>
          <a:tab pos="1347480" algn="l"/>
          <a:tab pos="1796760" algn="l"/>
          <a:tab pos="2246040" algn="l"/>
          <a:tab pos="2695320" algn="l"/>
          <a:tab pos="3144600" algn="l"/>
          <a:tab pos="3593880" algn="l"/>
          <a:tab pos="4043159" algn="l"/>
          <a:tab pos="4492440" algn="l"/>
          <a:tab pos="4941360" algn="l"/>
          <a:tab pos="5390640" algn="l"/>
          <a:tab pos="5839920" algn="l"/>
          <a:tab pos="6289200" algn="l"/>
          <a:tab pos="6738480" algn="l"/>
          <a:tab pos="7187759" algn="l"/>
          <a:tab pos="7637040" algn="l"/>
          <a:tab pos="8086319" algn="l"/>
          <a:tab pos="8535600" algn="l"/>
          <a:tab pos="8984880" algn="l"/>
        </a:tabLst>
        <a:defRPr lang="fr-FR" sz="3200" b="0" i="0" u="none" strike="noStrike" kern="1200" spc="0" baseline="0">
          <a:solidFill>
            <a:srgbClr val="C49026"/>
          </a:solidFill>
          <a:latin typeface="Arial" pitchFamily="18"/>
          <a:ea typeface="Microsoft YaHei" pitchFamily="2"/>
          <a:cs typeface="Mangal" pitchFamily="2"/>
        </a:defRPr>
      </a:lvl1pPr>
      <a:lvl2pPr marL="864000" marR="0" lvl="1" indent="-324000" algn="l" rtl="0" hangingPunct="0">
        <a:lnSpc>
          <a:spcPct val="100000"/>
        </a:lnSpc>
        <a:spcBef>
          <a:spcPts val="0"/>
        </a:spcBef>
        <a:spcAft>
          <a:spcPts val="1134"/>
        </a:spcAft>
        <a:buClr>
          <a:srgbClr val="000000"/>
        </a:buClr>
        <a:buSzPct val="75000"/>
        <a:buFont typeface="StarSymbol"/>
        <a:buChar char="–"/>
        <a:tabLst>
          <a:tab pos="742680" algn="l"/>
          <a:tab pos="898200" algn="l"/>
          <a:tab pos="1347480" algn="l"/>
          <a:tab pos="1796759" algn="l"/>
          <a:tab pos="2246039" algn="l"/>
          <a:tab pos="2694960" algn="l"/>
          <a:tab pos="3144240" algn="l"/>
          <a:tab pos="3593520" algn="l"/>
          <a:tab pos="4042800" algn="l"/>
          <a:tab pos="4492080" algn="l"/>
          <a:tab pos="4941360" algn="l"/>
          <a:tab pos="5390640" algn="l"/>
          <a:tab pos="5839920" algn="l"/>
          <a:tab pos="6289200" algn="l"/>
          <a:tab pos="6738480" algn="l"/>
          <a:tab pos="7187760" algn="l"/>
          <a:tab pos="7637040" algn="l"/>
          <a:tab pos="8086319" algn="l"/>
          <a:tab pos="8535600" algn="l"/>
          <a:tab pos="8984880" algn="l"/>
          <a:tab pos="9434160" algn="l"/>
        </a:tabLst>
        <a:defRPr lang="fr-FR" sz="2800" b="0" i="0" u="none" strike="noStrike" kern="1200" spc="0" baseline="0">
          <a:solidFill>
            <a:srgbClr val="003855"/>
          </a:solidFill>
          <a:latin typeface="Arial" pitchFamily="18"/>
          <a:ea typeface="Microsoft YaHei" pitchFamily="2"/>
          <a:cs typeface="Mangal" pitchFamily="2"/>
        </a:defRPr>
      </a:lvl2pPr>
      <a:lvl3pPr marL="1296000" marR="0" lvl="2" indent="-288000" algn="l" rtl="0" hangingPunct="0">
        <a:lnSpc>
          <a:spcPct val="100000"/>
        </a:lnSpc>
        <a:spcBef>
          <a:spcPts val="0"/>
        </a:spcBef>
        <a:spcAft>
          <a:spcPts val="850"/>
        </a:spcAft>
        <a:buClr>
          <a:srgbClr val="000000"/>
        </a:buClr>
        <a:buSzPct val="45000"/>
        <a:buFont typeface="StarSymbol"/>
        <a:buChar char="●"/>
        <a:tabLst>
          <a:tab pos="1143000" algn="l"/>
          <a:tab pos="1347480" algn="l"/>
          <a:tab pos="1796760" algn="l"/>
          <a:tab pos="2246039" algn="l"/>
          <a:tab pos="2695320" algn="l"/>
          <a:tab pos="3144600" algn="l"/>
          <a:tab pos="3593880" algn="l"/>
          <a:tab pos="4043160" algn="l"/>
          <a:tab pos="4492440" algn="l"/>
          <a:tab pos="4941719" algn="l"/>
          <a:tab pos="5391000" algn="l"/>
          <a:tab pos="5840280" algn="l"/>
          <a:tab pos="6289560" algn="l"/>
          <a:tab pos="6738840" algn="l"/>
          <a:tab pos="7188120" algn="l"/>
          <a:tab pos="7637400" algn="l"/>
          <a:tab pos="8086680" algn="l"/>
          <a:tab pos="8535960" algn="l"/>
          <a:tab pos="8985240" algn="l"/>
          <a:tab pos="9434160" algn="l"/>
          <a:tab pos="9883440" algn="l"/>
        </a:tabLst>
        <a:defRPr lang="fr-FR" sz="2400" b="0" i="0" u="none" strike="noStrike" kern="1200" spc="0" baseline="0">
          <a:solidFill>
            <a:srgbClr val="003855"/>
          </a:solidFill>
          <a:latin typeface="Arial" pitchFamily="18"/>
          <a:ea typeface="Microsoft YaHei" pitchFamily="2"/>
          <a:cs typeface="Mangal" pitchFamily="2"/>
        </a:defRPr>
      </a:lvl3pPr>
      <a:lvl4pPr marL="1728000" marR="0" lvl="3" indent="-216000" algn="l" rtl="0" hangingPunct="0">
        <a:lnSpc>
          <a:spcPct val="100000"/>
        </a:lnSpc>
        <a:spcBef>
          <a:spcPts val="0"/>
        </a:spcBef>
        <a:spcAft>
          <a:spcPts val="564"/>
        </a:spcAft>
        <a:buClr>
          <a:srgbClr val="000000"/>
        </a:buClr>
        <a:buSzPct val="75000"/>
        <a:buFont typeface="StarSymbol"/>
        <a:buChar char="–"/>
        <a:tabLst>
          <a:tab pos="1600200" algn="l"/>
          <a:tab pos="1796760" algn="l"/>
          <a:tab pos="2246039" algn="l"/>
          <a:tab pos="2695320" algn="l"/>
          <a:tab pos="3144599"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Lst>
        <a:defRPr lang="fr-FR" sz="2000" b="0" i="0" u="none" strike="noStrike" kern="1200" spc="0" baseline="0">
          <a:solidFill>
            <a:srgbClr val="003855"/>
          </a:solidFill>
          <a:latin typeface="Arial" pitchFamily="18"/>
          <a:ea typeface="Microsoft YaHei" pitchFamily="2"/>
          <a:cs typeface="Mangal" pitchFamily="2"/>
        </a:defRPr>
      </a:lvl4pPr>
      <a:lvl5pPr marL="2160000" marR="0" lvl="4" indent="-216000" algn="l" rtl="0" hangingPunct="0">
        <a:lnSpc>
          <a:spcPct val="100000"/>
        </a:lnSpc>
        <a:spcBef>
          <a:spcPts val="0"/>
        </a:spcBef>
        <a:spcAft>
          <a:spcPts val="286"/>
        </a:spcAft>
        <a:buClr>
          <a:srgbClr val="000000"/>
        </a:buClr>
        <a:buSzPct val="45000"/>
        <a:buFont typeface="StarSymbol"/>
        <a:buChar char="●"/>
        <a:tabLst>
          <a:tab pos="2057400" algn="l"/>
          <a:tab pos="2246040" algn="l"/>
          <a:tab pos="2695320" algn="l"/>
          <a:tab pos="3144600" algn="l"/>
          <a:tab pos="3593880" algn="l"/>
          <a:tab pos="4043160" algn="l"/>
          <a:tab pos="4492440" algn="l"/>
          <a:tab pos="4941720" algn="l"/>
          <a:tab pos="5391000" algn="l"/>
          <a:tab pos="5840279" algn="l"/>
          <a:tab pos="6289560" algn="l"/>
          <a:tab pos="6738840" algn="l"/>
          <a:tab pos="7188120" algn="l"/>
          <a:tab pos="7637400" algn="l"/>
          <a:tab pos="8086679" algn="l"/>
          <a:tab pos="8535960" algn="l"/>
          <a:tab pos="8985240" algn="l"/>
          <a:tab pos="9434160" algn="l"/>
          <a:tab pos="9883440" algn="l"/>
          <a:tab pos="10332719" algn="l"/>
          <a:tab pos="10782000" algn="l"/>
        </a:tabLst>
        <a:defRPr lang="fr-FR" sz="2000" b="0" i="0" u="none" strike="noStrike" kern="1200" spc="0" baseline="0">
          <a:solidFill>
            <a:srgbClr val="003855"/>
          </a:solidFill>
          <a:latin typeface="Arial" pitchFamily="18"/>
          <a:ea typeface="Microsoft YaHei" pitchFamily="2"/>
          <a:cs typeface="Mangal" pitchFamily="2"/>
        </a:defRPr>
      </a:lvl5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988479" y="646200"/>
            <a:ext cx="183960" cy="3664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 name="Rectangle 2"/>
          <p:cNvSpPr/>
          <p:nvPr/>
        </p:nvSpPr>
        <p:spPr>
          <a:xfrm>
            <a:off x="0" y="0"/>
            <a:ext cx="9144000" cy="6858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 name="Rectangle 3"/>
          <p:cNvSpPr/>
          <p:nvPr/>
        </p:nvSpPr>
        <p:spPr>
          <a:xfrm>
            <a:off x="380880" y="0"/>
            <a:ext cx="2286000" cy="6857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03855"/>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Rectangle 4"/>
          <p:cNvSpPr/>
          <p:nvPr/>
        </p:nvSpPr>
        <p:spPr>
          <a:xfrm>
            <a:off x="380880" y="2362320"/>
            <a:ext cx="2286000" cy="44956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C49026"/>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pic>
        <p:nvPicPr>
          <p:cNvPr id="6" name="Picture 5"/>
          <p:cNvPicPr>
            <a:picLocks noChangeAspect="1"/>
          </p:cNvPicPr>
          <p:nvPr/>
        </p:nvPicPr>
        <p:blipFill>
          <a:blip cstate="print">
            <a:alphaModFix/>
            <a:lum/>
          </a:blip>
          <a:srcRect/>
          <a:stretch>
            <a:fillRect/>
          </a:stretch>
        </p:blipFill>
        <p:spPr>
          <a:xfrm>
            <a:off x="304920" y="1339920"/>
            <a:ext cx="2514600" cy="657000"/>
          </a:xfrm>
          <a:prstGeom prst="rect">
            <a:avLst/>
          </a:prstGeom>
          <a:noFill/>
          <a:ln>
            <a:noFill/>
          </a:ln>
        </p:spPr>
      </p:pic>
      <p:sp>
        <p:nvSpPr>
          <p:cNvPr id="7" name="Espace réservé du titre 6"/>
          <p:cNvSpPr txBox="1">
            <a:spLocks noGrp="1"/>
          </p:cNvSpPr>
          <p:nvPr>
            <p:ph type="title"/>
          </p:nvPr>
        </p:nvSpPr>
        <p:spPr>
          <a:xfrm>
            <a:off x="1726920" y="482400"/>
            <a:ext cx="7047000" cy="671760"/>
          </a:xfrm>
          <a:prstGeom prst="rect">
            <a:avLst/>
          </a:prstGeom>
          <a:noFill/>
          <a:ln>
            <a:noFill/>
          </a:ln>
        </p:spPr>
        <p:txBody>
          <a:bodyPr wrap="square" lIns="0" tIns="0" rIns="0" bIns="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fr-FR"/>
          </a:p>
        </p:txBody>
      </p:sp>
      <p:sp>
        <p:nvSpPr>
          <p:cNvPr id="8" name="Espace réservé du texte 7"/>
          <p:cNvSpPr txBox="1">
            <a:spLocks noGrp="1"/>
          </p:cNvSpPr>
          <p:nvPr>
            <p:ph type="body" idx="1"/>
          </p:nvPr>
        </p:nvSpPr>
        <p:spPr>
          <a:xfrm>
            <a:off x="1447560" y="2317320"/>
            <a:ext cx="6653159" cy="3977640"/>
          </a:xfrm>
          <a:prstGeom prst="rect">
            <a:avLst/>
          </a:prstGeom>
          <a:noFill/>
          <a:ln>
            <a:noFill/>
          </a:ln>
        </p:spPr>
        <p:txBody>
          <a:bodyPr wrap="square" lIns="0" tIns="0" rIns="0" bIns="0" anchor="t" anchorCtr="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lvl="0" algn="ctr" rtl="0" hangingPunct="0">
        <a:buNone/>
        <a:tabLst/>
        <a:defRPr lang="fr-FR" sz="4400" b="0" i="0" u="none" strike="noStrike" kern="1200">
          <a:ln>
            <a:noFill/>
          </a:ln>
          <a:latin typeface="Arial" pitchFamily="18"/>
          <a:ea typeface="Microsoft YaHei" pitchFamily="2"/>
          <a:cs typeface="Mangal" pitchFamily="2"/>
        </a:defRPr>
      </a:lvl1pPr>
    </p:titleStyle>
    <p:bodyStyle>
      <a:lvl1pPr marL="432000" marR="0" lvl="0" indent="-324000" algn="l" rtl="0" hangingPunct="0">
        <a:lnSpc>
          <a:spcPct val="100000"/>
        </a:lnSpc>
        <a:spcBef>
          <a:spcPts val="0"/>
        </a:spcBef>
        <a:spcAft>
          <a:spcPts val="1414"/>
        </a:spcAft>
        <a:buSzPct val="45000"/>
        <a:buFont typeface="StarSymbol"/>
        <a:buChar char="●"/>
        <a:tabLst>
          <a:tab pos="342720" algn="l"/>
          <a:tab pos="448920" algn="l"/>
          <a:tab pos="898200" algn="l"/>
          <a:tab pos="1347480" algn="l"/>
          <a:tab pos="1796760" algn="l"/>
          <a:tab pos="2246040" algn="l"/>
          <a:tab pos="2695320" algn="l"/>
          <a:tab pos="3144600" algn="l"/>
          <a:tab pos="3593880" algn="l"/>
          <a:tab pos="4043159" algn="l"/>
          <a:tab pos="4492440" algn="l"/>
          <a:tab pos="4941360" algn="l"/>
          <a:tab pos="5390640" algn="l"/>
          <a:tab pos="5839920" algn="l"/>
          <a:tab pos="6289200" algn="l"/>
          <a:tab pos="6738480" algn="l"/>
          <a:tab pos="7187759" algn="l"/>
          <a:tab pos="7637040" algn="l"/>
          <a:tab pos="8086319" algn="l"/>
          <a:tab pos="8535600" algn="l"/>
          <a:tab pos="8984880" algn="l"/>
        </a:tabLst>
        <a:defRPr lang="fr-FR" sz="3200" b="0" i="0" u="none" strike="noStrike" kern="1200" spc="0" baseline="0">
          <a:solidFill>
            <a:srgbClr val="003855"/>
          </a:solidFill>
          <a:latin typeface="Arial" pitchFamily="18"/>
          <a:ea typeface="Microsoft YaHei" pitchFamily="2"/>
          <a:cs typeface="Mangal" pitchFamily="2"/>
        </a:defRPr>
      </a:lvl1pPr>
      <a:lvl2pPr marL="864000" marR="0" lvl="1" indent="-324000" algn="l" rtl="0" hangingPunct="0">
        <a:lnSpc>
          <a:spcPct val="100000"/>
        </a:lnSpc>
        <a:spcBef>
          <a:spcPts val="0"/>
        </a:spcBef>
        <a:spcAft>
          <a:spcPts val="1134"/>
        </a:spcAft>
        <a:buClr>
          <a:srgbClr val="000000"/>
        </a:buClr>
        <a:buSzPct val="75000"/>
        <a:buFont typeface="StarSymbol"/>
        <a:buChar char="–"/>
        <a:tabLst>
          <a:tab pos="742680" algn="l"/>
          <a:tab pos="898200" algn="l"/>
          <a:tab pos="1347480" algn="l"/>
          <a:tab pos="1796759" algn="l"/>
          <a:tab pos="2246039" algn="l"/>
          <a:tab pos="2694960" algn="l"/>
          <a:tab pos="3144240" algn="l"/>
          <a:tab pos="3593520" algn="l"/>
          <a:tab pos="4042800" algn="l"/>
          <a:tab pos="4492080" algn="l"/>
          <a:tab pos="4941360" algn="l"/>
          <a:tab pos="5390640" algn="l"/>
          <a:tab pos="5839920" algn="l"/>
          <a:tab pos="6289200" algn="l"/>
          <a:tab pos="6738480" algn="l"/>
          <a:tab pos="7187760" algn="l"/>
          <a:tab pos="7637040" algn="l"/>
          <a:tab pos="8086319" algn="l"/>
          <a:tab pos="8535600" algn="l"/>
          <a:tab pos="8984880" algn="l"/>
          <a:tab pos="9434160" algn="l"/>
        </a:tabLst>
        <a:defRPr lang="fr-FR" sz="2800" b="0" i="0" u="none" strike="noStrike" kern="1200" spc="0" baseline="0">
          <a:solidFill>
            <a:srgbClr val="003855"/>
          </a:solidFill>
          <a:latin typeface="Arial" pitchFamily="18"/>
          <a:ea typeface="Microsoft YaHei" pitchFamily="2"/>
          <a:cs typeface="Mangal" pitchFamily="2"/>
        </a:defRPr>
      </a:lvl2pPr>
      <a:lvl3pPr marL="1296000" marR="0" lvl="2" indent="-288000" algn="l" rtl="0" hangingPunct="0">
        <a:lnSpc>
          <a:spcPct val="100000"/>
        </a:lnSpc>
        <a:spcBef>
          <a:spcPts val="0"/>
        </a:spcBef>
        <a:spcAft>
          <a:spcPts val="850"/>
        </a:spcAft>
        <a:buClr>
          <a:srgbClr val="000000"/>
        </a:buClr>
        <a:buSzPct val="45000"/>
        <a:buFont typeface="StarSymbol"/>
        <a:buChar char="●"/>
        <a:tabLst>
          <a:tab pos="1143000" algn="l"/>
          <a:tab pos="1347480" algn="l"/>
          <a:tab pos="1796760" algn="l"/>
          <a:tab pos="2246039" algn="l"/>
          <a:tab pos="2695320" algn="l"/>
          <a:tab pos="3144600" algn="l"/>
          <a:tab pos="3593880" algn="l"/>
          <a:tab pos="4043160" algn="l"/>
          <a:tab pos="4492440" algn="l"/>
          <a:tab pos="4941719" algn="l"/>
          <a:tab pos="5391000" algn="l"/>
          <a:tab pos="5840280" algn="l"/>
          <a:tab pos="6289560" algn="l"/>
          <a:tab pos="6738840" algn="l"/>
          <a:tab pos="7188120" algn="l"/>
          <a:tab pos="7637400" algn="l"/>
          <a:tab pos="8086680" algn="l"/>
          <a:tab pos="8535960" algn="l"/>
          <a:tab pos="8985240" algn="l"/>
          <a:tab pos="9434160" algn="l"/>
          <a:tab pos="9883440" algn="l"/>
        </a:tabLst>
        <a:defRPr lang="fr-FR" sz="2400" b="0" i="0" u="none" strike="noStrike" kern="1200" spc="0" baseline="0">
          <a:solidFill>
            <a:srgbClr val="003855"/>
          </a:solidFill>
          <a:latin typeface="Arial" pitchFamily="18"/>
          <a:ea typeface="Microsoft YaHei" pitchFamily="2"/>
          <a:cs typeface="Mangal" pitchFamily="2"/>
        </a:defRPr>
      </a:lvl3pPr>
      <a:lvl4pPr marL="1728000" marR="0" lvl="3" indent="-216000" algn="l" rtl="0" hangingPunct="0">
        <a:lnSpc>
          <a:spcPct val="100000"/>
        </a:lnSpc>
        <a:spcBef>
          <a:spcPts val="0"/>
        </a:spcBef>
        <a:spcAft>
          <a:spcPts val="564"/>
        </a:spcAft>
        <a:buClr>
          <a:srgbClr val="000000"/>
        </a:buClr>
        <a:buSzPct val="75000"/>
        <a:buFont typeface="StarSymbol"/>
        <a:buChar char="–"/>
        <a:tabLst>
          <a:tab pos="1600200" algn="l"/>
          <a:tab pos="1796760" algn="l"/>
          <a:tab pos="2246039" algn="l"/>
          <a:tab pos="2695320" algn="l"/>
          <a:tab pos="3144599"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Lst>
        <a:defRPr lang="fr-FR" sz="2000" b="0" i="0" u="none" strike="noStrike" kern="1200" spc="0" baseline="0">
          <a:solidFill>
            <a:srgbClr val="003855"/>
          </a:solidFill>
          <a:latin typeface="Arial" pitchFamily="18"/>
          <a:ea typeface="Microsoft YaHei" pitchFamily="2"/>
          <a:cs typeface="Mangal" pitchFamily="2"/>
        </a:defRPr>
      </a:lvl4pPr>
      <a:lvl5pPr marL="2160000" marR="0" lvl="4" indent="-216000" algn="l" rtl="0" hangingPunct="0">
        <a:lnSpc>
          <a:spcPct val="100000"/>
        </a:lnSpc>
        <a:spcBef>
          <a:spcPts val="0"/>
        </a:spcBef>
        <a:spcAft>
          <a:spcPts val="286"/>
        </a:spcAft>
        <a:buClr>
          <a:srgbClr val="000000"/>
        </a:buClr>
        <a:buSzPct val="45000"/>
        <a:buFont typeface="StarSymbol"/>
        <a:buChar char="●"/>
        <a:tabLst>
          <a:tab pos="2057400" algn="l"/>
          <a:tab pos="2246040" algn="l"/>
          <a:tab pos="2695320" algn="l"/>
          <a:tab pos="3144600" algn="l"/>
          <a:tab pos="3593880" algn="l"/>
          <a:tab pos="4043160" algn="l"/>
          <a:tab pos="4492440" algn="l"/>
          <a:tab pos="4941720" algn="l"/>
          <a:tab pos="5391000" algn="l"/>
          <a:tab pos="5840279" algn="l"/>
          <a:tab pos="6289560" algn="l"/>
          <a:tab pos="6738840" algn="l"/>
          <a:tab pos="7188120" algn="l"/>
          <a:tab pos="7637400" algn="l"/>
          <a:tab pos="8086679" algn="l"/>
          <a:tab pos="8535960" algn="l"/>
          <a:tab pos="8985240" algn="l"/>
          <a:tab pos="9434160" algn="l"/>
          <a:tab pos="9883440" algn="l"/>
          <a:tab pos="10332719" algn="l"/>
          <a:tab pos="10782000" algn="l"/>
        </a:tabLst>
        <a:defRPr lang="fr-FR" sz="2000" b="0" i="0" u="none" strike="noStrike" kern="1200" spc="0" baseline="0">
          <a:solidFill>
            <a:srgbClr val="003855"/>
          </a:solidFill>
          <a:latin typeface="Arial" pitchFamily="18"/>
          <a:ea typeface="Microsoft YaHei" pitchFamily="2"/>
          <a:cs typeface="Mangal" pitchFamily="2"/>
        </a:defRPr>
      </a:lvl5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rme libre 1"/>
          <p:cNvSpPr/>
          <p:nvPr/>
        </p:nvSpPr>
        <p:spPr>
          <a:xfrm>
            <a:off x="0" y="6180120"/>
            <a:ext cx="8610480" cy="533520"/>
          </a:xfrm>
          <a:custGeom>
            <a:avLst/>
            <a:gdLst>
              <a:gd name="f0" fmla="val 10800000"/>
              <a:gd name="f1" fmla="val 5400000"/>
              <a:gd name="f2" fmla="val 180"/>
              <a:gd name="f3" fmla="val w"/>
              <a:gd name="f4" fmla="val h"/>
              <a:gd name="f5" fmla="val 5424"/>
              <a:gd name="f6" fmla="val 336"/>
              <a:gd name="f7" fmla="+- 0 0 13824"/>
              <a:gd name="f8" fmla="*/ 1 0 1"/>
              <a:gd name="f9" fmla="val 240"/>
              <a:gd name="f10" fmla="val 5328"/>
              <a:gd name="f11" fmla="+- 0 0 12216"/>
              <a:gd name="f12" fmla="+- 0 0 0"/>
              <a:gd name="f13" fmla="*/ f3 1 5424"/>
              <a:gd name="f14" fmla="*/ f4 1 336"/>
              <a:gd name="f15" fmla="*/ f8 1 f7"/>
              <a:gd name="f16" fmla="*/ f12 f0 1"/>
              <a:gd name="f17" fmla="+- f6 0 f15"/>
              <a:gd name="f18" fmla="+- f5 0 f15"/>
              <a:gd name="f19" fmla="*/ f15 f13 1"/>
              <a:gd name="f20" fmla="*/ f15 f14 1"/>
              <a:gd name="f21" fmla="*/ f16 1 f2"/>
              <a:gd name="f22" fmla="*/ f11 f14 1"/>
              <a:gd name="f23" fmla="*/ f18 1 5424"/>
              <a:gd name="f24" fmla="*/ f17 1 336"/>
              <a:gd name="f25" fmla="+- f21 0 f1"/>
              <a:gd name="f26" fmla="*/ 5424 f23 1"/>
              <a:gd name="f27" fmla="*/ 336 f24 1"/>
              <a:gd name="f28" fmla="*/ 25384 f23 1"/>
              <a:gd name="f29" fmla="*/ 4056 f23 1"/>
              <a:gd name="f30" fmla="*/ 9112 f24 1"/>
              <a:gd name="f31" fmla="*/ f28 1 f23"/>
              <a:gd name="f32" fmla="*/ f29 1 f23"/>
              <a:gd name="f33" fmla="*/ f30 1 f24"/>
              <a:gd name="f34" fmla="*/ f26 1 f23"/>
              <a:gd name="f35" fmla="*/ f27 1 f24"/>
              <a:gd name="f36" fmla="*/ f34 f13 1"/>
              <a:gd name="f37" fmla="*/ f35 f14 1"/>
              <a:gd name="f38" fmla="*/ f31 f13 1"/>
              <a:gd name="f39" fmla="*/ f32 f13 1"/>
              <a:gd name="f40" fmla="*/ f33 f14 1"/>
            </a:gdLst>
            <a:ahLst/>
            <a:cxnLst>
              <a:cxn ang="3cd4">
                <a:pos x="hc" y="t"/>
              </a:cxn>
              <a:cxn ang="0">
                <a:pos x="r" y="vc"/>
              </a:cxn>
              <a:cxn ang="cd4">
                <a:pos x="hc" y="b"/>
              </a:cxn>
              <a:cxn ang="cd2">
                <a:pos x="l" y="vc"/>
              </a:cxn>
              <a:cxn ang="f25">
                <a:pos x="f19" y="f20"/>
              </a:cxn>
              <a:cxn ang="f25">
                <a:pos x="f38" y="f20"/>
              </a:cxn>
              <a:cxn ang="f25">
                <a:pos x="f38" y="f22"/>
              </a:cxn>
              <a:cxn ang="f25">
                <a:pos x="f39" y="f40"/>
              </a:cxn>
              <a:cxn ang="f25">
                <a:pos x="f19" y="f40"/>
              </a:cxn>
              <a:cxn ang="f25">
                <a:pos x="f19" y="f20"/>
              </a:cxn>
            </a:cxnLst>
            <a:rect l="f19" t="f20" r="f36" b="f37"/>
            <a:pathLst>
              <a:path w="5424" h="336">
                <a:moveTo>
                  <a:pt x="f15" y="f15"/>
                </a:moveTo>
                <a:lnTo>
                  <a:pt x="f5" y="f15"/>
                </a:lnTo>
                <a:lnTo>
                  <a:pt x="f5" y="f9"/>
                </a:lnTo>
                <a:lnTo>
                  <a:pt x="f10" y="f6"/>
                </a:lnTo>
                <a:lnTo>
                  <a:pt x="f15" y="f6"/>
                </a:lnTo>
                <a:lnTo>
                  <a:pt x="f15" y="f15"/>
                </a:lnTo>
                <a:close/>
              </a:path>
            </a:pathLst>
          </a:custGeom>
          <a:solidFill>
            <a:srgbClr val="003855"/>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 name="Forme libre 2"/>
          <p:cNvSpPr/>
          <p:nvPr/>
        </p:nvSpPr>
        <p:spPr>
          <a:xfrm>
            <a:off x="8459640" y="6419880"/>
            <a:ext cx="522359" cy="260280"/>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0" tIns="15840" rIns="0" bIns="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93000"/>
              </a:lnSpc>
              <a:spcBef>
                <a:spcPts val="0"/>
              </a:spcBef>
              <a:spcAft>
                <a:spcPts val="0"/>
              </a:spcAft>
              <a:buNone/>
              <a:tabLst/>
            </a:pPr>
            <a:fld id="{7A1802D7-1C80-40C7-8BDF-7A99FF8AABCF}" type="slidenum">
              <a:rPr/>
              <a:pPr marL="0" marR="0" lvl="0" indent="0" algn="l" rtl="0" hangingPunct="0">
                <a:lnSpc>
                  <a:spcPct val="93000"/>
                </a:lnSpc>
                <a:spcBef>
                  <a:spcPts val="0"/>
                </a:spcBef>
                <a:spcAft>
                  <a:spcPts val="0"/>
                </a:spcAft>
                <a:buNone/>
                <a:tabLst/>
              </a:pPr>
              <a:t>‹N°›</a:t>
            </a:fld>
            <a:endParaRPr lang="fr-FR" sz="1800" b="0" i="0" u="none" strike="noStrike" kern="1200" spc="0" baseline="0">
              <a:ln>
                <a:noFill/>
              </a:ln>
              <a:solidFill>
                <a:srgbClr val="000000"/>
              </a:solidFill>
              <a:latin typeface="Arial" pitchFamily="18"/>
              <a:ea typeface="Microsoft YaHei" pitchFamily="2"/>
              <a:cs typeface="Microsoft YaHei" pitchFamily="2"/>
            </a:endParaRPr>
          </a:p>
        </p:txBody>
      </p:sp>
      <p:sp>
        <p:nvSpPr>
          <p:cNvPr id="4" name="Forme libre 3"/>
          <p:cNvSpPr/>
          <p:nvPr/>
        </p:nvSpPr>
        <p:spPr>
          <a:xfrm>
            <a:off x="279360" y="6278399"/>
            <a:ext cx="7543799" cy="1681560"/>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90000" tIns="60840" rIns="90000" bIns="468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3000"/>
              </a:lnSpc>
              <a:spcBef>
                <a:spcPts val="1001"/>
              </a:spcBef>
              <a:spcAft>
                <a:spcPts val="0"/>
              </a:spcAft>
              <a:buNone/>
              <a:tabLst/>
            </a:pPr>
            <a:r>
              <a:rPr lang="fr-FR" sz="1600" b="0" i="1" u="none" strike="noStrike" kern="1200" spc="0" baseline="0">
                <a:ln>
                  <a:noFill/>
                </a:ln>
                <a:solidFill>
                  <a:srgbClr val="FFFFFF"/>
                </a:solidFill>
                <a:latin typeface="Arial" pitchFamily="18"/>
                <a:ea typeface="Microsoft YaHei" pitchFamily="2"/>
                <a:cs typeface="Microsoft YaHei" pitchFamily="2"/>
              </a:rPr>
              <a:t>Journée d’études – établissements certifiables vague 1 -9 mars 2015</a:t>
            </a:r>
          </a:p>
          <a:p>
            <a:pPr marL="0" marR="0" lvl="0" indent="0" algn="l" rtl="0" hangingPunct="1">
              <a:lnSpc>
                <a:spcPct val="93000"/>
              </a:lnSpc>
              <a:spcBef>
                <a:spcPts val="1001"/>
              </a:spcBef>
              <a:spcAft>
                <a:spcPts val="0"/>
              </a:spcAft>
              <a:buNone/>
              <a:tabLst/>
            </a:pPr>
            <a:endParaRPr lang="fr-FR" sz="1600" b="0" i="1" u="none" strike="noStrike" kern="1200" spc="0" baseline="0">
              <a:ln>
                <a:noFill/>
              </a:ln>
              <a:solidFill>
                <a:srgbClr val="FFFFFF"/>
              </a:solidFill>
              <a:latin typeface="Arial" pitchFamily="18"/>
              <a:ea typeface="Microsoft YaHei" pitchFamily="2"/>
              <a:cs typeface="Microsoft YaHei" pitchFamily="2"/>
            </a:endParaRPr>
          </a:p>
          <a:p>
            <a:pPr marL="0" marR="0" lvl="0" indent="0" algn="l" rtl="0" hangingPunct="1">
              <a:lnSpc>
                <a:spcPct val="93000"/>
              </a:lnSpc>
              <a:spcBef>
                <a:spcPts val="1001"/>
              </a:spcBef>
              <a:spcAft>
                <a:spcPts val="0"/>
              </a:spcAft>
              <a:buNone/>
              <a:tabLst/>
            </a:pPr>
            <a:endParaRPr lang="fr-FR" sz="1600" b="0" i="1" u="none" strike="noStrike" kern="1200" spc="0" baseline="0">
              <a:ln>
                <a:noFill/>
              </a:ln>
              <a:solidFill>
                <a:srgbClr val="FFFFFF"/>
              </a:solidFill>
              <a:latin typeface="Arial" pitchFamily="18"/>
              <a:ea typeface="Microsoft YaHei" pitchFamily="2"/>
              <a:cs typeface="Microsoft YaHei" pitchFamily="2"/>
            </a:endParaRPr>
          </a:p>
          <a:p>
            <a:pPr marL="0" marR="0" lvl="0" indent="0" algn="l" rtl="0" hangingPunct="1">
              <a:lnSpc>
                <a:spcPct val="93000"/>
              </a:lnSpc>
              <a:spcBef>
                <a:spcPts val="1001"/>
              </a:spcBef>
              <a:spcAft>
                <a:spcPts val="0"/>
              </a:spcAft>
              <a:buNone/>
              <a:tabLst/>
            </a:pPr>
            <a:endParaRPr lang="fr-FR" sz="1600" b="0" i="1" u="none" strike="noStrike" kern="1200" spc="0" baseline="0">
              <a:ln>
                <a:noFill/>
              </a:ln>
              <a:solidFill>
                <a:srgbClr val="FFFFFF"/>
              </a:solidFill>
              <a:latin typeface="Arial" pitchFamily="18"/>
              <a:ea typeface="Microsoft YaHei" pitchFamily="2"/>
              <a:cs typeface="Microsoft YaHei" pitchFamily="2"/>
            </a:endParaRPr>
          </a:p>
          <a:p>
            <a:pPr marL="0" marR="0" lvl="0" indent="0" algn="l" rtl="0" hangingPunct="1">
              <a:lnSpc>
                <a:spcPct val="93000"/>
              </a:lnSpc>
              <a:spcBef>
                <a:spcPts val="1001"/>
              </a:spcBef>
              <a:spcAft>
                <a:spcPts val="0"/>
              </a:spcAft>
              <a:buNone/>
              <a:tabLst/>
            </a:pPr>
            <a:endParaRPr lang="fr-FR" sz="1600" b="0" i="1" u="none" strike="noStrike" kern="1200" spc="0" baseline="0">
              <a:ln>
                <a:noFill/>
              </a:ln>
              <a:solidFill>
                <a:srgbClr val="FFFFFF"/>
              </a:solidFill>
              <a:latin typeface="Arial" pitchFamily="18"/>
              <a:ea typeface="Microsoft YaHei" pitchFamily="2"/>
              <a:cs typeface="Microsoft YaHei" pitchFamily="2"/>
            </a:endParaRPr>
          </a:p>
        </p:txBody>
      </p:sp>
      <p:sp>
        <p:nvSpPr>
          <p:cNvPr id="5" name="Forme libre 4"/>
          <p:cNvSpPr/>
          <p:nvPr/>
        </p:nvSpPr>
        <p:spPr>
          <a:xfrm>
            <a:off x="0" y="0"/>
            <a:ext cx="9144000" cy="533520"/>
          </a:xfrm>
          <a:custGeom>
            <a:avLst/>
            <a:gdLst>
              <a:gd name="f0" fmla="val 10800000"/>
              <a:gd name="f1" fmla="val 5400000"/>
              <a:gd name="f2" fmla="val 180"/>
              <a:gd name="f3" fmla="val w"/>
              <a:gd name="f4" fmla="val h"/>
              <a:gd name="f5" fmla="val 5424"/>
              <a:gd name="f6" fmla="val 336"/>
              <a:gd name="f7" fmla="+- 0 0 13824"/>
              <a:gd name="f8" fmla="*/ 1 0 1"/>
              <a:gd name="f9" fmla="val 240"/>
              <a:gd name="f10" fmla="val 5328"/>
              <a:gd name="f11" fmla="+- 0 0 31040"/>
              <a:gd name="f12" fmla="+- 0 0 12216"/>
              <a:gd name="f13" fmla="+- 0 0 0"/>
              <a:gd name="f14" fmla="*/ f3 1 5424"/>
              <a:gd name="f15" fmla="*/ f4 1 336"/>
              <a:gd name="f16" fmla="*/ f8 1 f7"/>
              <a:gd name="f17" fmla="*/ f13 f0 1"/>
              <a:gd name="f18" fmla="+- f6 0 f16"/>
              <a:gd name="f19" fmla="+- f5 0 f16"/>
              <a:gd name="f20" fmla="*/ f16 f14 1"/>
              <a:gd name="f21" fmla="*/ f16 f15 1"/>
              <a:gd name="f22" fmla="*/ f17 1 f2"/>
              <a:gd name="f23" fmla="*/ f11 f14 1"/>
              <a:gd name="f24" fmla="*/ f12 f15 1"/>
              <a:gd name="f25" fmla="*/ f19 1 5424"/>
              <a:gd name="f26" fmla="*/ f18 1 336"/>
              <a:gd name="f27" fmla="+- f22 0 f1"/>
              <a:gd name="f28" fmla="*/ 5424 f25 1"/>
              <a:gd name="f29" fmla="*/ 336 f26 1"/>
              <a:gd name="f30" fmla="*/ 3727 f25 1"/>
              <a:gd name="f31" fmla="*/ 9112 f26 1"/>
              <a:gd name="f32" fmla="*/ f30 1 f25"/>
              <a:gd name="f33" fmla="*/ f31 1 f26"/>
              <a:gd name="f34" fmla="*/ f28 1 f25"/>
              <a:gd name="f35" fmla="*/ f29 1 f26"/>
              <a:gd name="f36" fmla="*/ f34 f14 1"/>
              <a:gd name="f37" fmla="*/ f35 f15 1"/>
              <a:gd name="f38" fmla="*/ f32 f14 1"/>
              <a:gd name="f39" fmla="*/ f33 f15 1"/>
            </a:gdLst>
            <a:ahLst/>
            <a:cxnLst>
              <a:cxn ang="3cd4">
                <a:pos x="hc" y="t"/>
              </a:cxn>
              <a:cxn ang="0">
                <a:pos x="r" y="vc"/>
              </a:cxn>
              <a:cxn ang="cd4">
                <a:pos x="hc" y="b"/>
              </a:cxn>
              <a:cxn ang="cd2">
                <a:pos x="l" y="vc"/>
              </a:cxn>
              <a:cxn ang="f27">
                <a:pos x="f20" y="f21"/>
              </a:cxn>
              <a:cxn ang="f27">
                <a:pos x="f23" y="f21"/>
              </a:cxn>
              <a:cxn ang="f27">
                <a:pos x="f23" y="f24"/>
              </a:cxn>
              <a:cxn ang="f27">
                <a:pos x="f38" y="f39"/>
              </a:cxn>
              <a:cxn ang="f27">
                <a:pos x="f20" y="f39"/>
              </a:cxn>
              <a:cxn ang="f27">
                <a:pos x="f20" y="f21"/>
              </a:cxn>
            </a:cxnLst>
            <a:rect l="f20" t="f21" r="f36" b="f37"/>
            <a:pathLst>
              <a:path w="5424" h="336">
                <a:moveTo>
                  <a:pt x="f16" y="f16"/>
                </a:moveTo>
                <a:lnTo>
                  <a:pt x="f5" y="f16"/>
                </a:lnTo>
                <a:lnTo>
                  <a:pt x="f5" y="f9"/>
                </a:lnTo>
                <a:lnTo>
                  <a:pt x="f10" y="f6"/>
                </a:lnTo>
                <a:lnTo>
                  <a:pt x="f16" y="f6"/>
                </a:lnTo>
                <a:lnTo>
                  <a:pt x="f16" y="f16"/>
                </a:lnTo>
                <a:close/>
              </a:path>
            </a:pathLst>
          </a:custGeom>
          <a:solidFill>
            <a:srgbClr val="C49026"/>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6" name="Espace réservé du texte 5"/>
          <p:cNvSpPr txBox="1">
            <a:spLocks noGrp="1"/>
          </p:cNvSpPr>
          <p:nvPr>
            <p:ph type="body" idx="1"/>
          </p:nvPr>
        </p:nvSpPr>
        <p:spPr>
          <a:xfrm>
            <a:off x="456839" y="1604520"/>
            <a:ext cx="8039160" cy="4710600"/>
          </a:xfrm>
          <a:prstGeom prst="rect">
            <a:avLst/>
          </a:prstGeom>
          <a:noFill/>
          <a:ln>
            <a:noFill/>
          </a:ln>
        </p:spPr>
        <p:txBody>
          <a:bodyPr wrap="square" lIns="0" tIns="0" rIns="0" bIns="0" anchor="t" anchorCtr="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titre 6"/>
          <p:cNvSpPr txBox="1">
            <a:spLocks noGrp="1"/>
          </p:cNvSpPr>
          <p:nvPr>
            <p:ph type="title"/>
          </p:nvPr>
        </p:nvSpPr>
        <p:spPr>
          <a:xfrm>
            <a:off x="457200" y="216360"/>
            <a:ext cx="8223120" cy="1246680"/>
          </a:xfrm>
          <a:prstGeom prst="rect">
            <a:avLst/>
          </a:prstGeom>
          <a:noFill/>
          <a:ln>
            <a:noFill/>
          </a:ln>
        </p:spPr>
        <p:txBody>
          <a:bodyPr wrap="square" lIns="0" tIns="0" rIns="0" bIns="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lvl="0" algn="ctr" rtl="0" hangingPunct="0">
        <a:buNone/>
        <a:tabLst/>
        <a:defRPr lang="fr-FR" sz="4400" b="0" i="0" u="none" strike="noStrike" kern="1200">
          <a:ln>
            <a:noFill/>
          </a:ln>
          <a:latin typeface="Arial" pitchFamily="18"/>
          <a:ea typeface="Microsoft YaHei" pitchFamily="2"/>
          <a:cs typeface="Mangal" pitchFamily="2"/>
        </a:defRPr>
      </a:lvl1pPr>
    </p:titleStyle>
    <p:bodyStyle>
      <a:lvl1pPr marL="432000" marR="0" lvl="0" indent="-324000" algn="l" rtl="0" hangingPunct="0">
        <a:lnSpc>
          <a:spcPct val="93000"/>
        </a:lnSpc>
        <a:spcBef>
          <a:spcPts val="0"/>
        </a:spcBef>
        <a:spcAft>
          <a:spcPts val="1414"/>
        </a:spcAft>
        <a:buSzPct val="45000"/>
        <a:buFont typeface="StarSymbol"/>
        <a:buChar char="●"/>
        <a:tabLst>
          <a:tab pos="342720" algn="l"/>
          <a:tab pos="448920" algn="l"/>
          <a:tab pos="898200" algn="l"/>
          <a:tab pos="1347480" algn="l"/>
          <a:tab pos="1796760" algn="l"/>
          <a:tab pos="2246040" algn="l"/>
          <a:tab pos="2695320" algn="l"/>
          <a:tab pos="3144600" algn="l"/>
          <a:tab pos="3593880" algn="l"/>
          <a:tab pos="4043159" algn="l"/>
          <a:tab pos="4492440" algn="l"/>
          <a:tab pos="4941360" algn="l"/>
          <a:tab pos="5390640" algn="l"/>
          <a:tab pos="5839920" algn="l"/>
          <a:tab pos="6289200" algn="l"/>
          <a:tab pos="6738480" algn="l"/>
          <a:tab pos="7187759" algn="l"/>
          <a:tab pos="7637040" algn="l"/>
          <a:tab pos="8086319" algn="l"/>
          <a:tab pos="8535600" algn="l"/>
          <a:tab pos="8984880" algn="l"/>
        </a:tabLst>
        <a:defRPr lang="fr-FR" sz="3200" b="0" i="0" u="none" strike="noStrike" kern="1200" spc="0" baseline="0">
          <a:solidFill>
            <a:srgbClr val="000000"/>
          </a:solidFill>
          <a:latin typeface="Arial" pitchFamily="18"/>
          <a:ea typeface="Microsoft YaHei" pitchFamily="2"/>
          <a:cs typeface="Mangal" pitchFamily="2"/>
        </a:defRPr>
      </a:lvl1pPr>
      <a:lvl2pPr marL="864000" marR="0" lvl="1" indent="-324000" algn="l" rtl="0" hangingPunct="0">
        <a:lnSpc>
          <a:spcPct val="93000"/>
        </a:lnSpc>
        <a:spcBef>
          <a:spcPts val="0"/>
        </a:spcBef>
        <a:spcAft>
          <a:spcPts val="1134"/>
        </a:spcAft>
        <a:buClr>
          <a:srgbClr val="000000"/>
        </a:buClr>
        <a:buSzPct val="75000"/>
        <a:buFont typeface="StarSymbol"/>
        <a:buChar char="–"/>
        <a:tabLst>
          <a:tab pos="742680" algn="l"/>
          <a:tab pos="898200" algn="l"/>
          <a:tab pos="1347480" algn="l"/>
          <a:tab pos="1796759" algn="l"/>
          <a:tab pos="2246039" algn="l"/>
          <a:tab pos="2694960" algn="l"/>
          <a:tab pos="3144240" algn="l"/>
          <a:tab pos="3593520" algn="l"/>
          <a:tab pos="4042800" algn="l"/>
          <a:tab pos="4492080" algn="l"/>
          <a:tab pos="4941360" algn="l"/>
          <a:tab pos="5390640" algn="l"/>
          <a:tab pos="5839920" algn="l"/>
          <a:tab pos="6289200" algn="l"/>
          <a:tab pos="6738480" algn="l"/>
          <a:tab pos="7187760" algn="l"/>
          <a:tab pos="7637040" algn="l"/>
          <a:tab pos="8086319" algn="l"/>
          <a:tab pos="8535600" algn="l"/>
          <a:tab pos="8984880" algn="l"/>
          <a:tab pos="9434160" algn="l"/>
        </a:tabLst>
        <a:defRPr lang="fr-FR" sz="2800" b="0" i="0" u="none" strike="noStrike" kern="1200" spc="0" baseline="0">
          <a:solidFill>
            <a:srgbClr val="000000"/>
          </a:solidFill>
          <a:latin typeface="Arial" pitchFamily="18"/>
          <a:ea typeface="Microsoft YaHei" pitchFamily="2"/>
          <a:cs typeface="Mangal" pitchFamily="2"/>
        </a:defRPr>
      </a:lvl2pPr>
      <a:lvl3pPr marL="1296000" marR="0" lvl="2" indent="-288000" algn="l" rtl="0" hangingPunct="0">
        <a:lnSpc>
          <a:spcPct val="93000"/>
        </a:lnSpc>
        <a:spcBef>
          <a:spcPts val="0"/>
        </a:spcBef>
        <a:spcAft>
          <a:spcPts val="850"/>
        </a:spcAft>
        <a:buClr>
          <a:srgbClr val="000000"/>
        </a:buClr>
        <a:buSzPct val="45000"/>
        <a:buFont typeface="StarSymbol"/>
        <a:buChar char="●"/>
        <a:tabLst>
          <a:tab pos="1143000" algn="l"/>
          <a:tab pos="1347480" algn="l"/>
          <a:tab pos="1796760" algn="l"/>
          <a:tab pos="2246039" algn="l"/>
          <a:tab pos="2695320" algn="l"/>
          <a:tab pos="3144600" algn="l"/>
          <a:tab pos="3593880" algn="l"/>
          <a:tab pos="4043160" algn="l"/>
          <a:tab pos="4492440" algn="l"/>
          <a:tab pos="4941719" algn="l"/>
          <a:tab pos="5391000" algn="l"/>
          <a:tab pos="5840280" algn="l"/>
          <a:tab pos="6289560" algn="l"/>
          <a:tab pos="6738840" algn="l"/>
          <a:tab pos="7188120" algn="l"/>
          <a:tab pos="7637400" algn="l"/>
          <a:tab pos="8086680" algn="l"/>
          <a:tab pos="8535960" algn="l"/>
          <a:tab pos="8985240" algn="l"/>
          <a:tab pos="9434160" algn="l"/>
          <a:tab pos="9883440" algn="l"/>
        </a:tabLst>
        <a:defRPr lang="fr-FR" sz="2400" b="0" i="0" u="none" strike="noStrike" kern="1200" spc="0" baseline="0">
          <a:solidFill>
            <a:srgbClr val="000000"/>
          </a:solidFill>
          <a:latin typeface="Arial" pitchFamily="18"/>
          <a:ea typeface="Microsoft YaHei" pitchFamily="2"/>
          <a:cs typeface="Mangal" pitchFamily="2"/>
        </a:defRPr>
      </a:lvl3pPr>
      <a:lvl4pPr marL="1728000" marR="0" lvl="3" indent="-216000" algn="l" rtl="0" hangingPunct="0">
        <a:lnSpc>
          <a:spcPct val="93000"/>
        </a:lnSpc>
        <a:spcBef>
          <a:spcPts val="0"/>
        </a:spcBef>
        <a:spcAft>
          <a:spcPts val="564"/>
        </a:spcAft>
        <a:buClr>
          <a:srgbClr val="000000"/>
        </a:buClr>
        <a:buSzPct val="75000"/>
        <a:buFont typeface="StarSymbol"/>
        <a:buChar char="–"/>
        <a:tabLst>
          <a:tab pos="1600200" algn="l"/>
          <a:tab pos="1796760" algn="l"/>
          <a:tab pos="2246039" algn="l"/>
          <a:tab pos="2695320" algn="l"/>
          <a:tab pos="3144599"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Lst>
        <a:defRPr lang="fr-FR" sz="2000" b="0" i="0" u="none" strike="noStrike" kern="1200" spc="0" baseline="0">
          <a:solidFill>
            <a:srgbClr val="000000"/>
          </a:solidFill>
          <a:latin typeface="Arial" pitchFamily="18"/>
          <a:ea typeface="Microsoft YaHei" pitchFamily="2"/>
          <a:cs typeface="Mangal" pitchFamily="2"/>
        </a:defRPr>
      </a:lvl4pPr>
      <a:lvl5pPr marL="2160000" marR="0" lvl="4" indent="-216000" algn="l" rtl="0" hangingPunct="0">
        <a:lnSpc>
          <a:spcPct val="93000"/>
        </a:lnSpc>
        <a:spcBef>
          <a:spcPts val="0"/>
        </a:spcBef>
        <a:spcAft>
          <a:spcPts val="286"/>
        </a:spcAft>
        <a:buClr>
          <a:srgbClr val="000000"/>
        </a:buClr>
        <a:buSzPct val="45000"/>
        <a:buFont typeface="StarSymbol"/>
        <a:buChar char="●"/>
        <a:tabLst>
          <a:tab pos="2057400" algn="l"/>
          <a:tab pos="2246040" algn="l"/>
          <a:tab pos="2695320" algn="l"/>
          <a:tab pos="3144600" algn="l"/>
          <a:tab pos="3593880" algn="l"/>
          <a:tab pos="4043160" algn="l"/>
          <a:tab pos="4492440" algn="l"/>
          <a:tab pos="4941720" algn="l"/>
          <a:tab pos="5391000" algn="l"/>
          <a:tab pos="5840279" algn="l"/>
          <a:tab pos="6289560" algn="l"/>
          <a:tab pos="6738840" algn="l"/>
          <a:tab pos="7188120" algn="l"/>
          <a:tab pos="7637400" algn="l"/>
          <a:tab pos="8086679" algn="l"/>
          <a:tab pos="8535960" algn="l"/>
          <a:tab pos="8985240" algn="l"/>
          <a:tab pos="9434160" algn="l"/>
          <a:tab pos="9883440" algn="l"/>
          <a:tab pos="10332719" algn="l"/>
          <a:tab pos="10782000" algn="l"/>
        </a:tabLst>
        <a:defRPr lang="fr-FR" sz="2000" b="0" i="0" u="none" strike="noStrike" kern="1200" spc="0" baseline="0">
          <a:solidFill>
            <a:srgbClr val="000000"/>
          </a:solidFill>
          <a:latin typeface="Arial" pitchFamily="18"/>
          <a:ea typeface="Microsoft YaHei" pitchFamily="2"/>
          <a:cs typeface="Mangal" pitchFamily="2"/>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4.xml"/><Relationship Id="rId1" Type="http://schemas.openxmlformats.org/officeDocument/2006/relationships/slideLayout" Target="../slideLayouts/slideLayout62.xml"/><Relationship Id="rId4" Type="http://schemas.openxmlformats.org/officeDocument/2006/relationships/image" Target="../media/image7.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ext Box 1"/>
          <p:cNvSpPr/>
          <p:nvPr/>
        </p:nvSpPr>
        <p:spPr>
          <a:xfrm>
            <a:off x="2699640" y="2060848"/>
            <a:ext cx="5616720" cy="259228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0" spc="0" baseline="0" dirty="0">
                <a:ln>
                  <a:noFill/>
                </a:ln>
                <a:solidFill>
                  <a:srgbClr val="003C68"/>
                </a:solidFill>
                <a:latin typeface="Arial" pitchFamily="18"/>
                <a:ea typeface="Microsoft YaHei" pitchFamily="2"/>
                <a:cs typeface="Mangal" pitchFamily="2"/>
              </a:rPr>
              <a:t>Journée d’études des établissements certifiables </a:t>
            </a:r>
            <a:r>
              <a:rPr lang="fr-FR" sz="2400" b="1" i="0" u="none" strike="noStrike" kern="1200" spc="0" baseline="0" dirty="0">
                <a:ln>
                  <a:noFill/>
                </a:ln>
                <a:solidFill>
                  <a:srgbClr val="003C68"/>
                </a:solidFill>
                <a:latin typeface="Arial" pitchFamily="18"/>
                <a:ea typeface="Microsoft YaHei" pitchFamily="2"/>
                <a:cs typeface="Mangal" pitchFamily="2"/>
              </a:rPr>
              <a:t>Vague 3 et</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3C68"/>
                </a:solidFill>
                <a:latin typeface="Arial" pitchFamily="18"/>
                <a:ea typeface="Microsoft YaHei" pitchFamily="2"/>
                <a:cs typeface="Mangal" pitchFamily="2"/>
              </a:rPr>
              <a:t>des EPS IDF Vagues 2 et 3</a:t>
            </a:r>
            <a:br>
              <a:rPr lang="fr-FR" sz="2400" b="1" i="0" u="none" strike="noStrike" kern="1200" spc="0" baseline="0" dirty="0">
                <a:ln>
                  <a:noFill/>
                </a:ln>
                <a:solidFill>
                  <a:srgbClr val="003C68"/>
                </a:solidFill>
                <a:latin typeface="Arial" pitchFamily="18"/>
                <a:ea typeface="Microsoft YaHei" pitchFamily="2"/>
                <a:cs typeface="Mangal" pitchFamily="2"/>
              </a:rPr>
            </a:br>
            <a:r>
              <a:rPr lang="fr-FR" sz="2400" b="1" i="0" u="none" strike="noStrike" kern="1200" spc="0" baseline="0" dirty="0">
                <a:ln>
                  <a:noFill/>
                </a:ln>
                <a:solidFill>
                  <a:srgbClr val="003C68"/>
                </a:solidFill>
                <a:latin typeface="Arial" pitchFamily="18"/>
                <a:ea typeface="Microsoft YaHei" pitchFamily="2"/>
                <a:cs typeface="Mangal" pitchFamily="2"/>
              </a:rPr>
              <a:t/>
            </a:r>
            <a:br>
              <a:rPr lang="fr-FR" sz="2400" b="1" i="0" u="none" strike="noStrike" kern="1200" spc="0" baseline="0" dirty="0">
                <a:ln>
                  <a:noFill/>
                </a:ln>
                <a:solidFill>
                  <a:srgbClr val="003C68"/>
                </a:solidFill>
                <a:latin typeface="Arial" pitchFamily="18"/>
                <a:ea typeface="Microsoft YaHei" pitchFamily="2"/>
                <a:cs typeface="Mangal" pitchFamily="2"/>
              </a:rPr>
            </a:br>
            <a:r>
              <a:rPr lang="fr-FR" sz="2400" b="1" i="0" u="none" strike="noStrike" kern="1200" spc="0" baseline="0" dirty="0">
                <a:ln>
                  <a:noFill/>
                </a:ln>
                <a:solidFill>
                  <a:srgbClr val="003C68"/>
                </a:solidFill>
                <a:latin typeface="Arial" pitchFamily="18"/>
                <a:ea typeface="Microsoft YaHei" pitchFamily="2"/>
                <a:cs typeface="Mangal" pitchFamily="2"/>
              </a:rPr>
              <a:t> </a:t>
            </a:r>
            <a:r>
              <a:rPr lang="fr-FR" sz="2400" b="1" i="0" u="none" strike="noStrike" kern="1200" spc="0" baseline="0" dirty="0">
                <a:ln>
                  <a:noFill/>
                </a:ln>
                <a:solidFill>
                  <a:srgbClr val="004060"/>
                </a:solidFill>
                <a:latin typeface="Arial" pitchFamily="18"/>
                <a:ea typeface="Microsoft YaHei" pitchFamily="2"/>
                <a:cs typeface="Mangal" pitchFamily="2"/>
              </a:rPr>
              <a:t/>
            </a:r>
            <a:br>
              <a:rPr lang="fr-FR" sz="2400" b="1" i="0" u="none" strike="noStrike" kern="1200" spc="0" baseline="0" dirty="0">
                <a:ln>
                  <a:noFill/>
                </a:ln>
                <a:solidFill>
                  <a:srgbClr val="004060"/>
                </a:solidFill>
                <a:latin typeface="Arial" pitchFamily="18"/>
                <a:ea typeface="Microsoft YaHei" pitchFamily="2"/>
                <a:cs typeface="Mangal" pitchFamily="2"/>
              </a:rPr>
            </a:br>
            <a:r>
              <a:rPr lang="fr-FR" sz="2400" b="1" i="0" u="none" strike="noStrike" kern="1200" spc="0" baseline="0" dirty="0">
                <a:ln>
                  <a:noFill/>
                </a:ln>
                <a:solidFill>
                  <a:srgbClr val="004060"/>
                </a:solidFill>
                <a:latin typeface="Arial" pitchFamily="18"/>
                <a:ea typeface="Microsoft YaHei" pitchFamily="2"/>
                <a:cs typeface="Mangal" pitchFamily="2"/>
              </a:rPr>
              <a:t>8 avril 2015</a:t>
            </a:r>
          </a:p>
        </p:txBody>
      </p:sp>
      <p:pic>
        <p:nvPicPr>
          <p:cNvPr id="3" name="Picture 5"/>
          <p:cNvPicPr>
            <a:picLocks noGrp="1" noChangeAspect="1"/>
          </p:cNvPicPr>
          <p:nvPr>
            <p:ph type="pic" idx="4294967295"/>
          </p:nvPr>
        </p:nvPicPr>
        <p:blipFill>
          <a:blip cstate="print">
            <a:alphaModFix/>
            <a:lum/>
          </a:blip>
          <a:srcRect/>
          <a:stretch>
            <a:fillRect/>
          </a:stretch>
        </p:blipFill>
        <p:spPr>
          <a:xfrm>
            <a:off x="305280" y="1340280"/>
            <a:ext cx="2514600" cy="657000"/>
          </a:xfrm>
        </p:spPr>
      </p:pic>
      <p:pic>
        <p:nvPicPr>
          <p:cNvPr id="4" name="Image 1" descr="signature-grossier"/>
          <p:cNvPicPr>
            <a:picLocks noGrp="1" noChangeAspect="1"/>
          </p:cNvPicPr>
          <p:nvPr>
            <p:ph type="pic" idx="4294967295"/>
          </p:nvPr>
        </p:nvPicPr>
        <p:blipFill>
          <a:blip cstate="print"/>
          <a:srcRect/>
          <a:stretch>
            <a:fillRect/>
          </a:stretch>
        </p:blipFill>
        <p:spPr>
          <a:xfrm>
            <a:off x="323640" y="4941000"/>
            <a:ext cx="5172120" cy="752400"/>
          </a:xfrm>
        </p:spPr>
      </p:pic>
      <p:pic>
        <p:nvPicPr>
          <p:cNvPr id="5" name="Image 1" descr="signature-grossier"/>
          <p:cNvPicPr>
            <a:picLocks noChangeAspect="1"/>
          </p:cNvPicPr>
          <p:nvPr/>
        </p:nvPicPr>
        <p:blipFill>
          <a:blip cstate="print"/>
          <a:srcRect/>
          <a:stretch>
            <a:fillRect/>
          </a:stretch>
        </p:blipFill>
        <p:spPr>
          <a:xfrm>
            <a:off x="324000" y="4941000"/>
            <a:ext cx="5172120" cy="752400"/>
          </a:xfrm>
          <a:prstGeom prst="rect">
            <a:avLst/>
          </a:prstGeom>
          <a:noFill/>
          <a:ln>
            <a:noFill/>
          </a:ln>
        </p:spPr>
      </p:pic>
      <p:pic>
        <p:nvPicPr>
          <p:cNvPr id="6" name="Picture 5"/>
          <p:cNvPicPr>
            <a:picLocks noChangeAspect="1"/>
          </p:cNvPicPr>
          <p:nvPr/>
        </p:nvPicPr>
        <p:blipFill>
          <a:blip cstate="print">
            <a:alphaModFix/>
            <a:lum/>
          </a:blip>
          <a:srcRect/>
          <a:stretch>
            <a:fillRect/>
          </a:stretch>
        </p:blipFill>
        <p:spPr>
          <a:xfrm>
            <a:off x="305640" y="1340640"/>
            <a:ext cx="2514600" cy="657000"/>
          </a:xfrm>
          <a:prstGeom prst="rect">
            <a:avLst/>
          </a:prstGeom>
          <a:noFill/>
          <a:ln>
            <a:noFill/>
          </a:ln>
        </p:spPr>
      </p:pic>
      <p:pic>
        <p:nvPicPr>
          <p:cNvPr id="7" name="Picture 5"/>
          <p:cNvPicPr>
            <a:picLocks noChangeAspect="1"/>
          </p:cNvPicPr>
          <p:nvPr/>
        </p:nvPicPr>
        <p:blipFill>
          <a:blip r:embed="rId3" cstate="print">
            <a:alphaModFix/>
            <a:lum/>
          </a:blip>
          <a:srcRect/>
          <a:stretch>
            <a:fillRect/>
          </a:stretch>
        </p:blipFill>
        <p:spPr>
          <a:xfrm>
            <a:off x="179512" y="1340768"/>
            <a:ext cx="2793128" cy="809272"/>
          </a:xfrm>
          <a:prstGeom prst="rect">
            <a:avLst/>
          </a:prstGeom>
          <a:noFill/>
          <a:ln>
            <a:noFill/>
          </a:ln>
        </p:spPr>
      </p:pic>
      <p:pic>
        <p:nvPicPr>
          <p:cNvPr id="8" name="Image 1" descr="signature-grossier"/>
          <p:cNvPicPr>
            <a:picLocks noChangeAspect="1"/>
          </p:cNvPicPr>
          <p:nvPr/>
        </p:nvPicPr>
        <p:blipFill>
          <a:blip r:embed="rId4" cstate="print"/>
          <a:srcRect/>
          <a:stretch>
            <a:fillRect/>
          </a:stretch>
        </p:blipFill>
        <p:spPr>
          <a:xfrm>
            <a:off x="323528" y="4941168"/>
            <a:ext cx="5172120" cy="752400"/>
          </a:xfrm>
          <a:prstGeom prst="rect">
            <a:avLst/>
          </a:prstGeom>
          <a:noFill/>
          <a:ln>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Rectangle 1"/>
          <p:cNvSpPr/>
          <p:nvPr/>
        </p:nvSpPr>
        <p:spPr>
          <a:xfrm>
            <a:off x="360000" y="792000"/>
            <a:ext cx="8496000" cy="3096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La fiabilisation de l’inventaire</a:t>
            </a:r>
          </a:p>
          <a:p>
            <a:pPr marL="266400" marR="0" lvl="0" indent="-264960" algn="l" rtl="0" hangingPunct="1">
              <a:lnSpc>
                <a:spcPct val="90000"/>
              </a:lnSpc>
              <a:spcBef>
                <a:spcPts val="1301"/>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La mise en place d’un protocole Indigo Inventaire (cf. instruction M21 – tome 3) doit permettre au comptable de disposer d’un suivi quasi-automatisé de l’actif dans Hélios, dès lors qu’il reçoit des flux inventaire.</a:t>
            </a:r>
          </a:p>
          <a:p>
            <a:pPr marL="266400" marR="0" lvl="0" indent="-264960" algn="l" rtl="0" hangingPunct="1">
              <a:lnSpc>
                <a:spcPct val="90000"/>
              </a:lnSpc>
              <a:spcBef>
                <a:spcPts val="1301"/>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Au préalable, l’ordonnateur et le comptable devront conduire des travaux d’ajustement afin de fiabiliser les comptes d’immobilisations.</a:t>
            </a:r>
          </a:p>
          <a:p>
            <a:pPr marL="266400" marR="0" lvl="0" indent="-264960" algn="l" rtl="0" hangingPunct="1">
              <a:lnSpc>
                <a:spcPct val="90000"/>
              </a:lnSpc>
              <a:spcBef>
                <a:spcPts val="1301"/>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La DGFiP a mis en place auprès des DDG et DRFiP un</a:t>
            </a:r>
            <a:r>
              <a:rPr lang="fr-FR" sz="1600" b="1" i="0" u="none" strike="noStrike" kern="1200" spc="0" baseline="0">
                <a:ln>
                  <a:noFill/>
                </a:ln>
                <a:solidFill>
                  <a:srgbClr val="004060"/>
                </a:solidFill>
                <a:latin typeface="Arial" pitchFamily="18"/>
                <a:ea typeface="Microsoft YaHei" pitchFamily="2"/>
                <a:cs typeface="Mangal" pitchFamily="2"/>
              </a:rPr>
              <a:t> outil d’analyse de l’inventaire</a:t>
            </a:r>
            <a:r>
              <a:rPr lang="fr-FR" sz="1600" b="0" i="0" u="none" strike="noStrike" kern="1200" spc="0" baseline="0">
                <a:ln>
                  <a:noFill/>
                </a:ln>
                <a:solidFill>
                  <a:srgbClr val="004060"/>
                </a:solidFill>
                <a:latin typeface="Arial" pitchFamily="18"/>
                <a:ea typeface="Microsoft YaHei" pitchFamily="2"/>
                <a:cs typeface="Mangal" pitchFamily="2"/>
              </a:rPr>
              <a:t> (à partir d’un outil d’extraction et d’analyse de données, IDEA) à destination des EPS volontaires.	</a:t>
            </a:r>
          </a:p>
          <a:p>
            <a:pPr marL="266400" marR="0" lvl="0" indent="-264960" algn="l" rtl="0" hangingPunct="1">
              <a:lnSpc>
                <a:spcPct val="90000"/>
              </a:lnSpc>
              <a:spcBef>
                <a:spcPts val="1301"/>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Cette analyse permettra à l’ordonnateur et au comptable de :</a:t>
            </a:r>
          </a:p>
          <a:p>
            <a:pPr marL="266400" marR="0" lvl="0" indent="-264960" algn="l" rtl="0" hangingPunct="1">
              <a:lnSpc>
                <a:spcPct val="90000"/>
              </a:lnSpc>
              <a:spcBef>
                <a:spcPts val="1301"/>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 s’assurer de la cohérence entre les données comptables issues du fichier 		d’inventaire transmis par la DAF et la comptabilité générale tenue par le comptable ;</a:t>
            </a:r>
          </a:p>
          <a:p>
            <a:pPr marL="266400" marR="0" lvl="0" indent="-264960" algn="l" rtl="0" hangingPunct="1">
              <a:lnSpc>
                <a:spcPct val="90000"/>
              </a:lnSpc>
              <a:spcBef>
                <a:spcPts val="1301"/>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 procéder à des contrôles de cohérence permettant d’identifier des éléments 		« atypiques » nécessitant des points de contrôle complémentaires ;</a:t>
            </a:r>
          </a:p>
          <a:p>
            <a:pPr marL="266400" marR="0" lvl="0" indent="-264960" algn="l" rtl="0" hangingPunct="1">
              <a:lnSpc>
                <a:spcPct val="90000"/>
              </a:lnSpc>
              <a:spcBef>
                <a:spcPts val="1301"/>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 identifier les échantillons de biens à contrôler dans le cadre de l’inventaire 		physique.</a:t>
            </a:r>
          </a:p>
          <a:p>
            <a:pPr marL="266400" marR="0" lvl="0" indent="-264960" algn="just" rtl="0" hangingPunct="1">
              <a:lnSpc>
                <a:spcPct val="100000"/>
              </a:lnSpc>
              <a:spcBef>
                <a:spcPts val="1576"/>
              </a:spcBef>
              <a:spcAft>
                <a:spcPts val="451"/>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2000" b="1" i="0" u="none" strike="noStrike" kern="1200" spc="0" baseline="0">
              <a:ln>
                <a:noFill/>
              </a:ln>
              <a:solidFill>
                <a:srgbClr val="C49026"/>
              </a:solidFill>
              <a:latin typeface="Arial" pitchFamily="18"/>
              <a:ea typeface="Microsoft YaHei" pitchFamily="2"/>
              <a:cs typeface="Mangal" pitchFamily="2"/>
            </a:endParaRPr>
          </a:p>
          <a:p>
            <a:pPr marL="266400" marR="0" lvl="0" indent="-264960" algn="just" rtl="0" hangingPunct="1">
              <a:lnSpc>
                <a:spcPct val="100000"/>
              </a:lnSpc>
              <a:spcBef>
                <a:spcPts val="1576"/>
              </a:spcBef>
              <a:spcAft>
                <a:spcPts val="451"/>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2000" b="1" i="0" u="none" strike="noStrike" kern="1200" spc="0" baseline="0">
              <a:ln>
                <a:noFill/>
              </a:ln>
              <a:solidFill>
                <a:srgbClr val="C49026"/>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ext Box 1"/>
          <p:cNvSpPr/>
          <p:nvPr/>
        </p:nvSpPr>
        <p:spPr>
          <a:xfrm>
            <a:off x="216000" y="864000"/>
            <a:ext cx="8534520" cy="3744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Les formations à destination des ordonnateurs et des comptables</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1" u="none" strike="noStrike" kern="1200" spc="0" baseline="0">
              <a:ln>
                <a:noFill/>
              </a:ln>
              <a:solidFill>
                <a:srgbClr val="003855"/>
              </a:solidFill>
              <a:latin typeface="Arial" pitchFamily="18"/>
              <a:ea typeface="Microsoft YaHei" pitchFamily="2"/>
              <a:cs typeface="Mangal" pitchFamily="2"/>
            </a:endParaRP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r>
              <a:rPr lang="fr-FR" sz="1600" b="1" i="0" u="none" strike="noStrike" kern="1200" spc="0" baseline="0">
                <a:ln>
                  <a:noFill/>
                </a:ln>
                <a:solidFill>
                  <a:srgbClr val="003855"/>
                </a:solidFill>
                <a:latin typeface="Arial" pitchFamily="18"/>
                <a:ea typeface="Microsoft YaHei" pitchFamily="2"/>
                <a:cs typeface="Mangal" pitchFamily="2"/>
              </a:rPr>
              <a:t>Les travaux de consolidation et de mise à jour du référentiel comptable sont complétés par des formations à destination des ordonnateurs et des comptables. </a:t>
            </a:r>
            <a:r>
              <a:rPr lang="fr-FR" sz="1600" b="0" i="0" u="none" strike="noStrike" kern="1200" spc="0" baseline="0">
                <a:ln>
                  <a:noFill/>
                </a:ln>
                <a:solidFill>
                  <a:srgbClr val="003855"/>
                </a:solidFill>
                <a:latin typeface="Arial" pitchFamily="18"/>
                <a:ea typeface="Microsoft YaHei" pitchFamily="2"/>
                <a:cs typeface="Mangal" pitchFamily="2"/>
              </a:rPr>
              <a:t>Elles sont co-animées par des binômes Santé / Finances publiques.</a:t>
            </a: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1" i="0" u="none" strike="noStrike" kern="1200" spc="0" baseline="0">
              <a:ln>
                <a:noFill/>
              </a:ln>
              <a:solidFill>
                <a:srgbClr val="003855"/>
              </a:solidFill>
              <a:latin typeface="Arial" pitchFamily="18"/>
              <a:ea typeface="Microsoft YaHei" pitchFamily="2"/>
              <a:cs typeface="Mangal" pitchFamily="2"/>
            </a:endParaRP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r>
              <a:rPr lang="fr-FR" sz="1600" b="1" i="0" u="none" strike="noStrike" kern="1200" spc="0" baseline="0">
                <a:ln>
                  <a:noFill/>
                </a:ln>
                <a:solidFill>
                  <a:srgbClr val="003855"/>
                </a:solidFill>
                <a:latin typeface="Arial" pitchFamily="18"/>
                <a:ea typeface="Microsoft YaHei" pitchFamily="2"/>
                <a:cs typeface="Mangal" pitchFamily="2"/>
              </a:rPr>
              <a:t>Un premier module de formation dédié à la « fiabilisation des comptes des EPS »</a:t>
            </a:r>
            <a:r>
              <a:rPr lang="fr-FR" sz="1600" b="0" i="0" u="none" strike="noStrike" kern="1200" spc="0" baseline="0">
                <a:ln>
                  <a:noFill/>
                </a:ln>
                <a:solidFill>
                  <a:srgbClr val="003855"/>
                </a:solidFill>
                <a:latin typeface="Arial" pitchFamily="18"/>
                <a:ea typeface="Microsoft YaHei" pitchFamily="2"/>
                <a:cs typeface="Mangal" pitchFamily="2"/>
              </a:rPr>
              <a:t> a été déployé en 2013 et 2014 par l'EHESP et l'ENFiP. Son déploiement est poursuivi en 2015, afin de pouvoir former les personnes entrantes dans des fonctions de directeur financier ou de comptable hospitalier (module MAJ en février 2015).</a:t>
            </a: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1" i="0" u="none" strike="noStrike" kern="1200" spc="0" baseline="0">
              <a:ln>
                <a:noFill/>
              </a:ln>
              <a:solidFill>
                <a:srgbClr val="003855"/>
              </a:solidFill>
              <a:latin typeface="Arial" pitchFamily="18"/>
              <a:ea typeface="Microsoft YaHei" pitchFamily="2"/>
              <a:cs typeface="Mangal" pitchFamily="2"/>
            </a:endParaRP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r>
              <a:rPr lang="fr-FR" sz="1600" b="1" i="0" u="none" strike="noStrike" kern="1200" spc="0" baseline="0">
                <a:ln>
                  <a:noFill/>
                </a:ln>
                <a:solidFill>
                  <a:srgbClr val="003855"/>
                </a:solidFill>
                <a:latin typeface="Arial" pitchFamily="18"/>
                <a:ea typeface="Microsoft YaHei" pitchFamily="2"/>
                <a:cs typeface="Mangal" pitchFamily="2"/>
              </a:rPr>
              <a:t>Un deuxième module de formation, consacré aux opérations complexes des EPS, </a:t>
            </a:r>
            <a:r>
              <a:rPr lang="fr-FR" sz="1600" b="0" i="0" u="none" strike="noStrike" kern="1200" spc="0" baseline="0">
                <a:ln>
                  <a:noFill/>
                </a:ln>
                <a:solidFill>
                  <a:srgbClr val="003855"/>
                </a:solidFill>
                <a:latin typeface="Arial" pitchFamily="18"/>
                <a:ea typeface="Microsoft YaHei" pitchFamily="2"/>
                <a:cs typeface="Mangal" pitchFamily="2"/>
              </a:rPr>
              <a:t>a été diffusé en février 2015 par l'EHESP et l'ENFiP. La formation de formateurs a eu lieu le 15 décembre 2014. Les 1ères sessions de formation ont démarré au printemps 2015.</a:t>
            </a: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r>
              <a:rPr lang="fr-FR" sz="1600" b="0" i="0" u="none" strike="noStrike" kern="1200" spc="0" baseline="0">
                <a:ln>
                  <a:noFill/>
                </a:ln>
                <a:solidFill>
                  <a:srgbClr val="003855"/>
                </a:solidFill>
                <a:latin typeface="Arial" pitchFamily="18"/>
                <a:ea typeface="Microsoft YaHei" pitchFamily="2"/>
                <a:cs typeface="Mangal" pitchFamily="2"/>
              </a:rPr>
              <a:t>Ce module est également destiné aux ordonnateurs et aux comptables. Il traite notamment des opérations relatives aux immobilisations, aux provisions, aux emprunts.</a:t>
            </a: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ext Box 1"/>
          <p:cNvSpPr/>
          <p:nvPr/>
        </p:nvSpPr>
        <p:spPr>
          <a:xfrm>
            <a:off x="179640" y="548640"/>
            <a:ext cx="8640832" cy="604871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dirty="0">
                <a:ln>
                  <a:noFill/>
                </a:ln>
                <a:solidFill>
                  <a:srgbClr val="C49026"/>
                </a:solidFill>
                <a:latin typeface="Arial" pitchFamily="18"/>
                <a:ea typeface="Microsoft YaHei" pitchFamily="2"/>
                <a:cs typeface="Mangal" pitchFamily="2"/>
              </a:rPr>
              <a:t>Actualités comptables – Les travaux en lien avec la CNCC</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i="1" dirty="0" smtClean="0">
                <a:solidFill>
                  <a:srgbClr val="003855"/>
                </a:solidFill>
                <a:latin typeface="Arial" pitchFamily="18"/>
                <a:ea typeface="Microsoft YaHei" pitchFamily="2"/>
                <a:cs typeface="Mangal" pitchFamily="2"/>
              </a:rPr>
              <a:t>	</a:t>
            </a:r>
            <a:r>
              <a:rPr lang="fr-FR" sz="1400" b="0" i="0" u="none" strike="noStrike" kern="1200" spc="0" baseline="0" dirty="0" smtClean="0">
                <a:ln>
                  <a:noFill/>
                </a:ln>
                <a:solidFill>
                  <a:srgbClr val="003855"/>
                </a:solidFill>
                <a:latin typeface="Arial" pitchFamily="18"/>
                <a:ea typeface="Microsoft YaHei" pitchFamily="2"/>
                <a:cs typeface="Mangal" pitchFamily="2"/>
              </a:rPr>
              <a:t>Plusieurs </a:t>
            </a:r>
            <a:r>
              <a:rPr lang="fr-FR" sz="1400" b="0" i="0" u="none" strike="noStrike" kern="1200" spc="0" baseline="0" dirty="0">
                <a:ln>
                  <a:noFill/>
                </a:ln>
                <a:solidFill>
                  <a:srgbClr val="003855"/>
                </a:solidFill>
                <a:latin typeface="Arial" pitchFamily="18"/>
                <a:ea typeface="Microsoft YaHei" pitchFamily="2"/>
                <a:cs typeface="Mangal" pitchFamily="2"/>
              </a:rPr>
              <a:t>sujets étaient en discussion avec la CNCC depuis les travaux de mise à jour de l'instruction M21. </a:t>
            </a:r>
            <a:r>
              <a:rPr lang="fr-FR" sz="1400" b="1" i="0" u="none" strike="noStrike" kern="1200" spc="0" baseline="0" dirty="0">
                <a:ln>
                  <a:noFill/>
                </a:ln>
                <a:solidFill>
                  <a:srgbClr val="003855"/>
                </a:solidFill>
                <a:latin typeface="Arial" pitchFamily="18"/>
                <a:ea typeface="Microsoft YaHei" pitchFamily="2"/>
                <a:cs typeface="Mangal" pitchFamily="2"/>
              </a:rPr>
              <a:t>Les sujets suivants ont fait l'objet d'arbitrage avec la CNCC et ont été validés mi-février 2015 par le comité de suivi des premières missions légales de certification des compte</a:t>
            </a:r>
            <a:r>
              <a:rPr lang="fr-FR" sz="1400" b="0" i="0" u="none" strike="noStrike" kern="1200" spc="0" baseline="0" dirty="0">
                <a:ln>
                  <a:noFill/>
                </a:ln>
                <a:solidFill>
                  <a:srgbClr val="003855"/>
                </a:solidFill>
                <a:latin typeface="Arial" pitchFamily="18"/>
                <a:ea typeface="Microsoft YaHei" pitchFamily="2"/>
                <a:cs typeface="Mangal" pitchFamily="2"/>
              </a:rPr>
              <a:t>s qui associe la DGOS, la DGFiP et la CNCC.</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400" b="0" i="0" u="none" strike="noStrike" kern="1200" spc="0" baseline="0" dirty="0">
                <a:ln>
                  <a:noFill/>
                </a:ln>
                <a:solidFill>
                  <a:srgbClr val="003855"/>
                </a:solidFill>
                <a:latin typeface="Arial" pitchFamily="18"/>
                <a:ea typeface="Microsoft YaHei" pitchFamily="2"/>
                <a:cs typeface="Mangal" pitchFamily="2"/>
              </a:rPr>
              <a:t>	-</a:t>
            </a:r>
            <a:r>
              <a:rPr lang="fr-FR" sz="1400" b="1" i="0" u="none" strike="noStrike" kern="1200" spc="0" baseline="0" dirty="0">
                <a:ln>
                  <a:noFill/>
                </a:ln>
                <a:solidFill>
                  <a:srgbClr val="003855"/>
                </a:solidFill>
                <a:latin typeface="Arial" pitchFamily="18"/>
                <a:ea typeface="Microsoft YaHei" pitchFamily="2"/>
                <a:cs typeface="Mangal" pitchFamily="2"/>
              </a:rPr>
              <a:t> Fonds propres </a:t>
            </a:r>
            <a:r>
              <a:rPr lang="fr-FR" sz="1400" b="0" i="0" u="none" strike="noStrike" kern="1200" spc="0" baseline="0" dirty="0">
                <a:ln>
                  <a:noFill/>
                </a:ln>
                <a:solidFill>
                  <a:srgbClr val="003855"/>
                </a:solidFill>
                <a:latin typeface="Arial" pitchFamily="18"/>
                <a:ea typeface="Microsoft YaHei" pitchFamily="2"/>
                <a:cs typeface="Mangal" pitchFamily="2"/>
              </a:rPr>
              <a:t>: la doctrine établie dans les fiches de fiabilisation des comptes (fiche n°7) est prise en compte par la CNCC, sauf spécificités. Pas de demande de reconstitution du solde de façon exhaustive au-delà du 1/01/2009 (5 ans).</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400" b="0" i="0" u="none" strike="noStrike" kern="1200" spc="0" baseline="0" dirty="0">
                <a:ln>
                  <a:noFill/>
                </a:ln>
                <a:solidFill>
                  <a:srgbClr val="003855"/>
                </a:solidFill>
                <a:latin typeface="Arial" pitchFamily="18"/>
                <a:ea typeface="Microsoft YaHei" pitchFamily="2"/>
                <a:cs typeface="Mangal" pitchFamily="2"/>
              </a:rPr>
              <a:t>	- </a:t>
            </a:r>
            <a:r>
              <a:rPr lang="fr-FR" sz="1400" b="1" i="0" u="none" strike="noStrike" kern="1200" spc="0" baseline="0" dirty="0">
                <a:ln>
                  <a:noFill/>
                </a:ln>
                <a:solidFill>
                  <a:srgbClr val="003855"/>
                </a:solidFill>
                <a:latin typeface="Arial" pitchFamily="18"/>
                <a:ea typeface="Microsoft YaHei" pitchFamily="2"/>
                <a:cs typeface="Mangal" pitchFamily="2"/>
              </a:rPr>
              <a:t>Immobilisations </a:t>
            </a:r>
            <a:r>
              <a:rPr lang="fr-FR" sz="1400" b="0" i="0" u="none" strike="noStrike" kern="1200" spc="0" baseline="0" dirty="0">
                <a:ln>
                  <a:noFill/>
                </a:ln>
                <a:solidFill>
                  <a:srgbClr val="003855"/>
                </a:solidFill>
                <a:latin typeface="Arial" pitchFamily="18"/>
                <a:ea typeface="Microsoft YaHei" pitchFamily="2"/>
                <a:cs typeface="Mangal" pitchFamily="2"/>
              </a:rPr>
              <a:t>: en l'absence de titres de propriété, le certificateur prend en compte la documentation alternative (recensement cadastral, publicité foncière...).</a:t>
            </a:r>
          </a:p>
          <a:p>
            <a:pPr marL="266400" marR="0" lvl="0" indent="-252000" algn="just" rtl="0" hangingPunct="1">
              <a:lnSpc>
                <a:spcPct val="100000"/>
              </a:lnSpc>
              <a:spcBef>
                <a:spcPts val="286"/>
              </a:spcBef>
              <a:spcAft>
                <a:spcPts val="394"/>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400" b="0" i="0" u="none" strike="noStrike" kern="1200" spc="0" baseline="0" dirty="0">
                <a:ln>
                  <a:noFill/>
                </a:ln>
                <a:solidFill>
                  <a:srgbClr val="003855"/>
                </a:solidFill>
                <a:latin typeface="Arial" pitchFamily="18"/>
                <a:ea typeface="Microsoft YaHei" pitchFamily="2"/>
                <a:cs typeface="Mangal" pitchFamily="2"/>
              </a:rPr>
              <a:t>	La CNCC a précisé que l'absence d'inventaire exhaustif ne générera pas systématiquement de réserve. En revanche, l'EPS doit inventorier les nouvelles immobilisations dès leur acquisition ou mise en service.</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400" b="0" i="0" u="none" strike="noStrike" kern="1200" spc="0" baseline="0" dirty="0">
                <a:ln>
                  <a:noFill/>
                </a:ln>
                <a:solidFill>
                  <a:srgbClr val="003855"/>
                </a:solidFill>
                <a:latin typeface="Arial" pitchFamily="18"/>
                <a:ea typeface="Microsoft YaHei" pitchFamily="2"/>
                <a:cs typeface="Mangal" pitchFamily="2"/>
              </a:rPr>
              <a:t>	- </a:t>
            </a:r>
            <a:r>
              <a:rPr lang="fr-FR" sz="1400" b="1" i="0" u="none" strike="noStrike" kern="1200" spc="0" baseline="0" dirty="0">
                <a:ln>
                  <a:noFill/>
                </a:ln>
                <a:solidFill>
                  <a:srgbClr val="003855"/>
                </a:solidFill>
                <a:latin typeface="Arial" pitchFamily="18"/>
                <a:ea typeface="Microsoft YaHei" pitchFamily="2"/>
                <a:cs typeface="Mangal" pitchFamily="2"/>
              </a:rPr>
              <a:t>Continuité d'exploitation</a:t>
            </a:r>
            <a:r>
              <a:rPr lang="fr-FR" sz="1400" b="0" i="0" u="none" strike="noStrike" kern="1200" spc="0" baseline="0" dirty="0">
                <a:ln>
                  <a:noFill/>
                </a:ln>
                <a:solidFill>
                  <a:srgbClr val="003855"/>
                </a:solidFill>
                <a:latin typeface="Arial" pitchFamily="18"/>
                <a:ea typeface="Microsoft YaHei" pitchFamily="2"/>
                <a:cs typeface="Mangal" pitchFamily="2"/>
              </a:rPr>
              <a:t> (cas des EPS dont la situation financière est dégradée) : le CAC s'interroge sur un horizon à 12 mois. L'article R6145-35 du CSP prévoit qu'en l'absence d'EPRD, l'EPS peut fonctionner sur la base de l'EPRD de l'exercice précédent. Cette disposition semble constituer une garantie suffisante pour les CAC.</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400" b="0" i="0" u="none" strike="noStrike" kern="1200" spc="0" baseline="0" dirty="0">
                <a:ln>
                  <a:noFill/>
                </a:ln>
                <a:solidFill>
                  <a:srgbClr val="003855"/>
                </a:solidFill>
                <a:latin typeface="Arial" pitchFamily="18"/>
                <a:ea typeface="Microsoft YaHei" pitchFamily="2"/>
                <a:cs typeface="Mangal" pitchFamily="2"/>
              </a:rPr>
              <a:t>	- </a:t>
            </a:r>
            <a:r>
              <a:rPr lang="fr-FR" sz="1400" b="1" i="0" u="none" strike="noStrike" kern="1200" spc="0" baseline="0" dirty="0">
                <a:ln>
                  <a:noFill/>
                </a:ln>
                <a:solidFill>
                  <a:srgbClr val="003855"/>
                </a:solidFill>
                <a:latin typeface="Arial" pitchFamily="18"/>
                <a:ea typeface="Microsoft YaHei" pitchFamily="2"/>
                <a:cs typeface="Mangal" pitchFamily="2"/>
              </a:rPr>
              <a:t>Comptes consolidés</a:t>
            </a:r>
            <a:r>
              <a:rPr lang="fr-FR" sz="1400" b="0" i="0" u="none" strike="noStrike" kern="1200" spc="0" baseline="0" dirty="0">
                <a:ln>
                  <a:noFill/>
                </a:ln>
                <a:solidFill>
                  <a:srgbClr val="003855"/>
                </a:solidFill>
                <a:latin typeface="Arial" pitchFamily="18"/>
                <a:ea typeface="Microsoft YaHei" pitchFamily="2"/>
                <a:cs typeface="Mangal" pitchFamily="2"/>
              </a:rPr>
              <a:t> : à ce stade, il n'est pas prévu de consolidation des comptes. Un courrier conjoint DGOS / DGFiP a été adressé en ce sens à la CNCC. Un amendement au</a:t>
            </a:r>
            <a:r>
              <a:rPr lang="fr-FR" sz="1600" b="0" i="0" u="none" strike="noStrike" kern="1200" spc="0" baseline="0" dirty="0">
                <a:ln>
                  <a:noFill/>
                </a:ln>
                <a:solidFill>
                  <a:srgbClr val="003855"/>
                </a:solidFill>
                <a:latin typeface="Arial" pitchFamily="18"/>
                <a:ea typeface="Microsoft YaHei" pitchFamily="2"/>
                <a:cs typeface="Mangal" pitchFamily="2"/>
              </a:rPr>
              <a:t> projet de loi Santé prévoit cette obligation à compter de 2020.</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dirty="0">
                <a:ln>
                  <a:noFill/>
                </a:ln>
                <a:solidFill>
                  <a:srgbClr val="003855"/>
                </a:solidFill>
                <a:latin typeface="Arial" pitchFamily="18"/>
                <a:ea typeface="Microsoft YaHei" pitchFamily="2"/>
                <a:cs typeface="Mangal" pitchFamily="2"/>
              </a:rPr>
              <a:t>	</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ext Box 1"/>
          <p:cNvSpPr/>
          <p:nvPr/>
        </p:nvSpPr>
        <p:spPr>
          <a:xfrm>
            <a:off x="360000" y="576000"/>
            <a:ext cx="8496000" cy="5760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dirty="0">
                <a:ln>
                  <a:noFill/>
                </a:ln>
                <a:solidFill>
                  <a:srgbClr val="CC9900"/>
                </a:solidFill>
                <a:latin typeface="Arial" pitchFamily="18"/>
                <a:ea typeface="Microsoft YaHei" pitchFamily="2"/>
                <a:cs typeface="Mangal" pitchFamily="2"/>
              </a:rPr>
              <a:t>Actualités comptables – Les travaux en lien avec la CNCC</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1" u="none" strike="noStrike" kern="1200" spc="0" baseline="0" dirty="0">
                <a:ln>
                  <a:noFill/>
                </a:ln>
                <a:solidFill>
                  <a:srgbClr val="254061"/>
                </a:solidFill>
                <a:latin typeface="Arial" pitchFamily="18"/>
                <a:ea typeface="Microsoft YaHei" pitchFamily="2"/>
                <a:cs typeface="Mangal" pitchFamily="2"/>
              </a:rPr>
              <a:t>	</a:t>
            </a:r>
            <a:r>
              <a:rPr lang="fr-FR" sz="1400" b="1" i="0" u="sng" strike="noStrike" kern="1200" spc="0" baseline="0" dirty="0">
                <a:ln>
                  <a:noFill/>
                </a:ln>
                <a:solidFill>
                  <a:srgbClr val="254061"/>
                </a:solidFill>
                <a:uFillTx/>
                <a:latin typeface="Arial" pitchFamily="18"/>
                <a:ea typeface="Microsoft YaHei" pitchFamily="2"/>
                <a:cs typeface="Mangal" pitchFamily="2"/>
              </a:rPr>
              <a:t>Dette sociale</a:t>
            </a:r>
          </a:p>
          <a:p>
            <a:pPr marL="266400" marR="0" lvl="0" indent="-252000" algn="just" rtl="0" hangingPunct="1">
              <a:lnSpc>
                <a:spcPct val="100000"/>
              </a:lnSpc>
              <a:spcBef>
                <a:spcPts val="541"/>
              </a:spcBef>
              <a:spcAft>
                <a:spcPts val="394"/>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400" b="0" i="0" u="none" strike="noStrike" kern="1200" spc="0" baseline="0" dirty="0">
                <a:ln>
                  <a:noFill/>
                </a:ln>
                <a:solidFill>
                  <a:srgbClr val="254061"/>
                </a:solidFill>
                <a:latin typeface="Arial" pitchFamily="18"/>
                <a:ea typeface="Microsoft YaHei" pitchFamily="2"/>
                <a:cs typeface="Mangal" pitchFamily="2"/>
              </a:rPr>
              <a:t>	- </a:t>
            </a:r>
            <a:r>
              <a:rPr lang="fr-FR" sz="1400" b="1" i="0" u="none" strike="noStrike" kern="1200" spc="0" baseline="0" dirty="0">
                <a:ln>
                  <a:noFill/>
                </a:ln>
                <a:solidFill>
                  <a:srgbClr val="254061"/>
                </a:solidFill>
                <a:latin typeface="Arial" pitchFamily="18"/>
                <a:ea typeface="Microsoft YaHei" pitchFamily="2"/>
                <a:cs typeface="Mangal" pitchFamily="2"/>
              </a:rPr>
              <a:t>CET</a:t>
            </a:r>
            <a:r>
              <a:rPr lang="fr-FR" sz="1400" b="0" i="0" u="none" strike="noStrike" kern="1200" spc="0" baseline="0" dirty="0">
                <a:ln>
                  <a:noFill/>
                </a:ln>
                <a:solidFill>
                  <a:srgbClr val="254061"/>
                </a:solidFill>
                <a:latin typeface="Arial" pitchFamily="18"/>
                <a:ea typeface="Microsoft YaHei" pitchFamily="2"/>
                <a:cs typeface="Mangal" pitchFamily="2"/>
              </a:rPr>
              <a:t> : la méthode forfaitaire constitue la méthode définie par l'instruction M21 pour calculer le montant de la provision. Il n'y a pas d'obligation à constituer les provisions CET au coût réel, ni à faire figurer dans l'annexe du compte financier le différentiel entre les deux méthodes.  </a:t>
            </a:r>
          </a:p>
          <a:p>
            <a:pPr marL="266400" marR="0" lvl="0" indent="-252000" algn="just" rtl="0" hangingPunct="1">
              <a:lnSpc>
                <a:spcPct val="100000"/>
              </a:lnSpc>
              <a:spcBef>
                <a:spcPts val="819"/>
              </a:spcBef>
              <a:spcAft>
                <a:spcPts val="394"/>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400" b="0" i="0" u="none" strike="noStrike" kern="1200" spc="0" baseline="0" dirty="0">
                <a:ln>
                  <a:noFill/>
                </a:ln>
                <a:solidFill>
                  <a:srgbClr val="254061"/>
                </a:solidFill>
                <a:latin typeface="Arial" pitchFamily="18"/>
                <a:ea typeface="Microsoft YaHei" pitchFamily="2"/>
                <a:cs typeface="Mangal" pitchFamily="2"/>
              </a:rPr>
              <a:t>	Concernant les taux de charges, la DGOS a récemment arbitré sur le principe d'une forfaitisation des taux de charges en vigueur. Cette position a été communiquée le 4 mars 2015 à la CNCC et fera l'objet d'une fiche technique.</a:t>
            </a:r>
          </a:p>
          <a:p>
            <a:pPr marL="266400" marR="0" lvl="0" indent="-252000" algn="just" rtl="0" hangingPunct="1">
              <a:lnSpc>
                <a:spcPct val="100000"/>
              </a:lnSpc>
              <a:spcBef>
                <a:spcPts val="1106"/>
              </a:spcBef>
              <a:spcAft>
                <a:spcPts val="394"/>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400" b="0" i="0" u="none" strike="noStrike" kern="1200" spc="0" baseline="0" dirty="0">
                <a:ln>
                  <a:noFill/>
                </a:ln>
                <a:solidFill>
                  <a:srgbClr val="254061"/>
                </a:solidFill>
                <a:latin typeface="Arial" pitchFamily="18"/>
                <a:ea typeface="Microsoft YaHei" pitchFamily="2"/>
                <a:cs typeface="Mangal" pitchFamily="2"/>
              </a:rPr>
              <a:t>	- </a:t>
            </a:r>
            <a:r>
              <a:rPr lang="fr-FR" sz="1400" b="1" i="0" u="none" strike="noStrike" kern="1200" spc="0" baseline="0" dirty="0">
                <a:ln>
                  <a:noFill/>
                </a:ln>
                <a:solidFill>
                  <a:srgbClr val="254061"/>
                </a:solidFill>
                <a:latin typeface="Arial" pitchFamily="18"/>
                <a:ea typeface="Microsoft YaHei" pitchFamily="2"/>
                <a:cs typeface="Mangal" pitchFamily="2"/>
              </a:rPr>
              <a:t>Congés et RTT</a:t>
            </a:r>
            <a:r>
              <a:rPr lang="fr-FR" sz="1400" b="0" i="0" u="none" strike="noStrike" kern="1200" spc="0" baseline="0" dirty="0">
                <a:ln>
                  <a:noFill/>
                </a:ln>
                <a:solidFill>
                  <a:srgbClr val="254061"/>
                </a:solidFill>
                <a:latin typeface="Arial" pitchFamily="18"/>
                <a:ea typeface="Microsoft YaHei" pitchFamily="2"/>
                <a:cs typeface="Mangal" pitchFamily="2"/>
              </a:rPr>
              <a:t> : les jours </a:t>
            </a:r>
            <a:r>
              <a:rPr lang="fr-FR" sz="1400" b="0" i="0" u="sng" strike="noStrike" kern="1200" spc="0" baseline="0" dirty="0">
                <a:ln>
                  <a:noFill/>
                </a:ln>
                <a:solidFill>
                  <a:srgbClr val="254061"/>
                </a:solidFill>
                <a:uFillTx/>
                <a:latin typeface="Arial" pitchFamily="18"/>
                <a:ea typeface="Microsoft YaHei" pitchFamily="2"/>
                <a:cs typeface="Mangal" pitchFamily="2"/>
              </a:rPr>
              <a:t>reportés sur l'exercice suivant et ne correspondant pas aux jours CET </a:t>
            </a:r>
            <a:r>
              <a:rPr lang="fr-FR" sz="1400" b="0" i="0" u="none" strike="noStrike" kern="1200" spc="0" baseline="0" dirty="0">
                <a:ln>
                  <a:noFill/>
                </a:ln>
                <a:solidFill>
                  <a:srgbClr val="254061"/>
                </a:solidFill>
                <a:latin typeface="Arial" pitchFamily="18"/>
                <a:ea typeface="Microsoft YaHei" pitchFamily="2"/>
                <a:cs typeface="Mangal" pitchFamily="2"/>
              </a:rPr>
              <a:t>ne donnent pas lieu à provision pour les agents titulaires de la fonction publique hospitalière, les personnels médicaux, pharmaceutiques et </a:t>
            </a:r>
            <a:r>
              <a:rPr lang="fr-FR" sz="1400" b="0" i="0" u="none" strike="noStrike" kern="1200" spc="0" baseline="0" dirty="0" err="1">
                <a:ln>
                  <a:noFill/>
                </a:ln>
                <a:solidFill>
                  <a:srgbClr val="254061"/>
                </a:solidFill>
                <a:latin typeface="Arial" pitchFamily="18"/>
                <a:ea typeface="Microsoft YaHei" pitchFamily="2"/>
                <a:cs typeface="Mangal" pitchFamily="2"/>
              </a:rPr>
              <a:t>odontologiques</a:t>
            </a:r>
            <a:r>
              <a:rPr lang="fr-FR" sz="1400" b="0" i="0" u="none" strike="noStrike" kern="1200" spc="0" baseline="0" dirty="0">
                <a:ln>
                  <a:noFill/>
                </a:ln>
                <a:solidFill>
                  <a:srgbClr val="254061"/>
                </a:solidFill>
                <a:latin typeface="Arial" pitchFamily="18"/>
                <a:ea typeface="Microsoft YaHei" pitchFamily="2"/>
                <a:cs typeface="Mangal" pitchFamily="2"/>
              </a:rPr>
              <a:t>, conformément à l'instruction M21 (cf. message DGOS / DGFiP des 16 et 19 mars 2015).</a:t>
            </a:r>
          </a:p>
          <a:p>
            <a:pPr marL="266400" marR="0" lvl="0" indent="-252000" algn="just" rtl="0" hangingPunct="1">
              <a:lnSpc>
                <a:spcPct val="100000"/>
              </a:lnSpc>
              <a:spcBef>
                <a:spcPts val="1106"/>
              </a:spcBef>
              <a:spcAft>
                <a:spcPts val="394"/>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400" b="0" i="0" u="none" strike="noStrike" kern="1200" spc="0" baseline="0" dirty="0">
                <a:ln>
                  <a:noFill/>
                </a:ln>
                <a:solidFill>
                  <a:srgbClr val="254061"/>
                </a:solidFill>
                <a:latin typeface="Arial" pitchFamily="18"/>
                <a:ea typeface="Microsoft YaHei" pitchFamily="2"/>
                <a:cs typeface="Mangal" pitchFamily="2"/>
              </a:rPr>
              <a:t>	- </a:t>
            </a:r>
            <a:r>
              <a:rPr lang="fr-FR" sz="1400" b="1" i="0" u="none" strike="noStrike" kern="1200" spc="0" baseline="0" dirty="0">
                <a:ln>
                  <a:noFill/>
                </a:ln>
                <a:solidFill>
                  <a:srgbClr val="254061"/>
                </a:solidFill>
                <a:latin typeface="Arial" pitchFamily="18"/>
                <a:ea typeface="Microsoft YaHei" pitchFamily="2"/>
                <a:cs typeface="Mangal" pitchFamily="2"/>
              </a:rPr>
              <a:t>Heures supplémentaires</a:t>
            </a:r>
            <a:r>
              <a:rPr lang="fr-FR" sz="1400" b="0" i="0" u="none" strike="noStrike" kern="1200" spc="0" baseline="0" dirty="0">
                <a:ln>
                  <a:noFill/>
                </a:ln>
                <a:solidFill>
                  <a:srgbClr val="254061"/>
                </a:solidFill>
                <a:latin typeface="Arial" pitchFamily="18"/>
                <a:ea typeface="Microsoft YaHei" pitchFamily="2"/>
                <a:cs typeface="Mangal" pitchFamily="2"/>
              </a:rPr>
              <a:t> : l'instruction M21 prévoit que c'est une charge à payer. Position acceptée par la CNCC.</a:t>
            </a:r>
          </a:p>
          <a:p>
            <a:pPr marL="266400" marR="0" lvl="0" indent="-252000" algn="just" rtl="0" hangingPunct="1">
              <a:lnSpc>
                <a:spcPct val="100000"/>
              </a:lnSpc>
              <a:spcBef>
                <a:spcPts val="1106"/>
              </a:spcBef>
              <a:spcAft>
                <a:spcPts val="394"/>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400" b="0" i="0" u="none" strike="noStrike" kern="1200" spc="0" baseline="0" dirty="0">
                <a:ln>
                  <a:noFill/>
                </a:ln>
                <a:solidFill>
                  <a:srgbClr val="254061"/>
                </a:solidFill>
                <a:latin typeface="Arial" pitchFamily="18"/>
                <a:ea typeface="Microsoft YaHei" pitchFamily="2"/>
                <a:cs typeface="Mangal" pitchFamily="2"/>
              </a:rPr>
              <a:t>	- </a:t>
            </a:r>
            <a:r>
              <a:rPr lang="fr-FR" sz="1400" b="1" i="0" u="none" strike="noStrike" kern="1200" spc="0" baseline="0" dirty="0">
                <a:ln>
                  <a:noFill/>
                </a:ln>
                <a:solidFill>
                  <a:srgbClr val="254061"/>
                </a:solidFill>
                <a:latin typeface="Arial" pitchFamily="18"/>
                <a:ea typeface="Microsoft YaHei" pitchFamily="2"/>
                <a:cs typeface="Mangal" pitchFamily="2"/>
              </a:rPr>
              <a:t>Allocation d'aide au retour à l'emploi</a:t>
            </a:r>
            <a:r>
              <a:rPr lang="fr-FR" sz="1400" b="0" i="0" u="none" strike="noStrike" kern="1200" spc="0" baseline="0" dirty="0">
                <a:ln>
                  <a:noFill/>
                </a:ln>
                <a:solidFill>
                  <a:srgbClr val="254061"/>
                </a:solidFill>
                <a:latin typeface="Arial" pitchFamily="18"/>
                <a:ea typeface="Microsoft YaHei" pitchFamily="2"/>
                <a:cs typeface="Mangal" pitchFamily="2"/>
              </a:rPr>
              <a:t> (ARE) : la CNCC a soulevé la question du provisionnement de l'ARE. Le sujet a été expertisé par la DGOS et la DGFiP et a donné lieu à diffusion d'une fiche conjointe le 16 mars 2015.</a:t>
            </a:r>
          </a:p>
          <a:p>
            <a:pPr marL="266400" marR="0" lvl="0" indent="-252000" algn="just" rtl="0" hangingPunct="1">
              <a:lnSpc>
                <a:spcPct val="100000"/>
              </a:lnSpc>
              <a:spcBef>
                <a:spcPts val="1106"/>
              </a:spcBef>
              <a:spcAft>
                <a:spcPts val="394"/>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400" b="0" i="0" u="none" strike="noStrike" kern="1200" spc="0" baseline="0" dirty="0">
                <a:ln>
                  <a:noFill/>
                </a:ln>
                <a:solidFill>
                  <a:srgbClr val="254061"/>
                </a:solidFill>
                <a:latin typeface="Arial" pitchFamily="18"/>
                <a:ea typeface="Microsoft YaHei" pitchFamily="2"/>
                <a:cs typeface="Mangal" pitchFamily="2"/>
              </a:rPr>
              <a:t>	- </a:t>
            </a:r>
            <a:r>
              <a:rPr lang="fr-FR" sz="1400" b="1" i="0" u="none" strike="noStrike" kern="1200" spc="0" baseline="0" dirty="0">
                <a:ln>
                  <a:noFill/>
                </a:ln>
                <a:solidFill>
                  <a:srgbClr val="254061"/>
                </a:solidFill>
                <a:latin typeface="Arial" pitchFamily="18"/>
                <a:ea typeface="Microsoft YaHei" pitchFamily="2"/>
                <a:cs typeface="Mangal" pitchFamily="2"/>
              </a:rPr>
              <a:t>Justification du temps de travail</a:t>
            </a:r>
            <a:r>
              <a:rPr lang="fr-FR" sz="1400" b="0" i="0" u="none" strike="noStrike" kern="1200" spc="0" baseline="0" dirty="0">
                <a:ln>
                  <a:noFill/>
                </a:ln>
                <a:solidFill>
                  <a:srgbClr val="254061"/>
                </a:solidFill>
                <a:latin typeface="Arial" pitchFamily="18"/>
                <a:ea typeface="Microsoft YaHei" pitchFamily="2"/>
                <a:cs typeface="Mangal" pitchFamily="2"/>
              </a:rPr>
              <a:t> : les certificateurs ont </a:t>
            </a:r>
            <a:r>
              <a:rPr lang="fr-FR" sz="1600" b="0" i="0" u="none" strike="noStrike" kern="1200" spc="0" baseline="0" dirty="0">
                <a:ln>
                  <a:noFill/>
                </a:ln>
                <a:solidFill>
                  <a:srgbClr val="254061"/>
                </a:solidFill>
                <a:latin typeface="Arial" pitchFamily="18"/>
                <a:ea typeface="Microsoft YaHei" pitchFamily="2"/>
                <a:cs typeface="Mangal" pitchFamily="2"/>
              </a:rPr>
              <a:t>besoin des tableaux de service pour certifier le temps de travail</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ext Box 1"/>
          <p:cNvSpPr/>
          <p:nvPr/>
        </p:nvSpPr>
        <p:spPr>
          <a:xfrm>
            <a:off x="216000" y="864000"/>
            <a:ext cx="8496000" cy="5040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Actualités comptables – Les travaux en lien avec la CNCC</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3855"/>
                </a:solidFill>
                <a:latin typeface="Arial" pitchFamily="18"/>
                <a:ea typeface="Microsoft YaHei" pitchFamily="2"/>
                <a:cs typeface="Mangal" pitchFamily="2"/>
              </a:rPr>
              <a:t>	- </a:t>
            </a:r>
            <a:r>
              <a:rPr lang="fr-FR" sz="1600" b="1" i="0" u="none" strike="noStrike" kern="1200" spc="0" baseline="0">
                <a:ln>
                  <a:noFill/>
                </a:ln>
                <a:solidFill>
                  <a:srgbClr val="003855"/>
                </a:solidFill>
                <a:latin typeface="Arial" pitchFamily="18"/>
                <a:ea typeface="Microsoft YaHei" pitchFamily="2"/>
                <a:cs typeface="Mangal" pitchFamily="2"/>
              </a:rPr>
              <a:t>Provisions réglementées pour renouvellement des immobilisations</a:t>
            </a:r>
            <a:r>
              <a:rPr lang="fr-FR" sz="1600" b="0" i="0" u="none" strike="noStrike" kern="1200" spc="0" baseline="0">
                <a:ln>
                  <a:noFill/>
                </a:ln>
                <a:solidFill>
                  <a:srgbClr val="003855"/>
                </a:solidFill>
                <a:latin typeface="Arial" pitchFamily="18"/>
                <a:ea typeface="Microsoft YaHei" pitchFamily="2"/>
                <a:cs typeface="Mangal" pitchFamily="2"/>
              </a:rPr>
              <a:t> (compte 142) : l'instruction M21 prévaut. L'EPS définit sa méthode de reprise de la provision réglementée et l'inscrit dans l'annexe du compte financier. Il doit veiller à sa permanence.</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3855"/>
                </a:solidFill>
                <a:latin typeface="Arial" pitchFamily="18"/>
                <a:ea typeface="Microsoft YaHei" pitchFamily="2"/>
                <a:cs typeface="Mangal" pitchFamily="2"/>
              </a:rPr>
              <a:t>	- </a:t>
            </a:r>
            <a:r>
              <a:rPr lang="fr-FR" sz="1600" b="1" i="0" u="none" strike="noStrike" kern="1200" spc="0" baseline="0">
                <a:ln>
                  <a:noFill/>
                </a:ln>
                <a:solidFill>
                  <a:srgbClr val="003855"/>
                </a:solidFill>
                <a:latin typeface="Arial" pitchFamily="18"/>
                <a:ea typeface="Microsoft YaHei" pitchFamily="2"/>
                <a:cs typeface="Mangal" pitchFamily="2"/>
              </a:rPr>
              <a:t>Provision pour gros entretien </a:t>
            </a:r>
            <a:r>
              <a:rPr lang="fr-FR" sz="1600" b="0" i="0" u="none" strike="noStrike" kern="1200" spc="0" baseline="0">
                <a:ln>
                  <a:noFill/>
                </a:ln>
                <a:solidFill>
                  <a:srgbClr val="003855"/>
                </a:solidFill>
                <a:latin typeface="Arial" pitchFamily="18"/>
                <a:ea typeface="Microsoft YaHei" pitchFamily="2"/>
                <a:cs typeface="Mangal" pitchFamily="2"/>
              </a:rPr>
              <a:t>(compte 1572) : l'EPS doit veiller à ce que le solde du compte soit correctement justifié par la définition d'un plan pluriannuel d'entretien. Par ailleurs, il convient de s'assurer que les provisions constituées répondent bien à la notion de gros entretien (exemple de la peinture dans l'instruction qui est surinterprété)</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3855"/>
                </a:solidFill>
                <a:latin typeface="Arial" pitchFamily="18"/>
                <a:ea typeface="Microsoft YaHei" pitchFamily="2"/>
                <a:cs typeface="Mangal" pitchFamily="2"/>
              </a:rPr>
              <a:t>	- </a:t>
            </a:r>
            <a:r>
              <a:rPr lang="fr-FR" sz="1600" b="1" i="0" u="none" strike="noStrike" kern="1200" spc="0" baseline="0">
                <a:ln>
                  <a:noFill/>
                </a:ln>
                <a:solidFill>
                  <a:srgbClr val="003855"/>
                </a:solidFill>
                <a:latin typeface="Arial" pitchFamily="18"/>
                <a:ea typeface="Microsoft YaHei" pitchFamily="2"/>
                <a:cs typeface="Mangal" pitchFamily="2"/>
              </a:rPr>
              <a:t>Emprunts structurés</a:t>
            </a:r>
            <a:r>
              <a:rPr lang="fr-FR" sz="1600" b="0" i="0" u="none" strike="noStrike" kern="1200" spc="0" baseline="0">
                <a:ln>
                  <a:noFill/>
                </a:ln>
                <a:solidFill>
                  <a:srgbClr val="003855"/>
                </a:solidFill>
                <a:latin typeface="Arial" pitchFamily="18"/>
                <a:ea typeface="Microsoft YaHei" pitchFamily="2"/>
                <a:cs typeface="Mangal" pitchFamily="2"/>
              </a:rPr>
              <a:t> (compte 152) : l'EPS doit veiller à indiquer la méthode retenue pour la liquidation de la provision dans l'annexe du compte financier.	</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3855"/>
                </a:solidFill>
                <a:latin typeface="Arial" pitchFamily="18"/>
                <a:ea typeface="Microsoft YaHei" pitchFamily="2"/>
                <a:cs typeface="Mangal" pitchFamily="2"/>
              </a:rPr>
              <a:t>	- </a:t>
            </a:r>
            <a:r>
              <a:rPr lang="fr-FR" sz="1600" b="1" i="0" u="none" strike="noStrike" kern="1200" spc="0" baseline="0">
                <a:ln>
                  <a:noFill/>
                </a:ln>
                <a:solidFill>
                  <a:srgbClr val="003855"/>
                </a:solidFill>
                <a:latin typeface="Arial" pitchFamily="18"/>
                <a:ea typeface="Microsoft YaHei" pitchFamily="2"/>
                <a:cs typeface="Mangal" pitchFamily="2"/>
              </a:rPr>
              <a:t>Factures non parvenues – Immobilisations</a:t>
            </a:r>
            <a:r>
              <a:rPr lang="fr-FR" sz="1600" b="0" i="0" u="none" strike="noStrike" kern="1200" spc="0" baseline="0">
                <a:ln>
                  <a:noFill/>
                </a:ln>
                <a:solidFill>
                  <a:srgbClr val="003855"/>
                </a:solidFill>
                <a:latin typeface="Arial" pitchFamily="18"/>
                <a:ea typeface="Microsoft YaHei" pitchFamily="2"/>
                <a:cs typeface="Mangal" pitchFamily="2"/>
              </a:rPr>
              <a:t> : l'instruction M21 ne prévoit pas ce dispositif. Le sujet sera expertisé en 2015.</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3855"/>
                </a:solidFill>
                <a:latin typeface="Arial" pitchFamily="18"/>
                <a:ea typeface="Microsoft YaHei" pitchFamily="2"/>
                <a:cs typeface="Mangal" pitchFamily="2"/>
              </a:rPr>
              <a:t>	- </a:t>
            </a:r>
            <a:r>
              <a:rPr lang="fr-FR" sz="1600" b="1" i="0" u="none" strike="noStrike" kern="1200" spc="0" baseline="0">
                <a:ln>
                  <a:noFill/>
                </a:ln>
                <a:solidFill>
                  <a:srgbClr val="003855"/>
                </a:solidFill>
                <a:latin typeface="Arial" pitchFamily="18"/>
                <a:ea typeface="Microsoft YaHei" pitchFamily="2"/>
                <a:cs typeface="Mangal" pitchFamily="2"/>
              </a:rPr>
              <a:t>Honoraires des CAC</a:t>
            </a:r>
            <a:r>
              <a:rPr lang="fr-FR" sz="1600" b="0" i="0" u="none" strike="noStrike" kern="1200" spc="0" baseline="0">
                <a:ln>
                  <a:noFill/>
                </a:ln>
                <a:solidFill>
                  <a:srgbClr val="003855"/>
                </a:solidFill>
                <a:latin typeface="Arial" pitchFamily="18"/>
                <a:ea typeface="Microsoft YaHei" pitchFamily="2"/>
                <a:cs typeface="Mangal" pitchFamily="2"/>
              </a:rPr>
              <a:t> : la FAQ mise à jour en février 2015 précise le traitement comptable</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ext Box 1"/>
          <p:cNvSpPr/>
          <p:nvPr/>
        </p:nvSpPr>
        <p:spPr>
          <a:xfrm>
            <a:off x="360000" y="864000"/>
            <a:ext cx="8063999" cy="5040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Actualités comptables – Les travaux en lien avec la CNCC</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3855"/>
                </a:solidFill>
                <a:latin typeface="Arial" pitchFamily="18"/>
                <a:ea typeface="Microsoft YaHei" pitchFamily="2"/>
                <a:cs typeface="Mangal" pitchFamily="2"/>
              </a:rPr>
              <a:t>	- </a:t>
            </a:r>
            <a:r>
              <a:rPr lang="fr-FR" sz="1600" b="1" i="0" u="none" strike="noStrike" kern="1200" spc="0" baseline="0">
                <a:ln>
                  <a:noFill/>
                </a:ln>
                <a:solidFill>
                  <a:srgbClr val="003855"/>
                </a:solidFill>
                <a:latin typeface="Arial" pitchFamily="18"/>
                <a:ea typeface="Microsoft YaHei" pitchFamily="2"/>
                <a:cs typeface="Mangal" pitchFamily="2"/>
              </a:rPr>
              <a:t>Communication des données</a:t>
            </a:r>
            <a:r>
              <a:rPr lang="fr-FR" sz="1600" b="0" i="0" u="none" strike="noStrike" kern="1200" spc="0" baseline="0">
                <a:ln>
                  <a:noFill/>
                </a:ln>
                <a:solidFill>
                  <a:srgbClr val="003855"/>
                </a:solidFill>
                <a:latin typeface="Arial" pitchFamily="18"/>
                <a:ea typeface="Microsoft YaHei" pitchFamily="2"/>
                <a:cs typeface="Mangal" pitchFamily="2"/>
              </a:rPr>
              <a:t> : les données nominatives sont consultables dans le poste comptable. La question de l'exportation des données à l'extérieur va être expertisée par la DGFiP en lien avec la CNIL.</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3855"/>
                </a:solidFill>
                <a:latin typeface="Arial" pitchFamily="18"/>
                <a:ea typeface="Microsoft YaHei" pitchFamily="2"/>
                <a:cs typeface="Mangal" pitchFamily="2"/>
              </a:rPr>
              <a:t>	- </a:t>
            </a:r>
            <a:r>
              <a:rPr lang="fr-FR" sz="1600" b="1" i="0" u="none" strike="noStrike" kern="1200" spc="0" baseline="0">
                <a:ln>
                  <a:noFill/>
                </a:ln>
                <a:solidFill>
                  <a:srgbClr val="003855"/>
                </a:solidFill>
                <a:latin typeface="Arial" pitchFamily="18"/>
                <a:ea typeface="Microsoft YaHei" pitchFamily="2"/>
                <a:cs typeface="Mangal" pitchFamily="2"/>
              </a:rPr>
              <a:t>Editions Hélios</a:t>
            </a:r>
            <a:r>
              <a:rPr lang="fr-FR" sz="1600" b="0" i="0" u="none" strike="noStrike" kern="1200" spc="0" baseline="0">
                <a:ln>
                  <a:noFill/>
                </a:ln>
                <a:solidFill>
                  <a:srgbClr val="003855"/>
                </a:solidFill>
                <a:latin typeface="Arial" pitchFamily="18"/>
                <a:ea typeface="Microsoft YaHei" pitchFamily="2"/>
                <a:cs typeface="Mangal" pitchFamily="2"/>
              </a:rPr>
              <a:t> : les certificateurs demandent des grands livres qui ne sont pas disponibles dans l'application Hélios. En revanche, des éditions sont à proposer en remplacement du grand livre. Un mode opératoire d'extraction des données comptables a été transmis aux correspondants « fiabilisation des comptes » des DRFiP le 6 février 2015.</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3855"/>
                </a:solidFill>
                <a:latin typeface="Arial" pitchFamily="18"/>
                <a:ea typeface="Microsoft YaHei" pitchFamily="2"/>
                <a:cs typeface="Mangal" pitchFamily="2"/>
              </a:rPr>
              <a:t>	La liste des éditions disponibles dans Hélios a été communiquée à la CNCC en janvier 2015. Elle est également consultable sur l'intranet DGFiP.</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4586"/>
                </a:solidFill>
                <a:latin typeface="Arial" pitchFamily="18"/>
                <a:ea typeface="Microsoft YaHei" pitchFamily="2"/>
                <a:cs typeface="Mangal" pitchFamily="2"/>
              </a:rPr>
              <a:t>	-</a:t>
            </a:r>
            <a:r>
              <a:rPr lang="fr-FR" sz="1600" b="1" i="0" u="none" strike="noStrike" kern="1200" spc="0" baseline="0">
                <a:ln>
                  <a:noFill/>
                </a:ln>
                <a:solidFill>
                  <a:srgbClr val="004586"/>
                </a:solidFill>
                <a:latin typeface="Arial" pitchFamily="18"/>
                <a:ea typeface="Microsoft YaHei" pitchFamily="2"/>
                <a:cs typeface="Mangal" pitchFamily="2"/>
              </a:rPr>
              <a:t> </a:t>
            </a:r>
            <a:r>
              <a:rPr lang="fr-FR" sz="1600" b="1" i="0" u="none" strike="noStrike" kern="1200" spc="0" baseline="0">
                <a:ln>
                  <a:noFill/>
                </a:ln>
                <a:solidFill>
                  <a:srgbClr val="254061"/>
                </a:solidFill>
                <a:latin typeface="Arial" pitchFamily="18"/>
                <a:ea typeface="Microsoft YaHei" pitchFamily="2"/>
                <a:cs typeface="Mangal" pitchFamily="2"/>
              </a:rPr>
              <a:t>N</a:t>
            </a:r>
            <a:r>
              <a:rPr lang="fr-FR" sz="1600" b="1" i="0" u="none" strike="noStrike" kern="1200" spc="0" baseline="0">
                <a:ln>
                  <a:noFill/>
                </a:ln>
                <a:solidFill>
                  <a:srgbClr val="254061"/>
                </a:solidFill>
                <a:latin typeface="Arial" pitchFamily="18"/>
                <a:ea typeface="Microsoft YaHei" pitchFamily="2"/>
                <a:cs typeface="Microsoft YaHei" pitchFamily="2"/>
              </a:rPr>
              <a:t>eutralisation des opérations réciproques CRPP/CRPA</a:t>
            </a:r>
            <a:r>
              <a:rPr lang="fr-FR" sz="1600" b="0" i="0" u="none" strike="noStrike" kern="1200" spc="0" baseline="0">
                <a:ln>
                  <a:noFill/>
                </a:ln>
                <a:solidFill>
                  <a:srgbClr val="254061"/>
                </a:solidFill>
                <a:latin typeface="Arial" pitchFamily="18"/>
                <a:ea typeface="Microsoft YaHei" pitchFamily="2"/>
                <a:cs typeface="Microsoft YaHei" pitchFamily="2"/>
              </a:rPr>
              <a:t> : le GT de préparation à la certification des comptes avait décidé en 2011 d'abandonner la proposition d'évolution de l'ex-état C3 (compte de résultat) compte tenu de la complexité des évolutions à faire réaliser. Le sujet sera de nouveau expertisé suite à la demande de la CNCC.</a:t>
            </a: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ext Box 1"/>
          <p:cNvSpPr/>
          <p:nvPr/>
        </p:nvSpPr>
        <p:spPr>
          <a:xfrm>
            <a:off x="288000" y="864000"/>
            <a:ext cx="8462520" cy="5040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Actualités comptables</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1200" spc="0" baseline="0">
                <a:ln>
                  <a:noFill/>
                </a:ln>
                <a:solidFill>
                  <a:srgbClr val="003855"/>
                </a:solidFill>
                <a:latin typeface="Arial" pitchFamily="18"/>
                <a:ea typeface="Microsoft YaHei" pitchFamily="2"/>
                <a:cs typeface="Mangal" pitchFamily="2"/>
              </a:rPr>
              <a:t>Les travaux à venir </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3855"/>
                </a:solidFill>
                <a:latin typeface="Arial" pitchFamily="18"/>
                <a:ea typeface="Microsoft YaHei" pitchFamily="2"/>
                <a:cs typeface="Mangal" pitchFamily="2"/>
              </a:rPr>
              <a:t>	- Un groupe de travail EPS a été mis en place début 2015 par le CNoCP afin d'identifier les spécificités du secteur des EPS au regard du PCG et du recueil des normes des établissements publics nationaux (EPN) et le cas échéant de faire évoluer l'instruction M21 en 2017. Les premiers travaux vont porter sur les immobilisations.</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3855"/>
                </a:solidFill>
                <a:latin typeface="Arial" pitchFamily="18"/>
                <a:ea typeface="Microsoft YaHei" pitchFamily="2"/>
                <a:cs typeface="Mangal" pitchFamily="2"/>
              </a:rPr>
              <a:t>	Les EPS (ordonnateur et comptable) sont représentés dans le groupe de travail.</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3855"/>
                </a:solidFill>
                <a:latin typeface="Arial" pitchFamily="18"/>
                <a:ea typeface="Microsoft YaHei" pitchFamily="2"/>
                <a:cs typeface="Mangal" pitchFamily="2"/>
              </a:rPr>
              <a:t>	- De nouveaux groupes de travail vont être lancés par la DGOS et la DGFiP afin de pouvoir préciser certains points de l'instruction M21 : recherche, stocks déportés, réconciliation dettes et créances EPS / assurance maladie.</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3855"/>
                </a:solidFill>
                <a:latin typeface="Arial" pitchFamily="18"/>
                <a:ea typeface="Microsoft YaHei" pitchFamily="2"/>
                <a:cs typeface="Mangal" pitchFamily="2"/>
              </a:rPr>
              <a:t>	- Un groupe de travail réunissant les DIM va porter sur l'accès aux données médicales.  </a:t>
            </a: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ext Box 1"/>
          <p:cNvSpPr/>
          <p:nvPr/>
        </p:nvSpPr>
        <p:spPr>
          <a:xfrm>
            <a:off x="323640" y="792000"/>
            <a:ext cx="8316360" cy="5589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L’audit de l’application Hélios</a:t>
            </a:r>
          </a:p>
          <a:p>
            <a:pPr marL="266400" marR="0" lvl="0" indent="-252000" algn="just" rtl="0" hangingPunct="1">
              <a:lnSpc>
                <a:spcPct val="100000"/>
              </a:lnSpc>
              <a:spcBef>
                <a:spcPts val="456"/>
              </a:spcBef>
              <a:spcAft>
                <a:spcPts val="456"/>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52000" algn="just" rtl="0" hangingPunct="1">
              <a:lnSpc>
                <a:spcPct val="100000"/>
              </a:lnSpc>
              <a:spcBef>
                <a:spcPts val="456"/>
              </a:spcBef>
              <a:spcAft>
                <a:spcPts val="456"/>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4060"/>
                </a:solidFill>
                <a:latin typeface="Arial" pitchFamily="18"/>
                <a:ea typeface="Microsoft YaHei" pitchFamily="2"/>
                <a:cs typeface="Mangal" pitchFamily="2"/>
              </a:rPr>
              <a:t>	Les comptables publics assignataires des EPS utilisant une application unique Hélios, la DGFiP a lancé un appel d’offres pour faire réaliser un </a:t>
            </a:r>
            <a:r>
              <a:rPr lang="fr-FR" sz="1600" b="1" i="0" u="none" strike="noStrike" kern="1200" spc="0" baseline="0">
                <a:ln>
                  <a:noFill/>
                </a:ln>
                <a:solidFill>
                  <a:srgbClr val="004060"/>
                </a:solidFill>
                <a:latin typeface="Arial" pitchFamily="18"/>
                <a:ea typeface="Microsoft YaHei" pitchFamily="2"/>
                <a:cs typeface="Mangal" pitchFamily="2"/>
              </a:rPr>
              <a:t>audit de l’application Hélios en 2014</a:t>
            </a:r>
            <a:r>
              <a:rPr lang="fr-FR" sz="1600" b="0" i="0" u="none" strike="noStrike" kern="1200" spc="0" baseline="0">
                <a:ln>
                  <a:noFill/>
                </a:ln>
                <a:solidFill>
                  <a:srgbClr val="004060"/>
                </a:solidFill>
                <a:latin typeface="Arial" pitchFamily="18"/>
                <a:ea typeface="Microsoft YaHei" pitchFamily="2"/>
                <a:cs typeface="Mangal" pitchFamily="2"/>
              </a:rPr>
              <a:t>.</a:t>
            </a:r>
          </a:p>
          <a:p>
            <a:pPr marL="266760" marR="0" lvl="0" indent="-266760" algn="just" rtl="0" hangingPunct="0">
              <a:lnSpc>
                <a:spcPct val="100000"/>
              </a:lnSpc>
              <a:spcBef>
                <a:spcPts val="0"/>
              </a:spcBef>
              <a:spcAft>
                <a:spcPts val="0"/>
              </a:spcAft>
              <a:buNone/>
              <a:tabLst/>
            </a:pPr>
            <a:r>
              <a:rPr lang="fr-FR" sz="1600" b="0" i="0" u="none" strike="noStrike" kern="1200" spc="0" baseline="0">
                <a:ln>
                  <a:noFill/>
                </a:ln>
                <a:solidFill>
                  <a:srgbClr val="004060"/>
                </a:solidFill>
                <a:latin typeface="Arial" pitchFamily="18"/>
                <a:ea typeface="Microsoft YaHei" pitchFamily="2"/>
                <a:cs typeface="Mangal" pitchFamily="2"/>
              </a:rPr>
              <a:t>	Cet audit a été réalisé par le cabinet KPMG en conformité avec la norme ISAE 3402. Il a porté en particulier sur la gestion de l'exploitation, des changements applicatifs et la gestion des accès au niveau des bureaux d'administration centrale, sur une période de test allant du 1</a:t>
            </a:r>
            <a:r>
              <a:rPr lang="fr-FR" sz="1600" b="0" i="0" u="none" strike="noStrike" kern="1200" spc="0" baseline="30000">
                <a:ln>
                  <a:noFill/>
                </a:ln>
                <a:solidFill>
                  <a:srgbClr val="004060"/>
                </a:solidFill>
                <a:latin typeface="Arial" pitchFamily="18"/>
                <a:ea typeface="Microsoft YaHei" pitchFamily="2"/>
                <a:cs typeface="Mangal" pitchFamily="2"/>
              </a:rPr>
              <a:t>er</a:t>
            </a:r>
            <a:r>
              <a:rPr lang="fr-FR" sz="1600" b="0" i="0" u="none" strike="noStrike" kern="1200" spc="0" baseline="0">
                <a:ln>
                  <a:noFill/>
                </a:ln>
                <a:solidFill>
                  <a:srgbClr val="004060"/>
                </a:solidFill>
                <a:latin typeface="Arial" pitchFamily="18"/>
                <a:ea typeface="Microsoft YaHei" pitchFamily="2"/>
                <a:cs typeface="Mangal" pitchFamily="2"/>
              </a:rPr>
              <a:t> mai au 31 octobre 2014.</a:t>
            </a:r>
          </a:p>
          <a:p>
            <a:pPr marL="266760" marR="0" lvl="0" indent="-266760" algn="just" rtl="0" hangingPunct="0">
              <a:lnSpc>
                <a:spcPct val="100000"/>
              </a:lnSpc>
              <a:spcBef>
                <a:spcPts val="0"/>
              </a:spcBef>
              <a:spcAft>
                <a:spcPts val="0"/>
              </a:spcAft>
              <a:buNone/>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760" marR="0" lvl="0" indent="-266760" algn="just" rtl="0" hangingPunct="0">
              <a:lnSpc>
                <a:spcPct val="100000"/>
              </a:lnSpc>
              <a:spcBef>
                <a:spcPts val="0"/>
              </a:spcBef>
              <a:spcAft>
                <a:spcPts val="0"/>
              </a:spcAft>
              <a:buNone/>
              <a:tabLst/>
            </a:pPr>
            <a:r>
              <a:rPr lang="fr-FR" sz="1600" b="0" i="0" u="none" strike="noStrike" kern="1200" spc="0" baseline="0">
                <a:ln>
                  <a:noFill/>
                </a:ln>
                <a:solidFill>
                  <a:srgbClr val="004060"/>
                </a:solidFill>
                <a:latin typeface="Arial" pitchFamily="18"/>
                <a:ea typeface="Microsoft YaHei" pitchFamily="2"/>
                <a:cs typeface="Mangal" pitchFamily="2"/>
              </a:rPr>
              <a:t>	</a:t>
            </a:r>
            <a:r>
              <a:rPr lang="fr-FR" sz="1600" b="0" i="0" u="none" strike="noStrike" kern="1200" spc="0" baseline="0">
                <a:ln>
                  <a:noFill/>
                </a:ln>
                <a:solidFill>
                  <a:srgbClr val="004060"/>
                </a:solidFill>
                <a:latin typeface="Arial" pitchFamily="34"/>
                <a:ea typeface="Microsoft YaHei" pitchFamily="34"/>
                <a:cs typeface="Mangal" pitchFamily="34"/>
              </a:rPr>
              <a:t>Les conclusions de l ’audit ont été présentées le 25 novembre 2014 aux commissaires aux comptes des EPS certifiables exercice 2014. Une présentation de l ’application Hélios a également été faite à cette occasion.</a:t>
            </a:r>
            <a:r>
              <a:rPr lang="fr-FR" sz="1800" b="1" i="0" u="none" strike="noStrike" kern="1200" spc="0" baseline="0">
                <a:ln>
                  <a:noFill/>
                </a:ln>
                <a:solidFill>
                  <a:srgbClr val="C49026"/>
                </a:solidFill>
                <a:latin typeface="Arial" pitchFamily="18"/>
                <a:ea typeface="Microsoft YaHei" pitchFamily="34"/>
                <a:cs typeface="Mangal" pitchFamily="34"/>
              </a:rPr>
              <a:t>	</a:t>
            </a:r>
            <a:r>
              <a:rPr lang="fr-FR" sz="1600" b="0" i="0" u="none" strike="noStrike" kern="1200" spc="0" baseline="0">
                <a:ln>
                  <a:noFill/>
                </a:ln>
                <a:solidFill>
                  <a:srgbClr val="004060"/>
                </a:solidFill>
                <a:latin typeface="Arial" pitchFamily="34"/>
                <a:ea typeface="Microsoft YaHei" pitchFamily="34"/>
                <a:cs typeface="Mangal" pitchFamily="34"/>
              </a:rPr>
              <a:t>Le rapport d ’audit a été transmis aux directeurs des EPS certifiables, ainsi qu ’aux comptables assignataires.</a:t>
            </a:r>
          </a:p>
          <a:p>
            <a:pPr marL="266760" marR="0" lvl="0" indent="-266760" algn="just" rtl="0" hangingPunct="0">
              <a:lnSpc>
                <a:spcPct val="100000"/>
              </a:lnSpc>
              <a:spcBef>
                <a:spcPts val="0"/>
              </a:spcBef>
              <a:spcAft>
                <a:spcPts val="0"/>
              </a:spcAft>
              <a:buNone/>
              <a:tabLst/>
            </a:pPr>
            <a:endParaRPr lang="fr-FR" sz="1600" b="0" i="0" u="none" strike="noStrike" kern="1200" spc="0" baseline="0">
              <a:ln>
                <a:noFill/>
              </a:ln>
              <a:solidFill>
                <a:srgbClr val="004060"/>
              </a:solidFill>
              <a:latin typeface="Arial" pitchFamily="34"/>
              <a:ea typeface="Microsoft YaHei" pitchFamily="34"/>
              <a:cs typeface="Mangal" pitchFamily="34"/>
            </a:endParaRPr>
          </a:p>
          <a:p>
            <a:pPr marL="266760" marR="0" lvl="0" indent="-266760" algn="just" rtl="0" hangingPunct="0">
              <a:lnSpc>
                <a:spcPct val="100000"/>
              </a:lnSpc>
              <a:spcBef>
                <a:spcPts val="0"/>
              </a:spcBef>
              <a:spcAft>
                <a:spcPts val="0"/>
              </a:spcAft>
              <a:buNone/>
              <a:tabLst/>
            </a:pPr>
            <a:r>
              <a:rPr lang="fr-FR" sz="1600" b="0" i="0" u="none" strike="noStrike" kern="1200" spc="0" baseline="0">
                <a:ln>
                  <a:noFill/>
                </a:ln>
                <a:solidFill>
                  <a:srgbClr val="004060"/>
                </a:solidFill>
                <a:latin typeface="Arial" pitchFamily="34"/>
                <a:ea typeface="Microsoft YaHei" pitchFamily="34"/>
                <a:cs typeface="Mangal" pitchFamily="34"/>
              </a:rPr>
              <a:t>	Une note DGFiP du 14 janvier 2015 a été adressée aux pôles gestion publique des DR/DFiP afin de présenter les principales conclusions de l'audit.</a:t>
            </a:r>
          </a:p>
          <a:p>
            <a:pPr marL="266760" marR="0" lvl="0" indent="-266760" algn="just" rtl="0" hangingPunct="0">
              <a:lnSpc>
                <a:spcPct val="100000"/>
              </a:lnSpc>
              <a:spcBef>
                <a:spcPts val="0"/>
              </a:spcBef>
              <a:spcAft>
                <a:spcPts val="0"/>
              </a:spcAft>
              <a:buNone/>
              <a:tabLst/>
            </a:pPr>
            <a:endParaRPr lang="fr-FR" sz="1600" b="1" i="0" u="none" strike="noStrike" kern="1200" spc="0" baseline="0">
              <a:ln>
                <a:noFill/>
              </a:ln>
              <a:solidFill>
                <a:srgbClr val="004060"/>
              </a:solidFill>
              <a:latin typeface="Arial" pitchFamily="34"/>
              <a:ea typeface="Microsoft YaHei" pitchFamily="34"/>
              <a:cs typeface="Mangal" pitchFamily="34"/>
            </a:endParaRPr>
          </a:p>
          <a:p>
            <a:pPr marL="266760" marR="0" lvl="0" indent="-266760" algn="just" rtl="0" hangingPunct="0">
              <a:lnSpc>
                <a:spcPct val="100000"/>
              </a:lnSpc>
              <a:spcBef>
                <a:spcPts val="0"/>
              </a:spcBef>
              <a:spcAft>
                <a:spcPts val="0"/>
              </a:spcAft>
              <a:buNone/>
              <a:tabLst/>
            </a:pPr>
            <a:r>
              <a:rPr lang="fr-FR" sz="1600" b="1" i="0" u="none" strike="noStrike" kern="1200" spc="0" baseline="0">
                <a:ln>
                  <a:noFill/>
                </a:ln>
                <a:solidFill>
                  <a:srgbClr val="004060"/>
                </a:solidFill>
                <a:latin typeface="Arial" pitchFamily="34"/>
                <a:ea typeface="Microsoft YaHei" pitchFamily="34"/>
                <a:cs typeface="Mangal" pitchFamily="34"/>
              </a:rPr>
              <a:t>	Un audit de suivi sera réalisé en 2015 pour renouvellement de l'attestation ISAE 3402.</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ext Box 1"/>
          <p:cNvSpPr/>
          <p:nvPr/>
        </p:nvSpPr>
        <p:spPr>
          <a:xfrm>
            <a:off x="249480" y="792000"/>
            <a:ext cx="8534520" cy="4968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Précisions sur les éditions Hélios à communiquer au certificateur</a:t>
            </a:r>
          </a:p>
          <a:p>
            <a:pPr marL="266400" marR="0" lvl="0" indent="-252000" algn="just" rtl="0" hangingPunct="1">
              <a:lnSpc>
                <a:spcPct val="100000"/>
              </a:lnSpc>
              <a:spcBef>
                <a:spcPts val="456"/>
              </a:spcBef>
              <a:spcAft>
                <a:spcPts val="456"/>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0" i="0" u="none" strike="noStrike" kern="1200" spc="0" baseline="0">
                <a:ln>
                  <a:noFill/>
                </a:ln>
                <a:solidFill>
                  <a:srgbClr val="004060"/>
                </a:solidFill>
                <a:latin typeface="Arial" pitchFamily="18"/>
                <a:ea typeface="Microsoft YaHei" pitchFamily="2"/>
                <a:cs typeface="Mangal" pitchFamily="2"/>
              </a:rPr>
              <a:t>Des</a:t>
            </a:r>
            <a:r>
              <a:rPr lang="fr-FR" sz="1800" b="1" i="0" u="none" strike="noStrike" kern="1200" spc="0" baseline="0">
                <a:ln>
                  <a:noFill/>
                </a:ln>
                <a:solidFill>
                  <a:srgbClr val="004060"/>
                </a:solidFill>
                <a:latin typeface="Arial" pitchFamily="18"/>
                <a:ea typeface="Microsoft YaHei" pitchFamily="2"/>
                <a:cs typeface="Mangal" pitchFamily="2"/>
              </a:rPr>
              <a:t> balances à date</a:t>
            </a:r>
            <a:r>
              <a:rPr lang="fr-FR" sz="1800" b="0" i="0" u="none" strike="noStrike" kern="1200" spc="0" baseline="0">
                <a:ln>
                  <a:noFill/>
                </a:ln>
                <a:solidFill>
                  <a:srgbClr val="004060"/>
                </a:solidFill>
                <a:latin typeface="Arial" pitchFamily="18"/>
                <a:ea typeface="Microsoft YaHei" pitchFamily="2"/>
                <a:cs typeface="Mangal" pitchFamily="2"/>
              </a:rPr>
              <a:t> des exercices N et N-1 au format CSV peuvent être éditées depuis avril 2014 (palier 431 Hélios).</a:t>
            </a:r>
          </a:p>
          <a:p>
            <a:pPr marL="0" marR="0" lvl="0" indent="0" algn="l" rtl="0" hangingPunct="1">
              <a:lnSpc>
                <a:spcPct val="90000"/>
              </a:lnSpc>
              <a:spcBef>
                <a:spcPts val="694"/>
              </a:spcBef>
              <a:spcAft>
                <a:spcPts val="3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kern="1200" spc="0" baseline="0">
              <a:ln>
                <a:noFill/>
              </a:ln>
              <a:solidFill>
                <a:srgbClr val="004060"/>
              </a:solidFill>
              <a:latin typeface="Arial" pitchFamily="18"/>
              <a:ea typeface="Microsoft YaHei" pitchFamily="2"/>
              <a:cs typeface="Mangal" pitchFamily="2"/>
            </a:endParaRPr>
          </a:p>
          <a:p>
            <a:pPr marL="0" marR="0" lvl="0" indent="0" algn="l" rtl="0" hangingPunct="1">
              <a:lnSpc>
                <a:spcPct val="90000"/>
              </a:lnSpc>
              <a:spcBef>
                <a:spcPts val="694"/>
              </a:spcBef>
              <a:spcAft>
                <a:spcPts val="3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0" i="0" u="none" strike="noStrike" kern="1200" spc="0" baseline="0">
                <a:ln>
                  <a:noFill/>
                </a:ln>
                <a:solidFill>
                  <a:srgbClr val="004060"/>
                </a:solidFill>
                <a:latin typeface="Arial" pitchFamily="18"/>
                <a:ea typeface="Microsoft YaHei" pitchFamily="2"/>
                <a:cs typeface="Mangal" pitchFamily="2"/>
              </a:rPr>
              <a:t>Un </a:t>
            </a:r>
            <a:r>
              <a:rPr lang="fr-FR" sz="1800" b="1" i="0" u="none" strike="noStrike" kern="1200" spc="0" baseline="0">
                <a:ln>
                  <a:noFill/>
                </a:ln>
                <a:solidFill>
                  <a:srgbClr val="004060"/>
                </a:solidFill>
                <a:latin typeface="Arial" pitchFamily="18"/>
                <a:ea typeface="Microsoft YaHei" pitchFamily="2"/>
                <a:cs typeface="Mangal" pitchFamily="2"/>
              </a:rPr>
              <a:t>mode opératoire d'extractions des données comptables Hélios</a:t>
            </a:r>
            <a:r>
              <a:rPr lang="fr-FR" sz="1800" b="0" i="0" u="none" strike="noStrike" kern="1200" spc="0" baseline="0">
                <a:ln>
                  <a:noFill/>
                </a:ln>
                <a:solidFill>
                  <a:srgbClr val="004060"/>
                </a:solidFill>
                <a:latin typeface="Arial" pitchFamily="18"/>
                <a:ea typeface="Microsoft YaHei" pitchFamily="2"/>
                <a:cs typeface="Mangal" pitchFamily="2"/>
              </a:rPr>
              <a:t> a été diffusé à destination des comptables le 6 février 2015.</a:t>
            </a:r>
          </a:p>
          <a:p>
            <a:pPr marL="0" marR="0" lvl="0" indent="0" algn="l" rtl="0" hangingPunct="1">
              <a:lnSpc>
                <a:spcPct val="90000"/>
              </a:lnSpc>
              <a:spcBef>
                <a:spcPts val="694"/>
              </a:spcBef>
              <a:spcAft>
                <a:spcPts val="3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0" i="0" u="none" strike="noStrike" kern="1200" spc="0" baseline="0">
                <a:ln>
                  <a:noFill/>
                </a:ln>
                <a:solidFill>
                  <a:srgbClr val="004060"/>
                </a:solidFill>
                <a:latin typeface="Arial" pitchFamily="18"/>
                <a:ea typeface="Microsoft YaHei" pitchFamily="2"/>
                <a:cs typeface="Mangal" pitchFamily="2"/>
              </a:rPr>
              <a:t>Il a pour objet de permettre aux comptables de répondre aux demandes d'éditions des certificateurs.</a:t>
            </a:r>
          </a:p>
          <a:p>
            <a:pPr marL="0" marR="0" lvl="0" indent="0" algn="l" rtl="0" hangingPunct="0">
              <a:lnSpc>
                <a:spcPct val="100000"/>
              </a:lnSpc>
              <a:spcBef>
                <a:spcPts val="0"/>
              </a:spcBef>
              <a:spcAft>
                <a:spcPts val="0"/>
              </a:spcAft>
              <a:buNone/>
              <a:tabLst/>
            </a:pPr>
            <a:r>
              <a:rPr lang="fr-FR" sz="1800" b="0" i="0" u="none" strike="noStrike" kern="1200" spc="0" baseline="0">
                <a:ln>
                  <a:noFill/>
                </a:ln>
                <a:solidFill>
                  <a:srgbClr val="004060"/>
                </a:solidFill>
                <a:latin typeface="Arial" pitchFamily="18"/>
                <a:ea typeface="Microsoft YaHei" pitchFamily="18"/>
                <a:cs typeface="Mangal" pitchFamily="18"/>
              </a:rPr>
              <a:t>L'application Hélios ne permet pas de réaliser une extraction totale des données comptables. En substitution à cette demande, le comptable transmet aux commissaires aux comptes les éditions disponibles dans l'application Hélios : balance générale des comptes, journal des mandats de paiement, journal des titres de recettes, journal des opérations diverses, EDDS, ERAP, ERAR, LACTF.</a:t>
            </a:r>
          </a:p>
          <a:p>
            <a:pPr marL="0" marR="0" lvl="0" indent="0" algn="l" rtl="0" hangingPunct="0">
              <a:lnSpc>
                <a:spcPct val="100000"/>
              </a:lnSpc>
              <a:spcBef>
                <a:spcPts val="0"/>
              </a:spcBef>
              <a:spcAft>
                <a:spcPts val="0"/>
              </a:spcAft>
              <a:buNone/>
              <a:tabLst/>
            </a:pPr>
            <a:endParaRPr lang="fr-FR" sz="1800" b="0" i="0" u="none" strike="noStrike" kern="1200" spc="0" baseline="0">
              <a:ln>
                <a:noFill/>
              </a:ln>
              <a:solidFill>
                <a:srgbClr val="004060"/>
              </a:solidFill>
              <a:latin typeface="Arial" pitchFamily="18"/>
              <a:ea typeface="Microsoft YaHei" pitchFamily="18"/>
              <a:cs typeface="Mangal" pitchFamily="18"/>
            </a:endParaRPr>
          </a:p>
          <a:p>
            <a:pPr marL="0" marR="0" lvl="0" indent="0" algn="l" rtl="0" hangingPunct="0">
              <a:lnSpc>
                <a:spcPct val="100000"/>
              </a:lnSpc>
              <a:spcBef>
                <a:spcPts val="0"/>
              </a:spcBef>
              <a:spcAft>
                <a:spcPts val="0"/>
              </a:spcAft>
              <a:buNone/>
              <a:tabLst/>
            </a:pPr>
            <a:r>
              <a:rPr lang="fr-FR" sz="1800" b="0" i="0" u="none" strike="noStrike" kern="1200" spc="0" baseline="0">
                <a:ln>
                  <a:noFill/>
                </a:ln>
                <a:solidFill>
                  <a:srgbClr val="004060"/>
                </a:solidFill>
                <a:latin typeface="Arial" pitchFamily="18"/>
                <a:ea typeface="Microsoft YaHei" pitchFamily="18"/>
                <a:cs typeface="Mangal" pitchFamily="18"/>
              </a:rPr>
              <a:t>Lorsque les éditions sont disponibles au format CSV, le comptable doit privilégier ce format. Le comptable devra veiller à ce que les demandes d'éditions ne soient pas faites en une seule fois, afin de ne pas surcharger les serveurs.</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ext Box 1"/>
          <p:cNvSpPr/>
          <p:nvPr/>
        </p:nvSpPr>
        <p:spPr>
          <a:xfrm>
            <a:off x="288000" y="1063080"/>
            <a:ext cx="8039160" cy="47689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Actualités de la certification des comptes</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1" i="0" u="none" strike="noStrike" kern="1200" spc="0" baseline="0">
              <a:ln>
                <a:noFill/>
              </a:ln>
              <a:solidFill>
                <a:srgbClr val="004060"/>
              </a:solidFill>
              <a:latin typeface="Arial" pitchFamily="18"/>
              <a:ea typeface="Microsoft YaHei" pitchFamily="2"/>
              <a:cs typeface="Mangal" pitchFamily="2"/>
            </a:endParaRP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0" spc="0" baseline="0">
                <a:ln>
                  <a:noFill/>
                </a:ln>
                <a:solidFill>
                  <a:srgbClr val="004060"/>
                </a:solidFill>
                <a:latin typeface="Arial" pitchFamily="18"/>
                <a:ea typeface="Microsoft YaHei" pitchFamily="2"/>
                <a:cs typeface="Mangal" pitchFamily="2"/>
              </a:rPr>
              <a:t>Rappel du cadre juridique</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0" spc="0" baseline="0">
                <a:ln>
                  <a:noFill/>
                </a:ln>
                <a:solidFill>
                  <a:srgbClr val="004060"/>
                </a:solidFill>
                <a:latin typeface="Arial" pitchFamily="18"/>
                <a:ea typeface="Microsoft YaHei" pitchFamily="2"/>
                <a:cs typeface="Mangal" pitchFamily="2"/>
              </a:rPr>
              <a:t>1. </a:t>
            </a:r>
            <a:r>
              <a:rPr lang="fr-FR" sz="1600" b="1" i="0" u="none" strike="noStrike" kern="0" spc="0" baseline="0">
                <a:ln>
                  <a:noFill/>
                </a:ln>
                <a:solidFill>
                  <a:srgbClr val="004060"/>
                </a:solidFill>
                <a:latin typeface="Arial" pitchFamily="34"/>
                <a:ea typeface="Microsoft YaHei" pitchFamily="2"/>
                <a:cs typeface="Arial" pitchFamily="34"/>
              </a:rPr>
              <a:t>Actualités comptables</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2. Clôture de l'exercice 2014</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3. Développement du dispositif de contrôle interne</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4. Bilan des marchés de commissariat aux comptes vague 1</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5. Restitution de l'enquête « retour d'expérience sur les premiers travaux du certificateur »</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18"/>
                <a:ea typeface="Microsoft YaHei" pitchFamily="2"/>
                <a:cs typeface="Mangal" pitchFamily="2"/>
              </a:rPr>
              <a:t>6. Animation / pilotage du chantier : objectifs 2015</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18"/>
              <a:ea typeface="Microsoft YaHei" pitchFamily="2"/>
              <a:cs typeface="Mangal" pitchFamily="2"/>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18"/>
                <a:ea typeface="Microsoft YaHei" pitchFamily="2"/>
                <a:cs typeface="Mangal" pitchFamily="2"/>
              </a:rPr>
              <a:t>7. Préparer la venue du certificateur</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1" i="0" u="none" strike="noStrike" kern="1200" spc="0" baseline="0">
              <a:ln>
                <a:noFill/>
              </a:ln>
              <a:solidFill>
                <a:srgbClr val="004060"/>
              </a:solidFill>
              <a:latin typeface="Arial" pitchFamily="18"/>
              <a:ea typeface="Microsoft YaHei" pitchFamily="2"/>
              <a:cs typeface="Mangal" pitchFamily="2"/>
            </a:endParaRPr>
          </a:p>
        </p:txBody>
      </p:sp>
      <p:sp>
        <p:nvSpPr>
          <p:cNvPr id="3" name="Rectangle 2"/>
          <p:cNvSpPr/>
          <p:nvPr/>
        </p:nvSpPr>
        <p:spPr>
          <a:xfrm>
            <a:off x="179512" y="2852936"/>
            <a:ext cx="6400799"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w="12600">
            <a:solidFill>
              <a:srgbClr val="404060"/>
            </a:solidFill>
            <a:prstDash val="solid"/>
            <a:miter/>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0"/>
              </a:spcBef>
              <a:spcAft>
                <a:spcPts val="0"/>
              </a:spcAft>
              <a:buNone/>
              <a:tabLst/>
            </a:pPr>
            <a:endParaRPr lang="fr-FR" sz="1800" b="0" i="0" u="none" strike="noStrike" kern="1200" spc="0" baseline="0">
              <a:ln>
                <a:noFill/>
              </a:ln>
              <a:solidFill>
                <a:srgbClr val="000000"/>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ext Box 1"/>
          <p:cNvSpPr/>
          <p:nvPr/>
        </p:nvSpPr>
        <p:spPr>
          <a:xfrm>
            <a:off x="288000" y="1063080"/>
            <a:ext cx="8039160" cy="47689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Actualités de la certification des comptes</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1" i="0" u="none" strike="noStrike" kern="1200" spc="0" baseline="0">
              <a:ln>
                <a:noFill/>
              </a:ln>
              <a:solidFill>
                <a:srgbClr val="004060"/>
              </a:solidFill>
              <a:latin typeface="Arial" pitchFamily="18"/>
              <a:ea typeface="Microsoft YaHei" pitchFamily="2"/>
              <a:cs typeface="Mangal" pitchFamily="2"/>
            </a:endParaRP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0" spc="0" baseline="0">
                <a:ln>
                  <a:noFill/>
                </a:ln>
                <a:solidFill>
                  <a:srgbClr val="004060"/>
                </a:solidFill>
                <a:latin typeface="Arial" pitchFamily="18"/>
                <a:ea typeface="Microsoft YaHei" pitchFamily="2"/>
                <a:cs typeface="Mangal" pitchFamily="2"/>
              </a:rPr>
              <a:t>Rappel du cadre juridique</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0" spc="0" baseline="0">
                <a:ln>
                  <a:noFill/>
                </a:ln>
                <a:solidFill>
                  <a:srgbClr val="004060"/>
                </a:solidFill>
                <a:latin typeface="Arial" pitchFamily="18"/>
                <a:ea typeface="Microsoft YaHei" pitchFamily="2"/>
                <a:cs typeface="Mangal" pitchFamily="2"/>
              </a:rPr>
              <a:t>1. </a:t>
            </a:r>
            <a:r>
              <a:rPr lang="fr-FR" sz="1600" b="1" i="0" u="none" strike="noStrike" kern="0" spc="0" baseline="0">
                <a:ln>
                  <a:noFill/>
                </a:ln>
                <a:solidFill>
                  <a:srgbClr val="004060"/>
                </a:solidFill>
                <a:latin typeface="Arial" pitchFamily="34"/>
                <a:ea typeface="Microsoft YaHei" pitchFamily="2"/>
                <a:cs typeface="Arial" pitchFamily="34"/>
              </a:rPr>
              <a:t>Actualités comptables</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2. Clôture de l'exercice 2014</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3. Développement du dispositif de contrôle interne</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4. Bilan des marchés de commissariat aux comptes vague 1</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5. Restitution de l'enquête « retour d'expérience sur les premiers travaux du certificateur »</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18"/>
                <a:ea typeface="Microsoft YaHei" pitchFamily="2"/>
                <a:cs typeface="Mangal" pitchFamily="2"/>
              </a:rPr>
              <a:t>6. Animation / pilotage du chantier : objectifs 2015</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18"/>
              <a:ea typeface="Microsoft YaHei" pitchFamily="2"/>
              <a:cs typeface="Mangal" pitchFamily="2"/>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18"/>
                <a:ea typeface="Microsoft YaHei" pitchFamily="2"/>
                <a:cs typeface="Mangal" pitchFamily="2"/>
              </a:rPr>
              <a:t>7. Préparer la venue du certificateur</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1" i="0" u="none" strike="noStrike" kern="1200" spc="0" baseline="0">
              <a:ln>
                <a:noFill/>
              </a:ln>
              <a:solidFill>
                <a:srgbClr val="004060"/>
              </a:solidFill>
              <a:latin typeface="Arial" pitchFamily="18"/>
              <a:ea typeface="Microsoft YaHei" pitchFamily="2"/>
              <a:cs typeface="Mangal" pitchFamily="2"/>
            </a:endParaRPr>
          </a:p>
        </p:txBody>
      </p:sp>
      <p:sp>
        <p:nvSpPr>
          <p:cNvPr id="3" name="Rectangle 2"/>
          <p:cNvSpPr/>
          <p:nvPr/>
        </p:nvSpPr>
        <p:spPr>
          <a:xfrm>
            <a:off x="144000" y="1800000"/>
            <a:ext cx="6400799"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w="12600">
            <a:solidFill>
              <a:srgbClr val="404060"/>
            </a:solidFill>
            <a:prstDash val="solid"/>
            <a:miter/>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0"/>
              </a:spcBef>
              <a:spcAft>
                <a:spcPts val="0"/>
              </a:spcAft>
              <a:buNone/>
              <a:tabLst/>
            </a:pPr>
            <a:endParaRPr lang="fr-FR" sz="1800" b="0" i="0" u="none" strike="noStrike" kern="1200" spc="0" baseline="0">
              <a:ln>
                <a:noFill/>
              </a:ln>
              <a:solidFill>
                <a:srgbClr val="000000"/>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ext Box 1"/>
          <p:cNvSpPr/>
          <p:nvPr/>
        </p:nvSpPr>
        <p:spPr>
          <a:xfrm>
            <a:off x="216000" y="621360"/>
            <a:ext cx="8686800" cy="51386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Le compte financier</a:t>
            </a:r>
          </a:p>
          <a:p>
            <a:pPr marL="266760" marR="0" lvl="0" indent="-266760" algn="l" rtl="0" hangingPunct="0">
              <a:lnSpc>
                <a:spcPct val="100000"/>
              </a:lnSpc>
              <a:spcBef>
                <a:spcPts val="0"/>
              </a:spcBef>
              <a:spcAft>
                <a:spcPts val="0"/>
              </a:spcAft>
              <a:buNone/>
              <a:tabLst/>
            </a:pPr>
            <a:endParaRPr lang="fr-FR" sz="1600" b="1" i="0" u="none" strike="noStrike" kern="1200" spc="0" baseline="0">
              <a:ln>
                <a:noFill/>
              </a:ln>
              <a:solidFill>
                <a:srgbClr val="004060"/>
              </a:solidFill>
              <a:latin typeface="Arial" pitchFamily="18"/>
              <a:ea typeface="Microsoft YaHei" pitchFamily="34"/>
              <a:cs typeface="Mangal" pitchFamily="34"/>
            </a:endParaRPr>
          </a:p>
          <a:p>
            <a:pPr marL="266760" marR="0" lvl="0" indent="-266760" algn="l" rtl="0" hangingPunct="0">
              <a:lnSpc>
                <a:spcPct val="100000"/>
              </a:lnSpc>
              <a:spcBef>
                <a:spcPts val="0"/>
              </a:spcBef>
              <a:spcAft>
                <a:spcPts val="0"/>
              </a:spcAft>
              <a:buNone/>
              <a:tabLst/>
            </a:pPr>
            <a:r>
              <a:rPr lang="fr-FR" sz="1600" b="1" i="0" u="none" strike="noStrike" kern="1200" spc="0" baseline="0">
                <a:ln>
                  <a:noFill/>
                </a:ln>
                <a:solidFill>
                  <a:srgbClr val="004060"/>
                </a:solidFill>
                <a:latin typeface="Arial" pitchFamily="18"/>
                <a:ea typeface="Microsoft YaHei" pitchFamily="34"/>
                <a:cs typeface="Mangal" pitchFamily="34"/>
              </a:rPr>
              <a:t>Les travaux menés en matière de qualité comptable ont également porté sur le compte financier. </a:t>
            </a:r>
            <a:r>
              <a:rPr lang="fr-FR" sz="1600" b="0" i="0" u="none" strike="noStrike" kern="1200" spc="0" baseline="0">
                <a:ln>
                  <a:noFill/>
                </a:ln>
                <a:solidFill>
                  <a:srgbClr val="004060"/>
                </a:solidFill>
                <a:latin typeface="Arial" pitchFamily="18"/>
                <a:ea typeface="Microsoft YaHei" pitchFamily="34"/>
                <a:cs typeface="Mangal" pitchFamily="34"/>
              </a:rPr>
              <a:t>Ils ont permis</a:t>
            </a:r>
            <a:r>
              <a:rPr lang="fr-FR" sz="1600" b="0" i="0" u="none" strike="noStrike" kern="1200" spc="0" baseline="0">
                <a:ln>
                  <a:noFill/>
                </a:ln>
                <a:solidFill>
                  <a:srgbClr val="004060"/>
                </a:solidFill>
                <a:latin typeface="Arial" pitchFamily="34"/>
                <a:ea typeface="Arial" pitchFamily="34"/>
                <a:cs typeface="Arial" pitchFamily="34"/>
              </a:rPr>
              <a:t> une évolution du compte financier en 2 temps, dont la seconde porte sur l' exercice 2014.</a:t>
            </a:r>
          </a:p>
          <a:p>
            <a:pPr marL="266760" marR="0" lvl="0" indent="-266760" algn="l" rtl="0" hangingPunct="0">
              <a:lnSpc>
                <a:spcPct val="100000"/>
              </a:lnSpc>
              <a:spcBef>
                <a:spcPts val="0"/>
              </a:spcBef>
              <a:spcAft>
                <a:spcPts val="0"/>
              </a:spcAft>
              <a:buNone/>
              <a:tabLst/>
            </a:pPr>
            <a:endParaRPr lang="fr-FR" sz="1600" b="0" i="0" u="none" strike="noStrike" kern="1200" spc="0" baseline="0">
              <a:ln>
                <a:noFill/>
              </a:ln>
              <a:solidFill>
                <a:srgbClr val="004060"/>
              </a:solidFill>
              <a:latin typeface="Arial" pitchFamily="34"/>
              <a:ea typeface="Arial" pitchFamily="34"/>
              <a:cs typeface="Arial" pitchFamily="34"/>
            </a:endParaRPr>
          </a:p>
          <a:p>
            <a:pPr marL="266760" marR="0" lvl="0" indent="-266760" algn="l" rtl="0" hangingPunct="0">
              <a:lnSpc>
                <a:spcPct val="100000"/>
              </a:lnSpc>
              <a:spcBef>
                <a:spcPts val="0"/>
              </a:spcBef>
              <a:spcAft>
                <a:spcPts val="0"/>
              </a:spcAft>
              <a:buNone/>
              <a:tabLst/>
            </a:pPr>
            <a:r>
              <a:rPr lang="fr-FR" sz="1600" b="1" i="0" u="none" strike="noStrike" kern="1200" spc="0" baseline="0">
                <a:ln>
                  <a:noFill/>
                </a:ln>
                <a:solidFill>
                  <a:srgbClr val="004060"/>
                </a:solidFill>
                <a:latin typeface="Arial" pitchFamily="18"/>
                <a:ea typeface="Microsoft YaHei" pitchFamily="34"/>
                <a:cs typeface="Mangal" pitchFamily="34"/>
              </a:rPr>
              <a:t>Pour rappel, la structure du compte financier distingue deux parties</a:t>
            </a:r>
            <a:r>
              <a:rPr lang="fr-FR" sz="1600" b="0" i="0" u="none" strike="noStrike" kern="1200" spc="0" baseline="0">
                <a:ln>
                  <a:noFill/>
                </a:ln>
                <a:solidFill>
                  <a:srgbClr val="004060"/>
                </a:solidFill>
                <a:latin typeface="Arial" pitchFamily="18"/>
                <a:ea typeface="Microsoft YaHei" pitchFamily="34"/>
                <a:cs typeface="Mangal" pitchFamily="34"/>
              </a:rPr>
              <a:t>, conformément à l’article R.6145-43 du code de la santé publique :</a:t>
            </a:r>
          </a:p>
          <a:p>
            <a:pPr marL="266760" marR="0" lvl="0" indent="-266760" algn="l" rtl="0" hangingPunct="0">
              <a:lnSpc>
                <a:spcPct val="100000"/>
              </a:lnSpc>
              <a:spcBef>
                <a:spcPts val="0"/>
              </a:spcBef>
              <a:spcAft>
                <a:spcPts val="0"/>
              </a:spcAft>
              <a:buNone/>
              <a:tabLst/>
            </a:pPr>
            <a:r>
              <a:rPr lang="fr-FR" sz="1600" b="0" i="0" u="none" strike="noStrike" kern="1200" spc="0" baseline="0">
                <a:ln>
                  <a:noFill/>
                </a:ln>
                <a:solidFill>
                  <a:srgbClr val="004060"/>
                </a:solidFill>
                <a:latin typeface="Arial" pitchFamily="18"/>
                <a:ea typeface="Microsoft YaHei" pitchFamily="34"/>
                <a:cs typeface="Mangal" pitchFamily="34"/>
              </a:rPr>
              <a:t>	- les comptes annuels (bilan, compte de résultat, annexe) soumis à certification des 		comptes,</a:t>
            </a:r>
          </a:p>
          <a:p>
            <a:pPr marL="266760" marR="0" lvl="0" indent="-266760" algn="l" rtl="0" hangingPunct="0">
              <a:lnSpc>
                <a:spcPct val="100000"/>
              </a:lnSpc>
              <a:spcBef>
                <a:spcPts val="0"/>
              </a:spcBef>
              <a:spcAft>
                <a:spcPts val="0"/>
              </a:spcAft>
              <a:buNone/>
              <a:tabLst/>
            </a:pPr>
            <a:r>
              <a:rPr lang="fr-FR" sz="1600" b="0" i="0" u="none" strike="noStrike" kern="1200" spc="0" baseline="0">
                <a:ln>
                  <a:noFill/>
                </a:ln>
                <a:solidFill>
                  <a:srgbClr val="004060"/>
                </a:solidFill>
                <a:latin typeface="Arial" pitchFamily="18"/>
                <a:ea typeface="Microsoft YaHei" pitchFamily="34"/>
                <a:cs typeface="Mangal" pitchFamily="34"/>
              </a:rPr>
              <a:t>	- l'analyse de l'exécution du budget (non soumis à certification des comptes).</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1200" spc="0" baseline="0">
                <a:ln>
                  <a:noFill/>
                </a:ln>
                <a:solidFill>
                  <a:srgbClr val="004060"/>
                </a:solidFill>
                <a:latin typeface="Arial" pitchFamily="18"/>
                <a:ea typeface="Microsoft YaHei" pitchFamily="2"/>
                <a:cs typeface="Mangal" pitchFamily="2"/>
              </a:rPr>
              <a:t>Le calendrier de clôture a été modifié par le décret n°2013-1238 pour tenir compte de l ’intervention du certificateur  :</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4060"/>
                </a:solidFill>
                <a:latin typeface="Arial" pitchFamily="18"/>
                <a:ea typeface="Microsoft YaHei" pitchFamily="2"/>
                <a:cs typeface="Mangal" pitchFamily="2"/>
              </a:rPr>
              <a:t>	- la date de transmission du compte financier par le directeur au conseil de surveillance est reculée au </a:t>
            </a:r>
            <a:r>
              <a:rPr lang="fr-FR" sz="1600" b="1" i="0" u="none" strike="noStrike" kern="1200" spc="0" baseline="0">
                <a:ln>
                  <a:noFill/>
                </a:ln>
                <a:solidFill>
                  <a:srgbClr val="004060"/>
                </a:solidFill>
                <a:latin typeface="Arial" pitchFamily="18"/>
                <a:ea typeface="Microsoft YaHei" pitchFamily="2"/>
                <a:cs typeface="Mangal" pitchFamily="2"/>
              </a:rPr>
              <a:t>31 mai N+1</a:t>
            </a:r>
            <a:r>
              <a:rPr lang="fr-FR" sz="1600" b="0" i="0" u="none" strike="noStrike" kern="1200" spc="0" baseline="0">
                <a:ln>
                  <a:noFill/>
                </a:ln>
                <a:solidFill>
                  <a:srgbClr val="004060"/>
                </a:solidFill>
                <a:latin typeface="Arial" pitchFamily="18"/>
                <a:ea typeface="Microsoft YaHei" pitchFamily="2"/>
                <a:cs typeface="Mangal" pitchFamily="2"/>
              </a:rPr>
              <a:t> (art. R.6145-44 CSP) ;</a:t>
            </a:r>
          </a:p>
          <a:p>
            <a:pPr marL="266400" marR="0" lvl="0" indent="-264960" algn="just"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 la date d’approbation du compte financier par le conseil de surveillance est reculée au </a:t>
            </a:r>
            <a:r>
              <a:rPr lang="fr-FR" sz="1600" b="1" i="0" u="none" strike="noStrike" kern="1200" spc="0" baseline="0">
                <a:ln>
                  <a:noFill/>
                </a:ln>
                <a:solidFill>
                  <a:srgbClr val="004060"/>
                </a:solidFill>
                <a:latin typeface="Arial" pitchFamily="18"/>
                <a:ea typeface="Microsoft YaHei" pitchFamily="2"/>
                <a:cs typeface="Mangal" pitchFamily="2"/>
              </a:rPr>
              <a:t>30 juin N+1</a:t>
            </a:r>
            <a:r>
              <a:rPr lang="fr-FR" sz="1600" b="0" i="0" u="none" strike="noStrike" kern="1200" spc="0" baseline="0">
                <a:ln>
                  <a:noFill/>
                </a:ln>
                <a:solidFill>
                  <a:srgbClr val="004060"/>
                </a:solidFill>
                <a:latin typeface="Arial" pitchFamily="18"/>
                <a:ea typeface="Microsoft YaHei" pitchFamily="2"/>
                <a:cs typeface="Mangal" pitchFamily="2"/>
              </a:rPr>
              <a:t> (art. R.6145-46 CSP).</a:t>
            </a:r>
          </a:p>
          <a:p>
            <a:pPr marL="266400" marR="0" lvl="0" indent="-264960" algn="just"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Ce nouveau calendrier s ’applique à l’ensemble des EPS dès l’approbation des comptes de l ’exercice 2013.</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ext Box 1"/>
          <p:cNvSpPr/>
          <p:nvPr/>
        </p:nvSpPr>
        <p:spPr>
          <a:xfrm>
            <a:off x="107640" y="621360"/>
            <a:ext cx="8795160" cy="5544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Le compte financier</a:t>
            </a:r>
          </a:p>
          <a:p>
            <a:pPr marL="266760" marR="0" lvl="0" indent="-266760" algn="l" rtl="0" hangingPunct="0">
              <a:lnSpc>
                <a:spcPct val="100000"/>
              </a:lnSpc>
              <a:spcBef>
                <a:spcPts val="0"/>
              </a:spcBef>
              <a:spcAft>
                <a:spcPts val="0"/>
              </a:spcAft>
              <a:buNone/>
              <a:tabLst/>
            </a:pPr>
            <a:r>
              <a:rPr lang="fr-FR" sz="1600" b="1" i="0" u="none" strike="noStrike" kern="1200" spc="0" baseline="0">
                <a:ln>
                  <a:noFill/>
                </a:ln>
                <a:solidFill>
                  <a:srgbClr val="004060"/>
                </a:solidFill>
                <a:latin typeface="Arial" pitchFamily="18"/>
                <a:ea typeface="Microsoft YaHei" pitchFamily="34"/>
                <a:cs typeface="Mangal" pitchFamily="34"/>
              </a:rPr>
              <a:t>Les principales évolutions du compte financier exercice 2014 consistent en :	</a:t>
            </a:r>
          </a:p>
          <a:p>
            <a:pPr marL="266760" marR="0" lvl="0" indent="-266760" algn="l" rtl="0" hangingPunct="0">
              <a:lnSpc>
                <a:spcPct val="100000"/>
              </a:lnSpc>
              <a:spcBef>
                <a:spcPts val="0"/>
              </a:spcBef>
              <a:spcAft>
                <a:spcPts val="0"/>
              </a:spcAft>
              <a:buNone/>
              <a:tabLst/>
            </a:pPr>
            <a:r>
              <a:rPr lang="fr-FR" sz="1600" b="1" i="0" u="none" strike="noStrike" kern="1200" spc="0" baseline="0">
                <a:ln>
                  <a:noFill/>
                </a:ln>
                <a:solidFill>
                  <a:srgbClr val="004060"/>
                </a:solidFill>
                <a:latin typeface="Arial" pitchFamily="18"/>
                <a:ea typeface="Microsoft YaHei" pitchFamily="34"/>
                <a:cs typeface="Mangal" pitchFamily="34"/>
              </a:rPr>
              <a:t>	</a:t>
            </a:r>
            <a:r>
              <a:rPr lang="fr-FR" sz="1600" b="0" i="0" u="none" strike="noStrike" kern="1200" spc="0" baseline="0">
                <a:ln>
                  <a:noFill/>
                </a:ln>
                <a:solidFill>
                  <a:srgbClr val="004060"/>
                </a:solidFill>
                <a:latin typeface="Arial" pitchFamily="18"/>
                <a:ea typeface="Microsoft YaHei" pitchFamily="34"/>
                <a:cs typeface="Mangal" pitchFamily="34"/>
              </a:rPr>
              <a:t>- une nouvelle numérotation des états de l'annexe pour une meilleure lisibilité (préfixe « BI » pour états du bilan, « CR » pour états du compte de résultat...), l'utilisation d'une numérotation séquentielle des états ;</a:t>
            </a:r>
          </a:p>
          <a:p>
            <a:pPr marL="266760" marR="0" lvl="0" indent="-266760" algn="l" rtl="0" hangingPunct="0">
              <a:lnSpc>
                <a:spcPct val="100000"/>
              </a:lnSpc>
              <a:spcBef>
                <a:spcPts val="0"/>
              </a:spcBef>
              <a:spcAft>
                <a:spcPts val="0"/>
              </a:spcAft>
              <a:buNone/>
              <a:tabLst/>
            </a:pPr>
            <a:r>
              <a:rPr lang="fr-FR" sz="1600" b="0" i="0" u="none" strike="noStrike" kern="1200" spc="0" baseline="0">
                <a:ln>
                  <a:noFill/>
                </a:ln>
                <a:solidFill>
                  <a:srgbClr val="004060"/>
                </a:solidFill>
                <a:latin typeface="Arial" pitchFamily="18"/>
                <a:ea typeface="Microsoft YaHei" pitchFamily="34"/>
                <a:cs typeface="Mangal" pitchFamily="34"/>
              </a:rPr>
              <a:t>	-  la création d'un thème « informations complémentaires » au sein de la 2ème partie du compte financier, afin de ne conserver dans la 1ère partie que des informations synthétiques ;</a:t>
            </a:r>
          </a:p>
          <a:p>
            <a:pPr marL="266760" marR="0" lvl="0" indent="-266760" algn="l" rtl="0" hangingPunct="0">
              <a:lnSpc>
                <a:spcPct val="100000"/>
              </a:lnSpc>
              <a:spcBef>
                <a:spcPts val="0"/>
              </a:spcBef>
              <a:spcAft>
                <a:spcPts val="0"/>
              </a:spcAft>
              <a:buNone/>
              <a:tabLst/>
            </a:pPr>
            <a:r>
              <a:rPr lang="fr-FR" sz="1600" b="0" i="0" u="none" strike="noStrike" kern="1200" spc="0" baseline="0">
                <a:ln>
                  <a:noFill/>
                </a:ln>
                <a:solidFill>
                  <a:srgbClr val="004060"/>
                </a:solidFill>
                <a:latin typeface="Arial" pitchFamily="34"/>
                <a:ea typeface="Arial" pitchFamily="34"/>
                <a:cs typeface="Arial" pitchFamily="34"/>
              </a:rPr>
              <a:t>	- de nouveaux états plus synthétiques créés dans la 1ère partie du compte financier, qui est certifiable.</a:t>
            </a:r>
          </a:p>
          <a:p>
            <a:pPr marL="266760" marR="0" lvl="0" indent="-266760" algn="just" rtl="0" hangingPunct="0">
              <a:lnSpc>
                <a:spcPct val="100000"/>
              </a:lnSpc>
              <a:spcBef>
                <a:spcPts val="0"/>
              </a:spcBef>
              <a:spcAft>
                <a:spcPts val="0"/>
              </a:spcAft>
              <a:buNone/>
              <a:tabLst/>
            </a:pPr>
            <a:endParaRPr lang="fr-FR" sz="1600" b="1" i="0" u="none" strike="noStrike" kern="1200" spc="0" baseline="0">
              <a:ln>
                <a:noFill/>
              </a:ln>
              <a:solidFill>
                <a:srgbClr val="004060"/>
              </a:solidFill>
              <a:latin typeface="Arial" pitchFamily="18"/>
              <a:ea typeface="Microsoft YaHei" pitchFamily="34"/>
              <a:cs typeface="Mangal" pitchFamily="34"/>
            </a:endParaRPr>
          </a:p>
          <a:p>
            <a:pPr marL="266760" marR="0" lvl="0" indent="-266760" algn="just" rtl="0" hangingPunct="0">
              <a:lnSpc>
                <a:spcPct val="100000"/>
              </a:lnSpc>
              <a:spcBef>
                <a:spcPts val="0"/>
              </a:spcBef>
              <a:spcAft>
                <a:spcPts val="0"/>
              </a:spcAft>
              <a:buNone/>
              <a:tabLst/>
            </a:pPr>
            <a:r>
              <a:rPr lang="fr-FR" sz="1600" b="1" i="0" u="none" strike="noStrike" kern="1200" spc="0" baseline="0">
                <a:ln>
                  <a:noFill/>
                </a:ln>
                <a:solidFill>
                  <a:srgbClr val="004060"/>
                </a:solidFill>
                <a:latin typeface="Arial" pitchFamily="18"/>
                <a:ea typeface="Microsoft YaHei" pitchFamily="34"/>
                <a:cs typeface="Mangal" pitchFamily="34"/>
              </a:rPr>
              <a:t>L’arrêté du 15 décembre 2014 portant la maquette du compte financier exercice 2014 </a:t>
            </a:r>
            <a:r>
              <a:rPr lang="fr-FR" sz="1600" b="0" i="0" u="none" strike="noStrike" kern="1200" spc="0" baseline="0">
                <a:ln>
                  <a:noFill/>
                </a:ln>
                <a:solidFill>
                  <a:srgbClr val="004060"/>
                </a:solidFill>
                <a:latin typeface="Arial" pitchFamily="18"/>
                <a:ea typeface="Microsoft YaHei" pitchFamily="34"/>
                <a:cs typeface="Mangal" pitchFamily="34"/>
              </a:rPr>
              <a:t>a été publié au journal officiel du 30 décembre 2014. Il est accompagné d ’</a:t>
            </a:r>
            <a:r>
              <a:rPr lang="fr-FR" sz="1600" b="1" i="0" u="none" strike="noStrike" kern="1200" spc="0" baseline="0">
                <a:ln>
                  <a:noFill/>
                </a:ln>
                <a:solidFill>
                  <a:srgbClr val="004060"/>
                </a:solidFill>
                <a:latin typeface="Arial" pitchFamily="18"/>
                <a:ea typeface="Microsoft YaHei" pitchFamily="34"/>
                <a:cs typeface="Mangal" pitchFamily="34"/>
              </a:rPr>
              <a:t>une note d ’orientations</a:t>
            </a:r>
            <a:r>
              <a:rPr lang="fr-FR" sz="1600" b="0" i="0" u="none" strike="noStrike" kern="1200" spc="0" baseline="0">
                <a:ln>
                  <a:noFill/>
                </a:ln>
                <a:solidFill>
                  <a:srgbClr val="004060"/>
                </a:solidFill>
                <a:latin typeface="Arial" pitchFamily="18"/>
                <a:ea typeface="Microsoft YaHei" pitchFamily="34"/>
                <a:cs typeface="Mangal" pitchFamily="34"/>
              </a:rPr>
              <a:t> explicitant les évolutions et permettant de compléter l'annexe.</a:t>
            </a:r>
          </a:p>
          <a:p>
            <a:pPr marL="266760" marR="0" lvl="0" indent="-266760" algn="just" rtl="0" hangingPunct="0">
              <a:lnSpc>
                <a:spcPct val="100000"/>
              </a:lnSpc>
              <a:spcBef>
                <a:spcPts val="0"/>
              </a:spcBef>
              <a:spcAft>
                <a:spcPts val="0"/>
              </a:spcAft>
              <a:buNone/>
              <a:tabLst/>
            </a:pPr>
            <a:endParaRPr lang="fr-FR" sz="1600" b="0" i="0" u="none" strike="noStrike" kern="1200" spc="0" baseline="0">
              <a:ln>
                <a:noFill/>
              </a:ln>
              <a:solidFill>
                <a:srgbClr val="004060"/>
              </a:solidFill>
              <a:latin typeface="Arial" pitchFamily="18"/>
              <a:ea typeface="Microsoft YaHei" pitchFamily="34"/>
              <a:cs typeface="Mangal" pitchFamily="34"/>
            </a:endParaRPr>
          </a:p>
          <a:p>
            <a:pPr marL="266400" marR="0" lvl="0" indent="-264960" algn="l" rtl="0" hangingPunct="1">
              <a:lnSpc>
                <a:spcPct val="100000"/>
              </a:lnSpc>
              <a:spcBef>
                <a:spcPts val="201"/>
              </a:spcBef>
              <a:spcAft>
                <a:spcPts val="20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1200" spc="0" baseline="0">
                <a:ln>
                  <a:noFill/>
                </a:ln>
                <a:solidFill>
                  <a:srgbClr val="004060"/>
                </a:solidFill>
                <a:latin typeface="Arial" pitchFamily="18"/>
                <a:ea typeface="Microsoft YaHei" pitchFamily="2"/>
                <a:cs typeface="Mangal" pitchFamily="2"/>
              </a:rPr>
              <a:t>Points de vigilance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4060"/>
                </a:solidFill>
                <a:latin typeface="Arial" pitchFamily="18"/>
                <a:ea typeface="Microsoft YaHei" pitchFamily="2"/>
                <a:cs typeface="Mangal" pitchFamily="2"/>
              </a:rPr>
              <a:t>Seules les informations significatives sont fournies dans l ’annexe.</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4060"/>
                </a:solidFill>
                <a:latin typeface="Arial" pitchFamily="18"/>
                <a:ea typeface="Microsoft YaHei" pitchFamily="2"/>
                <a:cs typeface="Mangal" pitchFamily="2"/>
              </a:rPr>
              <a:t>L’annexe n’a pas vocation à commenter les états d’exécution de l’EPRD mais le bilan et le compte de résultat par nature.</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4060"/>
                </a:solidFill>
                <a:latin typeface="Arial" pitchFamily="18"/>
                <a:ea typeface="Microsoft YaHei" pitchFamily="2"/>
                <a:cs typeface="Mangal" pitchFamily="2"/>
              </a:rPr>
              <a:t>De même, les commentaires sur l’évolution des grands équilibres financiers (capacité d’autofinancement, fonds de roulement) sont portés dans le rapport financier.</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ext Box 1"/>
          <p:cNvSpPr/>
          <p:nvPr/>
        </p:nvSpPr>
        <p:spPr>
          <a:xfrm>
            <a:off x="228600" y="792000"/>
            <a:ext cx="8534520" cy="51199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Le rapport financier</a:t>
            </a:r>
          </a:p>
          <a:p>
            <a:pPr marL="266400" marR="0" lvl="0" indent="-252000" algn="l" rtl="0" hangingPunct="1">
              <a:lnSpc>
                <a:spcPct val="100000"/>
              </a:lnSpc>
              <a:spcBef>
                <a:spcPts val="564"/>
              </a:spcBef>
              <a:spcAft>
                <a:spcPts val="116"/>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1200" spc="0" baseline="0">
                <a:ln>
                  <a:noFill/>
                </a:ln>
                <a:solidFill>
                  <a:srgbClr val="004060"/>
                </a:solidFill>
                <a:latin typeface="Arial" pitchFamily="18"/>
                <a:ea typeface="Microsoft YaHei" pitchFamily="2"/>
                <a:cs typeface="Mangal" pitchFamily="2"/>
              </a:rPr>
              <a:t>Le rapport financier</a:t>
            </a:r>
            <a:r>
              <a:rPr lang="fr-FR" sz="1600" b="0" i="0" u="none" strike="noStrike" kern="1200" spc="0" baseline="0">
                <a:ln>
                  <a:noFill/>
                </a:ln>
                <a:solidFill>
                  <a:srgbClr val="004060"/>
                </a:solidFill>
                <a:latin typeface="Arial" pitchFamily="18"/>
                <a:ea typeface="Microsoft YaHei" pitchFamily="2"/>
                <a:cs typeface="Mangal" pitchFamily="2"/>
              </a:rPr>
              <a:t> accompagne le compte financier qui est transmis au conseil de surveillance. Il est défini par l'article R. 6145-44 du Code de la Santé publique (alinéas 1 et 2).</a:t>
            </a:r>
          </a:p>
          <a:p>
            <a:pPr marL="266400" marR="0" lvl="0" indent="-252000" algn="l" rtl="0" hangingPunct="1">
              <a:lnSpc>
                <a:spcPct val="100000"/>
              </a:lnSpc>
              <a:spcBef>
                <a:spcPts val="564"/>
              </a:spcBef>
              <a:spcAft>
                <a:spcPts val="116"/>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0" i="0" u="none" strike="noStrike" kern="1200" spc="0" baseline="0">
                <a:ln>
                  <a:noFill/>
                </a:ln>
                <a:solidFill>
                  <a:srgbClr val="004060"/>
                </a:solidFill>
                <a:latin typeface="Arial" pitchFamily="18"/>
                <a:ea typeface="Microsoft YaHei" pitchFamily="2"/>
                <a:cs typeface="Mangal" pitchFamily="2"/>
              </a:rPr>
              <a:t>La fiche n°14 mise en ligne sur le site « fiabilisation des comptes des EPS » début janvier 2015 présente son objet et son contenu.</a:t>
            </a:r>
          </a:p>
          <a:p>
            <a:pPr marL="266400" marR="0" lvl="0" indent="-252000" algn="l" rtl="0" hangingPunct="1">
              <a:lnSpc>
                <a:spcPct val="100000"/>
              </a:lnSpc>
              <a:spcBef>
                <a:spcPts val="564"/>
              </a:spcBef>
              <a:spcAft>
                <a:spcPts val="116"/>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0" marR="0" lvl="0" indent="0" algn="l" rtl="0" hangingPunct="0">
              <a:lnSpc>
                <a:spcPct val="100000"/>
              </a:lnSpc>
              <a:spcBef>
                <a:spcPts val="0"/>
              </a:spcBef>
              <a:spcAft>
                <a:spcPts val="0"/>
              </a:spcAft>
              <a:buNone/>
              <a:tabLst/>
            </a:pPr>
            <a:r>
              <a:rPr lang="fr-FR" sz="1600" b="0" i="0" u="none" strike="noStrike" kern="1200" spc="0" baseline="0">
                <a:ln>
                  <a:noFill/>
                </a:ln>
                <a:solidFill>
                  <a:srgbClr val="004060"/>
                </a:solidFill>
                <a:latin typeface="Arial" pitchFamily="18"/>
                <a:ea typeface="Microsoft YaHei" pitchFamily="2"/>
                <a:cs typeface="Mangal" pitchFamily="2"/>
              </a:rPr>
              <a:t>Il constitue un </a:t>
            </a:r>
            <a:r>
              <a:rPr lang="fr-FR" sz="1600" b="1" i="0" u="none" strike="noStrike" kern="1200" spc="0" baseline="0">
                <a:ln>
                  <a:noFill/>
                </a:ln>
                <a:solidFill>
                  <a:srgbClr val="004060"/>
                </a:solidFill>
                <a:latin typeface="Arial" pitchFamily="18"/>
                <a:ea typeface="Microsoft YaHei" pitchFamily="2"/>
                <a:cs typeface="Mangal" pitchFamily="2"/>
              </a:rPr>
              <a:t>document de synthèse unique préparé conjointement par l'ordonnateur et le comptable</a:t>
            </a:r>
            <a:r>
              <a:rPr lang="fr-FR" sz="1600" b="0" i="0" u="none" strike="noStrike" kern="1200" spc="0" baseline="0">
                <a:ln>
                  <a:noFill/>
                </a:ln>
                <a:solidFill>
                  <a:srgbClr val="004060"/>
                </a:solidFill>
                <a:latin typeface="Arial" pitchFamily="18"/>
                <a:ea typeface="Microsoft YaHei" pitchFamily="2"/>
                <a:cs typeface="Mangal" pitchFamily="2"/>
              </a:rPr>
              <a:t>. Il commente le compte financier.</a:t>
            </a:r>
          </a:p>
          <a:p>
            <a:pPr marL="0" marR="0" lvl="0" indent="0" algn="l" rtl="0" hangingPunct="0">
              <a:lnSpc>
                <a:spcPct val="100000"/>
              </a:lnSpc>
              <a:spcBef>
                <a:spcPts val="0"/>
              </a:spcBef>
              <a:spcAft>
                <a:spcPts val="0"/>
              </a:spcAft>
              <a:buNone/>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0" marR="0" lvl="0" indent="0" algn="l" rtl="0" hangingPunct="0">
              <a:lnSpc>
                <a:spcPct val="100000"/>
              </a:lnSpc>
              <a:spcBef>
                <a:spcPts val="0"/>
              </a:spcBef>
              <a:spcAft>
                <a:spcPts val="0"/>
              </a:spcAft>
              <a:buNone/>
              <a:tabLst/>
            </a:pPr>
            <a:r>
              <a:rPr lang="fr-FR" sz="1600" b="0" i="0" u="none" strike="noStrike" kern="1200" spc="0" baseline="0">
                <a:ln>
                  <a:noFill/>
                </a:ln>
                <a:solidFill>
                  <a:srgbClr val="004060"/>
                </a:solidFill>
                <a:latin typeface="Arial" pitchFamily="18"/>
                <a:ea typeface="Microsoft YaHei" pitchFamily="2"/>
                <a:cs typeface="Mangal" pitchFamily="2"/>
              </a:rPr>
              <a:t>Il se compose d'une introduction et de deux parties distinctes réunies dans un document unique :</a:t>
            </a:r>
          </a:p>
          <a:p>
            <a:pPr marL="0" marR="0" lvl="0" indent="0" algn="l" rtl="0" hangingPunct="0">
              <a:lnSpc>
                <a:spcPct val="100000"/>
              </a:lnSpc>
              <a:spcBef>
                <a:spcPts val="0"/>
              </a:spcBef>
              <a:spcAft>
                <a:spcPts val="0"/>
              </a:spcAft>
              <a:buNone/>
              <a:tabLst/>
            </a:pPr>
            <a:r>
              <a:rPr lang="fr-FR" sz="1600" b="0" i="0" u="none" strike="noStrike" kern="1200" spc="0" baseline="0">
                <a:ln>
                  <a:noFill/>
                </a:ln>
                <a:solidFill>
                  <a:srgbClr val="004060"/>
                </a:solidFill>
                <a:latin typeface="Arial" pitchFamily="18"/>
                <a:ea typeface="Microsoft YaHei" pitchFamily="2"/>
                <a:cs typeface="Mangal" pitchFamily="2"/>
              </a:rPr>
              <a:t>	- </a:t>
            </a:r>
            <a:r>
              <a:rPr lang="fr-FR" sz="1600" b="1" i="0" u="none" strike="noStrike" kern="1200" spc="0" baseline="0">
                <a:ln>
                  <a:noFill/>
                </a:ln>
                <a:solidFill>
                  <a:srgbClr val="004060"/>
                </a:solidFill>
                <a:latin typeface="Arial" pitchFamily="18"/>
                <a:ea typeface="Microsoft YaHei" pitchFamily="2"/>
                <a:cs typeface="Mangal" pitchFamily="2"/>
              </a:rPr>
              <a:t>le Tome 1 </a:t>
            </a:r>
            <a:r>
              <a:rPr lang="fr-FR" sz="1600" b="0" i="0" u="none" strike="noStrike" kern="1200" spc="0" baseline="0">
                <a:ln>
                  <a:noFill/>
                </a:ln>
                <a:solidFill>
                  <a:srgbClr val="004060"/>
                </a:solidFill>
                <a:latin typeface="Arial" pitchFamily="18"/>
                <a:ea typeface="Microsoft YaHei" pitchFamily="2"/>
                <a:cs typeface="Mangal" pitchFamily="2"/>
              </a:rPr>
              <a:t>qui porte sur les comptes annuels  ( bilan, compte de résultat et l’annexe) ; il est mis à disposition du certificateur </a:t>
            </a:r>
            <a:r>
              <a:rPr lang="fr-FR" sz="1600" b="0" i="0" u="none" strike="noStrike" kern="0" spc="0" baseline="0">
                <a:ln>
                  <a:noFill/>
                </a:ln>
                <a:solidFill>
                  <a:srgbClr val="004060"/>
                </a:solidFill>
                <a:latin typeface="Arial" pitchFamily="18"/>
                <a:ea typeface="Microsoft YaHei" pitchFamily="2"/>
                <a:cs typeface="Mangal" pitchFamily="2"/>
              </a:rPr>
              <a:t>avec l’introduction du rapport, qui </a:t>
            </a:r>
            <a:r>
              <a:rPr lang="fr-FR" sz="1600" b="0" i="0" u="none" strike="noStrike" kern="1200" spc="0" baseline="0">
                <a:ln>
                  <a:noFill/>
                </a:ln>
                <a:solidFill>
                  <a:srgbClr val="004060"/>
                </a:solidFill>
                <a:latin typeface="Arial" pitchFamily="18"/>
                <a:ea typeface="Microsoft YaHei" pitchFamily="2"/>
                <a:cs typeface="Mangal" pitchFamily="2"/>
              </a:rPr>
              <a:t>vérifie la concordance des éléments de ce tome et de l'intro avec les comptes examinés ;</a:t>
            </a:r>
          </a:p>
          <a:p>
            <a:pPr marL="0" marR="0" lvl="0" indent="0" algn="l" rtl="0" hangingPunct="0">
              <a:lnSpc>
                <a:spcPct val="100000"/>
              </a:lnSpc>
              <a:spcBef>
                <a:spcPts val="0"/>
              </a:spcBef>
              <a:spcAft>
                <a:spcPts val="0"/>
              </a:spcAft>
              <a:buNone/>
              <a:tabLst/>
            </a:pPr>
            <a:r>
              <a:rPr lang="fr-FR" sz="1600" b="0" i="0" u="none" strike="noStrike" kern="1200" spc="0" baseline="0">
                <a:ln>
                  <a:noFill/>
                </a:ln>
                <a:solidFill>
                  <a:srgbClr val="004060"/>
                </a:solidFill>
                <a:latin typeface="Arial" pitchFamily="18"/>
                <a:ea typeface="Microsoft YaHei" pitchFamily="2"/>
                <a:cs typeface="Mangal" pitchFamily="2"/>
              </a:rPr>
              <a:t>	- le </a:t>
            </a:r>
            <a:r>
              <a:rPr lang="fr-FR" sz="1600" b="1" i="0" u="none" strike="noStrike" kern="1200" spc="0" baseline="0">
                <a:ln>
                  <a:noFill/>
                </a:ln>
                <a:solidFill>
                  <a:srgbClr val="004060"/>
                </a:solidFill>
                <a:latin typeface="Arial" pitchFamily="18"/>
                <a:ea typeface="Microsoft YaHei" pitchFamily="2"/>
                <a:cs typeface="Mangal" pitchFamily="2"/>
              </a:rPr>
              <a:t>Tome 2 </a:t>
            </a:r>
            <a:r>
              <a:rPr lang="fr-FR" sz="1600" b="0" i="0" u="none" strike="noStrike" kern="1200" spc="0" baseline="0">
                <a:ln>
                  <a:noFill/>
                </a:ln>
                <a:solidFill>
                  <a:srgbClr val="004060"/>
                </a:solidFill>
                <a:latin typeface="Arial" pitchFamily="18"/>
                <a:ea typeface="Microsoft YaHei" pitchFamily="2"/>
                <a:cs typeface="Mangal" pitchFamily="2"/>
              </a:rPr>
              <a:t>qui</a:t>
            </a:r>
            <a:r>
              <a:rPr lang="fr-FR" sz="1600" b="1" i="0" u="none" strike="noStrike" kern="1200" spc="0" baseline="0">
                <a:ln>
                  <a:noFill/>
                </a:ln>
                <a:solidFill>
                  <a:srgbClr val="004060"/>
                </a:solidFill>
                <a:latin typeface="Arial" pitchFamily="18"/>
                <a:ea typeface="Microsoft YaHei" pitchFamily="2"/>
                <a:cs typeface="Mangal" pitchFamily="2"/>
              </a:rPr>
              <a:t> </a:t>
            </a:r>
            <a:r>
              <a:rPr lang="fr-FR" sz="1600" b="0" i="0" u="none" strike="noStrike" kern="1200" spc="0" baseline="0">
                <a:ln>
                  <a:noFill/>
                </a:ln>
                <a:solidFill>
                  <a:srgbClr val="004060"/>
                </a:solidFill>
                <a:latin typeface="Arial" pitchFamily="18"/>
                <a:ea typeface="Microsoft YaHei" pitchFamily="2"/>
                <a:cs typeface="Mangal" pitchFamily="2"/>
              </a:rPr>
              <a:t>porte sur l’exécution budgétaire, non soumis à certification.</a:t>
            </a:r>
          </a:p>
          <a:p>
            <a:pPr marL="0" marR="0" lvl="0" indent="0" algn="just" rtl="0" hangingPunct="0">
              <a:lnSpc>
                <a:spcPct val="100000"/>
              </a:lnSpc>
              <a:spcBef>
                <a:spcPts val="601"/>
              </a:spcBef>
              <a:spcAft>
                <a:spcPts val="0"/>
              </a:spcAft>
              <a:buNone/>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0" marR="0" lvl="0" indent="0" algn="just" rtl="0" hangingPunct="0">
              <a:lnSpc>
                <a:spcPct val="100000"/>
              </a:lnSpc>
              <a:spcBef>
                <a:spcPts val="601"/>
              </a:spcBef>
              <a:spcAft>
                <a:spcPts val="0"/>
              </a:spcAft>
              <a:buNone/>
              <a:tabLst/>
            </a:pPr>
            <a:r>
              <a:rPr lang="fr-FR" sz="1600" b="0" i="0" u="none" strike="noStrike" kern="1200" spc="0" baseline="0">
                <a:ln>
                  <a:noFill/>
                </a:ln>
                <a:solidFill>
                  <a:srgbClr val="004060"/>
                </a:solidFill>
                <a:latin typeface="Arial" pitchFamily="18"/>
                <a:ea typeface="Microsoft YaHei" pitchFamily="2"/>
                <a:cs typeface="Mangal" pitchFamily="2"/>
              </a:rPr>
              <a:t>Le rapport financier se substitue aux rapports que devaient remettre respectivement l'ordonnateur et le comptable à l'issue de la clôture des comptes. </a:t>
            </a:r>
            <a:r>
              <a:rPr lang="fr-FR" sz="1600" b="1" i="0" u="none" strike="noStrike" kern="1200" spc="0" baseline="0">
                <a:ln>
                  <a:noFill/>
                </a:ln>
                <a:solidFill>
                  <a:srgbClr val="004060"/>
                </a:solidFill>
                <a:latin typeface="Arial" pitchFamily="18"/>
                <a:ea typeface="Microsoft YaHei" pitchFamily="2"/>
                <a:cs typeface="Mangal" pitchFamily="2"/>
              </a:rPr>
              <a:t>Sa mise en œuvre est obligatoire pour tous les EPS (certifiables ou pas) dès l'exercice 2014.</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ext Box 1"/>
          <p:cNvSpPr/>
          <p:nvPr/>
        </p:nvSpPr>
        <p:spPr>
          <a:xfrm>
            <a:off x="228600" y="792000"/>
            <a:ext cx="8534520" cy="51199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Le rapport financier</a:t>
            </a:r>
          </a:p>
        </p:txBody>
      </p:sp>
      <p:sp>
        <p:nvSpPr>
          <p:cNvPr id="3" name="Rectangle 3"/>
          <p:cNvSpPr/>
          <p:nvPr/>
        </p:nvSpPr>
        <p:spPr>
          <a:xfrm>
            <a:off x="179640" y="1628639"/>
            <a:ext cx="8353080" cy="3102840"/>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600" b="0" i="0" u="none" strike="noStrike" kern="1200" spc="0" baseline="0">
                <a:ln>
                  <a:noFill/>
                </a:ln>
                <a:solidFill>
                  <a:srgbClr val="17375E"/>
                </a:solidFill>
                <a:latin typeface="Arial" pitchFamily="34"/>
                <a:ea typeface="Lucida Sans Unicode" pitchFamily="2"/>
                <a:cs typeface="Arial" pitchFamily="34"/>
              </a:rPr>
              <a:t>En application de la </a:t>
            </a:r>
            <a:r>
              <a:rPr lang="fr-FR" sz="1600" b="1" i="0" u="none" strike="noStrike" kern="1200" spc="0" baseline="0">
                <a:ln>
                  <a:noFill/>
                </a:ln>
                <a:solidFill>
                  <a:srgbClr val="17375E"/>
                </a:solidFill>
                <a:latin typeface="Arial" pitchFamily="34"/>
                <a:ea typeface="Lucida Sans Unicode" pitchFamily="2"/>
                <a:cs typeface="Arial" pitchFamily="34"/>
              </a:rPr>
              <a:t>NEP 9510</a:t>
            </a:r>
            <a:r>
              <a:rPr lang="fr-FR" sz="1600" b="0" i="0" u="none" strike="noStrike" kern="1200" spc="0" baseline="0">
                <a:ln>
                  <a:noFill/>
                </a:ln>
                <a:solidFill>
                  <a:srgbClr val="17375E"/>
                </a:solidFill>
                <a:latin typeface="Arial" pitchFamily="34"/>
                <a:ea typeface="Lucida Sans Unicode" pitchFamily="2"/>
                <a:cs typeface="Arial" pitchFamily="34"/>
              </a:rPr>
              <a:t>, le commissaire aux comptes vérifie que les informations contenues dans le compte financier reflètent la situation de l’EPS et l’importance relative des événements enregistrés dans les comptes tels qu’il les connaît à la suite des travaux menés au cours de sa mission.</a:t>
            </a:r>
          </a:p>
          <a:p>
            <a:pPr marL="0" marR="0" lvl="0" indent="0" algn="l" rtl="0" hangingPunct="1">
              <a:lnSpc>
                <a:spcPct val="100000"/>
              </a:lnSpc>
              <a:spcBef>
                <a:spcPts val="0"/>
              </a:spcBef>
              <a:spcAft>
                <a:spcPts val="0"/>
              </a:spcAft>
              <a:buNone/>
              <a:tabLst/>
            </a:pPr>
            <a:endParaRPr lang="fr-FR" sz="1600" b="0"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r>
              <a:rPr lang="fr-FR" sz="1600" b="0" i="0" u="none" strike="noStrike" kern="1200" spc="0" baseline="0">
                <a:ln>
                  <a:noFill/>
                </a:ln>
                <a:solidFill>
                  <a:srgbClr val="17375E"/>
                </a:solidFill>
                <a:latin typeface="Arial" pitchFamily="34"/>
                <a:ea typeface="Lucida Sans Unicode" pitchFamily="2"/>
                <a:cs typeface="Arial" pitchFamily="34"/>
              </a:rPr>
              <a:t>Ces contrôles consistent pour l’essentiel :</a:t>
            </a:r>
          </a:p>
          <a:p>
            <a:pPr marL="0" marR="0" lvl="0" indent="0" algn="l" rtl="0" hangingPunct="1">
              <a:lnSpc>
                <a:spcPct val="100000"/>
              </a:lnSpc>
              <a:spcBef>
                <a:spcPts val="0"/>
              </a:spcBef>
              <a:spcAft>
                <a:spcPts val="0"/>
              </a:spcAft>
              <a:buNone/>
              <a:tabLst/>
            </a:pPr>
            <a:endParaRPr lang="fr-FR" sz="1600" b="0"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SzPct val="100000"/>
              <a:buFont typeface="Arial" pitchFamily="34"/>
              <a:buChar char="•"/>
              <a:tabLst/>
            </a:pPr>
            <a:r>
              <a:rPr lang="fr-FR" sz="1600" b="0" i="0" u="none" strike="noStrike" kern="1200" spc="0" baseline="0">
                <a:ln>
                  <a:noFill/>
                </a:ln>
                <a:solidFill>
                  <a:srgbClr val="17375E"/>
                </a:solidFill>
                <a:latin typeface="Arial" pitchFamily="34"/>
                <a:ea typeface="Lucida Sans Unicode" pitchFamily="2"/>
                <a:cs typeface="Arial" pitchFamily="34"/>
              </a:rPr>
              <a:t>Pour les informations financières, à vérifier que :</a:t>
            </a:r>
          </a:p>
          <a:p>
            <a:pPr marL="0" marR="0" lvl="0" indent="0" algn="l" rtl="0" hangingPunct="1">
              <a:lnSpc>
                <a:spcPct val="100000"/>
              </a:lnSpc>
              <a:spcBef>
                <a:spcPts val="0"/>
              </a:spcBef>
              <a:spcAft>
                <a:spcPts val="0"/>
              </a:spcAft>
              <a:buNone/>
              <a:tabLst/>
            </a:pPr>
            <a:r>
              <a:rPr lang="fr-FR" sz="1600" b="0" i="0" u="none" strike="noStrike" kern="1200" spc="0" baseline="0">
                <a:ln>
                  <a:noFill/>
                </a:ln>
                <a:solidFill>
                  <a:srgbClr val="17375E"/>
                </a:solidFill>
                <a:latin typeface="Arial" pitchFamily="34"/>
                <a:ea typeface="Lucida Sans Unicode" pitchFamily="2"/>
                <a:cs typeface="Arial" pitchFamily="34"/>
              </a:rPr>
              <a:t>chaque information significative concorde avec les comptes dont elle est issue ou avec les données ayant servi à l’établissement de ces comptes.</a:t>
            </a:r>
          </a:p>
          <a:p>
            <a:pPr marL="0" marR="0" lvl="0" indent="0" algn="l" rtl="0" hangingPunct="1">
              <a:lnSpc>
                <a:spcPct val="100000"/>
              </a:lnSpc>
              <a:spcBef>
                <a:spcPts val="0"/>
              </a:spcBef>
              <a:spcAft>
                <a:spcPts val="0"/>
              </a:spcAft>
              <a:buNone/>
              <a:tabLst/>
            </a:pPr>
            <a:endParaRPr lang="fr-FR" sz="1600" b="0"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SzPct val="100000"/>
              <a:buFont typeface="Arial" pitchFamily="34"/>
              <a:buChar char="•"/>
              <a:tabLst/>
            </a:pPr>
            <a:r>
              <a:rPr lang="fr-FR" sz="1600" b="0" i="0" u="none" strike="noStrike" kern="1200" spc="0" baseline="0">
                <a:ln>
                  <a:noFill/>
                </a:ln>
                <a:solidFill>
                  <a:srgbClr val="17375E"/>
                </a:solidFill>
                <a:latin typeface="Arial" pitchFamily="34"/>
                <a:ea typeface="Lucida Sans Unicode" pitchFamily="2"/>
                <a:cs typeface="Arial" pitchFamily="34"/>
              </a:rPr>
              <a:t>Pour les autres informations, à en faire une lecture lui permettant de relever, le cas échéant, celles qui lui apparaîtraient manifestement incohérentes</a:t>
            </a:r>
            <a:r>
              <a:rPr lang="fr-FR" sz="1800" b="0" i="0" u="none" strike="noStrike" kern="1200" spc="0" baseline="0">
                <a:ln>
                  <a:noFill/>
                </a:ln>
                <a:solidFill>
                  <a:srgbClr val="17375E"/>
                </a:solidFill>
                <a:latin typeface="Calibri" pitchFamily="18"/>
                <a:ea typeface="Lucida Sans Unicode" pitchFamily="2"/>
                <a:cs typeface="Mangal" pitchFamily="2"/>
              </a:rPr>
              <a:t>.</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ext Box 1"/>
          <p:cNvSpPr/>
          <p:nvPr/>
        </p:nvSpPr>
        <p:spPr>
          <a:xfrm>
            <a:off x="228600" y="792000"/>
            <a:ext cx="8534520" cy="51199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Le rapport financier</a:t>
            </a:r>
          </a:p>
        </p:txBody>
      </p:sp>
      <p:sp>
        <p:nvSpPr>
          <p:cNvPr id="3" name="Rectangle 3"/>
          <p:cNvSpPr/>
          <p:nvPr/>
        </p:nvSpPr>
        <p:spPr>
          <a:xfrm>
            <a:off x="179640" y="1628639"/>
            <a:ext cx="8353080" cy="3953520"/>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600" b="0" i="0" u="none" strike="noStrike" kern="1200" spc="0" baseline="0">
                <a:ln>
                  <a:noFill/>
                </a:ln>
                <a:solidFill>
                  <a:srgbClr val="17375E"/>
                </a:solidFill>
                <a:latin typeface="Arial" pitchFamily="34"/>
                <a:ea typeface="Lucida Sans Unicode" pitchFamily="2"/>
                <a:cs typeface="Arial" pitchFamily="34"/>
              </a:rPr>
              <a:t>Le rapport financier présente une synthèse des documents comptables, auxquels peuvent s'ajouter de manière accessoire, des informations sur les faits marquants qui permettent d’éclairer et d’expliciter le contexte dans lequel les opérations de l’année ont été exécutées. Il ne s’agit pas de reprendre le contenu de l’annexe du compte financier mais de l’éclairer par des commentaires.</a:t>
            </a:r>
          </a:p>
          <a:p>
            <a:pPr marL="0" marR="0" lvl="0" indent="0" algn="l" rtl="0" hangingPunct="1">
              <a:lnSpc>
                <a:spcPct val="100000"/>
              </a:lnSpc>
              <a:spcBef>
                <a:spcPts val="0"/>
              </a:spcBef>
              <a:spcAft>
                <a:spcPts val="0"/>
              </a:spcAft>
              <a:buNone/>
              <a:tabLst/>
            </a:pPr>
            <a:endParaRPr lang="fr-FR" sz="1600" b="0"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r>
              <a:rPr lang="fr-FR" sz="1600" b="0" i="0" u="none" strike="noStrike" kern="1200" spc="0" baseline="0">
                <a:ln>
                  <a:noFill/>
                </a:ln>
                <a:solidFill>
                  <a:srgbClr val="17375E"/>
                </a:solidFill>
                <a:latin typeface="Arial" pitchFamily="34"/>
                <a:ea typeface="Lucida Sans Unicode" pitchFamily="2"/>
                <a:cs typeface="Arial" pitchFamily="34"/>
              </a:rPr>
              <a:t>A ce titre :</a:t>
            </a:r>
          </a:p>
          <a:p>
            <a:pPr marL="0" marR="0" lvl="0" indent="0" algn="l" rtl="0" hangingPunct="1">
              <a:lnSpc>
                <a:spcPct val="100000"/>
              </a:lnSpc>
              <a:spcBef>
                <a:spcPts val="0"/>
              </a:spcBef>
              <a:spcAft>
                <a:spcPts val="0"/>
              </a:spcAft>
              <a:buNone/>
              <a:tabLst/>
            </a:pPr>
            <a:endParaRPr lang="fr-FR" sz="1600" b="0"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r>
              <a:rPr lang="fr-FR" sz="1600" b="0" i="0" u="none" strike="noStrike" kern="1200" spc="0" baseline="0">
                <a:ln>
                  <a:noFill/>
                </a:ln>
                <a:solidFill>
                  <a:srgbClr val="17375E"/>
                </a:solidFill>
                <a:latin typeface="Arial" pitchFamily="34"/>
                <a:ea typeface="Lucida Sans Unicode" pitchFamily="2"/>
                <a:cs typeface="Arial" pitchFamily="34"/>
              </a:rPr>
              <a:t>Le document ne doit pas dépasser une vingtaine de pages ; il convient de se focaliser sur ce qui est vraiment important  (les chiffres-clé de l’exercice);</a:t>
            </a:r>
          </a:p>
          <a:p>
            <a:pPr marL="0" marR="0" lvl="0" indent="0" algn="l" rtl="0" hangingPunct="1">
              <a:lnSpc>
                <a:spcPct val="100000"/>
              </a:lnSpc>
              <a:spcBef>
                <a:spcPts val="0"/>
              </a:spcBef>
              <a:spcAft>
                <a:spcPts val="0"/>
              </a:spcAft>
              <a:buNone/>
              <a:tabLst/>
            </a:pPr>
            <a:endParaRPr lang="fr-FR" sz="1600" b="0"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r>
              <a:rPr lang="fr-FR" sz="1600" b="0" i="0" u="none" strike="noStrike" kern="1200" spc="0" baseline="0">
                <a:ln>
                  <a:noFill/>
                </a:ln>
                <a:solidFill>
                  <a:srgbClr val="17375E"/>
                </a:solidFill>
                <a:latin typeface="Arial" pitchFamily="34"/>
                <a:ea typeface="Lucida Sans Unicode" pitchFamily="2"/>
                <a:cs typeface="Arial" pitchFamily="34"/>
              </a:rPr>
              <a:t>Il privilégie les commentaires aux données chiffrées qui doivent rester en nombre limité.</a:t>
            </a:r>
          </a:p>
          <a:p>
            <a:pPr marL="0" marR="0" lvl="0" indent="0" algn="l" rtl="0" hangingPunct="1">
              <a:lnSpc>
                <a:spcPct val="100000"/>
              </a:lnSpc>
              <a:spcBef>
                <a:spcPts val="0"/>
              </a:spcBef>
              <a:spcAft>
                <a:spcPts val="0"/>
              </a:spcAft>
              <a:buNone/>
              <a:tabLst/>
            </a:pPr>
            <a:endParaRPr lang="fr-FR" sz="1600" b="0"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r>
              <a:rPr lang="fr-FR" sz="1600" b="0" i="0" u="none" strike="noStrike" kern="1200" spc="0" baseline="0">
                <a:ln>
                  <a:noFill/>
                </a:ln>
                <a:solidFill>
                  <a:srgbClr val="17375E"/>
                </a:solidFill>
                <a:latin typeface="Arial" pitchFamily="34"/>
                <a:ea typeface="Lucida Sans Unicode" pitchFamily="2"/>
                <a:cs typeface="Arial" pitchFamily="34"/>
              </a:rPr>
              <a:t>Le comptable et le directeur choisissent de manière concertée les éléments d’information et de synthèse qu’ils estiment les mieux à même d’apporter une vision cohérente sur la situation financière de l’établissement.</a:t>
            </a:r>
          </a:p>
          <a:p>
            <a:pPr marL="0" marR="0" lvl="0" indent="0" algn="l" rtl="0" hangingPunct="1">
              <a:lnSpc>
                <a:spcPct val="100000"/>
              </a:lnSpc>
              <a:spcBef>
                <a:spcPts val="0"/>
              </a:spcBef>
              <a:spcAft>
                <a:spcPts val="0"/>
              </a:spcAft>
              <a:buNone/>
              <a:tabLst/>
            </a:pPr>
            <a:endParaRPr lang="fr-FR" sz="1600" b="0" i="0" u="none" strike="noStrike" kern="1200" spc="0" baseline="0">
              <a:ln>
                <a:noFill/>
              </a:ln>
              <a:solidFill>
                <a:srgbClr val="17375E"/>
              </a:solidFill>
              <a:latin typeface="Arial" pitchFamily="34"/>
              <a:ea typeface="Lucida Sans Unicode" pitchFamily="2"/>
              <a:cs typeface="Arial" pitchFamily="34"/>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ext Box 1"/>
          <p:cNvSpPr/>
          <p:nvPr/>
        </p:nvSpPr>
        <p:spPr>
          <a:xfrm>
            <a:off x="228600" y="648000"/>
            <a:ext cx="8519760" cy="5373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Le rapport financier</a:t>
            </a:r>
          </a:p>
          <a:p>
            <a:pPr marL="0" marR="0" lvl="0" indent="0" algn="ctr" rtl="0" hangingPunct="1">
              <a:lnSpc>
                <a:spcPct val="100000"/>
              </a:lnSpc>
              <a:spcBef>
                <a:spcPts val="0"/>
              </a:spcBef>
              <a:spcAft>
                <a:spcPts val="0"/>
              </a:spcAft>
              <a:buNone/>
              <a:tabLst/>
            </a:pPr>
            <a:r>
              <a:rPr lang="fr-FR" sz="1600" b="1" i="0" u="none" strike="noStrike" kern="1200" spc="0" baseline="0">
                <a:ln>
                  <a:noFill/>
                </a:ln>
                <a:solidFill>
                  <a:srgbClr val="004060"/>
                </a:solidFill>
                <a:latin typeface="Arial" pitchFamily="18"/>
                <a:ea typeface="Microsoft YaHei" pitchFamily="2"/>
                <a:cs typeface="Mangal" pitchFamily="2"/>
              </a:rPr>
              <a:t>La fiche n°14 propose un plan –type qui devra être adapté au contexte de chaque établissement  en maintenant toutefois l’architecture en 2 tomes.</a:t>
            </a:r>
          </a:p>
          <a:p>
            <a:pPr marL="0" marR="0" lvl="0" indent="0" algn="l" rtl="0" hangingPunct="1">
              <a:lnSpc>
                <a:spcPct val="100000"/>
              </a:lnSpc>
              <a:spcBef>
                <a:spcPts val="0"/>
              </a:spcBef>
              <a:spcAft>
                <a:spcPts val="0"/>
              </a:spcAft>
              <a:buNone/>
              <a:tabLst/>
            </a:pPr>
            <a:endParaRPr lang="fr-FR" sz="1800" b="1" i="0" u="none" strike="noStrike" kern="1200" spc="0" baseline="0">
              <a:ln>
                <a:noFill/>
              </a:ln>
              <a:solidFill>
                <a:srgbClr val="000000"/>
              </a:solidFill>
              <a:latin typeface="Calibri" pitchFamily="18"/>
              <a:ea typeface="Lucida Sans Unicode" pitchFamily="2"/>
              <a:cs typeface="Mangal" pitchFamily="2"/>
            </a:endParaRPr>
          </a:p>
          <a:p>
            <a:pPr marL="0" marR="0" lvl="0" indent="0" algn="ctr" rtl="0" hangingPunct="1">
              <a:lnSpc>
                <a:spcPct val="100000"/>
              </a:lnSpc>
              <a:spcBef>
                <a:spcPts val="0"/>
              </a:spcBef>
              <a:spcAft>
                <a:spcPts val="0"/>
              </a:spcAft>
              <a:buNone/>
              <a:tabLst/>
            </a:pPr>
            <a:r>
              <a:rPr lang="fr-FR" sz="1400" b="1" i="0" u="none" strike="noStrike" kern="1200" spc="0" baseline="0">
                <a:ln>
                  <a:noFill/>
                </a:ln>
                <a:solidFill>
                  <a:srgbClr val="17375E"/>
                </a:solidFill>
                <a:latin typeface="Arial" pitchFamily="34"/>
                <a:ea typeface="Lucida Sans Unicode" pitchFamily="2"/>
                <a:cs typeface="Arial" pitchFamily="34"/>
              </a:rPr>
              <a:t>Introduction </a:t>
            </a:r>
            <a:r>
              <a:rPr lang="fr-FR" sz="1400" b="0" i="0" u="none" strike="noStrike" kern="1200" spc="0" baseline="0">
                <a:ln>
                  <a:noFill/>
                </a:ln>
                <a:solidFill>
                  <a:srgbClr val="17375E"/>
                </a:solidFill>
                <a:latin typeface="Arial" pitchFamily="34"/>
                <a:ea typeface="Lucida Sans Unicode" pitchFamily="2"/>
                <a:cs typeface="Arial" pitchFamily="34"/>
              </a:rPr>
              <a:t>(éléments soumis à certification – à remettre au certificateur) : Présentation des faits marquants de l’exercice</a:t>
            </a:r>
          </a:p>
          <a:p>
            <a:pPr marL="0" marR="0" lvl="0" indent="0" algn="ctr"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 </a:t>
            </a:r>
          </a:p>
          <a:p>
            <a:pPr marL="0" marR="0" lvl="0" indent="0" algn="l" rtl="0" hangingPunct="1">
              <a:lnSpc>
                <a:spcPct val="100000"/>
              </a:lnSpc>
              <a:spcBef>
                <a:spcPts val="0"/>
              </a:spcBef>
              <a:spcAft>
                <a:spcPts val="0"/>
              </a:spcAft>
              <a:buNone/>
              <a:tabLst/>
            </a:pPr>
            <a:r>
              <a:rPr lang="fr-FR" sz="1400" b="1" i="0" u="none" strike="noStrike" kern="1200" spc="0" baseline="0">
                <a:ln>
                  <a:noFill/>
                </a:ln>
                <a:solidFill>
                  <a:srgbClr val="17375E"/>
                </a:solidFill>
                <a:latin typeface="Arial" pitchFamily="34"/>
                <a:ea typeface="Lucida Sans Unicode" pitchFamily="2"/>
                <a:cs typeface="Arial" pitchFamily="34"/>
              </a:rPr>
              <a:t>Tome 1 – Rapport sur les comptes annuels </a:t>
            </a:r>
            <a:r>
              <a:rPr lang="fr-FR" sz="1400" b="0" i="0" u="none" strike="noStrike" kern="1200" spc="0" baseline="0">
                <a:ln>
                  <a:noFill/>
                </a:ln>
                <a:solidFill>
                  <a:srgbClr val="17375E"/>
                </a:solidFill>
                <a:latin typeface="Arial" pitchFamily="34"/>
                <a:ea typeface="Lucida Sans Unicode" pitchFamily="2"/>
                <a:cs typeface="Arial" pitchFamily="34"/>
              </a:rPr>
              <a:t>(éléments soumis à certification – à remettre au certificateur)</a:t>
            </a:r>
          </a:p>
          <a:p>
            <a:pPr marL="0" marR="0" lvl="0" indent="0" algn="l" rtl="0" hangingPunct="1">
              <a:lnSpc>
                <a:spcPct val="100000"/>
              </a:lnSpc>
              <a:spcBef>
                <a:spcPts val="0"/>
              </a:spcBef>
              <a:spcAft>
                <a:spcPts val="0"/>
              </a:spcAft>
              <a:buNone/>
              <a:tabLst/>
            </a:pPr>
            <a:endParaRPr lang="fr-FR" sz="1400" b="1"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Le tome 1 est préparé conjointement par l’ordonnateur et le comptable sur la base de la 1</a:t>
            </a:r>
            <a:r>
              <a:rPr lang="fr-FR" sz="1400" b="0" i="0" u="none" strike="noStrike" kern="1200" spc="0" baseline="30000">
                <a:ln>
                  <a:noFill/>
                </a:ln>
                <a:solidFill>
                  <a:srgbClr val="17375E"/>
                </a:solidFill>
                <a:latin typeface="Arial" pitchFamily="34"/>
                <a:ea typeface="Lucida Sans Unicode" pitchFamily="2"/>
                <a:cs typeface="Arial" pitchFamily="34"/>
              </a:rPr>
              <a:t>ère</a:t>
            </a:r>
            <a:r>
              <a:rPr lang="fr-FR" sz="1400" b="0" i="0" u="none" strike="noStrike" kern="1200" spc="0" baseline="0">
                <a:ln>
                  <a:noFill/>
                </a:ln>
                <a:solidFill>
                  <a:srgbClr val="17375E"/>
                </a:solidFill>
                <a:latin typeface="Arial" pitchFamily="34"/>
                <a:ea typeface="Lucida Sans Unicode" pitchFamily="2"/>
                <a:cs typeface="Arial" pitchFamily="34"/>
              </a:rPr>
              <a:t> partie du compte financier.</a:t>
            </a: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 </a:t>
            </a:r>
          </a:p>
          <a:p>
            <a:pPr marL="457200" marR="0" lvl="1" indent="0" algn="l" rtl="0" hangingPunct="1">
              <a:lnSpc>
                <a:spcPct val="100000"/>
              </a:lnSpc>
              <a:spcBef>
                <a:spcPts val="0"/>
              </a:spcBef>
              <a:spcAft>
                <a:spcPts val="0"/>
              </a:spcAft>
              <a:buNone/>
              <a:tabLst/>
            </a:pPr>
            <a:r>
              <a:rPr lang="fr-FR" sz="1400" b="1" i="1" u="none" strike="noStrike" kern="1200" spc="0" baseline="0">
                <a:ln>
                  <a:noFill/>
                </a:ln>
                <a:solidFill>
                  <a:srgbClr val="17375E"/>
                </a:solidFill>
                <a:latin typeface="Arial" pitchFamily="34"/>
                <a:ea typeface="Lucida Sans Unicode" pitchFamily="2"/>
                <a:cs typeface="Arial" pitchFamily="34"/>
              </a:rPr>
              <a:t>1.1 - Présentation des principes et méthodes comptables appliqués</a:t>
            </a: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Seront rappelés de façon synthétique, les méthodes et principes comptables appliqués ainsi que tout changement de méthode comptable qui ont eu un impact significatif sur les comptes de l’exercice N.</a:t>
            </a: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 </a:t>
            </a:r>
          </a:p>
          <a:p>
            <a:pPr marL="457200" marR="0" lvl="1" indent="0" algn="l" rtl="0" hangingPunct="1">
              <a:lnSpc>
                <a:spcPct val="100000"/>
              </a:lnSpc>
              <a:spcBef>
                <a:spcPts val="0"/>
              </a:spcBef>
              <a:spcAft>
                <a:spcPts val="0"/>
              </a:spcAft>
              <a:buNone/>
              <a:tabLst/>
            </a:pPr>
            <a:r>
              <a:rPr lang="fr-FR" sz="1400" b="1" i="1" u="none" strike="noStrike" kern="1200" spc="0" baseline="0">
                <a:ln>
                  <a:noFill/>
                </a:ln>
                <a:solidFill>
                  <a:srgbClr val="17375E"/>
                </a:solidFill>
                <a:latin typeface="Arial" pitchFamily="34"/>
                <a:ea typeface="Lucida Sans Unicode" pitchFamily="2"/>
                <a:cs typeface="Arial" pitchFamily="34"/>
              </a:rPr>
              <a:t>1.2 - Présentation des évolutions du bilan de l’exercice N</a:t>
            </a: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L’ordonnateur et le  comptable  sélectionnent les éléments significatifs du bilan de l’exercice N et de commenter leur évolution (évolution des immobilisations, des capitaux propres, des subventions d’investissement, évolution de la structure de la dette…).</a:t>
            </a:r>
          </a:p>
          <a:p>
            <a:pPr marL="0" marR="0" lvl="0" indent="0" algn="l" rtl="0" hangingPunct="1">
              <a:lnSpc>
                <a:spcPct val="100000"/>
              </a:lnSpc>
              <a:spcBef>
                <a:spcPts val="0"/>
              </a:spcBef>
              <a:spcAft>
                <a:spcPts val="0"/>
              </a:spcAft>
              <a:buNone/>
              <a:tabLst/>
            </a:pPr>
            <a:r>
              <a:rPr lang="fr-FR" sz="1400" b="0" i="1" u="none" strike="noStrike" kern="1200" spc="0" baseline="0">
                <a:ln>
                  <a:noFill/>
                </a:ln>
                <a:solidFill>
                  <a:srgbClr val="17375E"/>
                </a:solidFill>
                <a:latin typeface="Arial" pitchFamily="34"/>
                <a:ea typeface="Lucida Sans Unicode" pitchFamily="2"/>
                <a:cs typeface="Arial" pitchFamily="34"/>
              </a:rPr>
              <a:t> </a:t>
            </a:r>
          </a:p>
          <a:p>
            <a:pPr marL="457200" marR="0" lvl="1" indent="0" algn="l" rtl="0" hangingPunct="1">
              <a:lnSpc>
                <a:spcPct val="100000"/>
              </a:lnSpc>
              <a:spcBef>
                <a:spcPts val="0"/>
              </a:spcBef>
              <a:spcAft>
                <a:spcPts val="0"/>
              </a:spcAft>
              <a:buNone/>
              <a:tabLst/>
            </a:pPr>
            <a:r>
              <a:rPr lang="fr-FR" sz="1400" b="1" i="1" u="none" strike="noStrike" kern="1200" spc="0" baseline="0">
                <a:ln>
                  <a:noFill/>
                </a:ln>
                <a:solidFill>
                  <a:srgbClr val="17375E"/>
                </a:solidFill>
                <a:latin typeface="Arial" pitchFamily="34"/>
                <a:ea typeface="Lucida Sans Unicode" pitchFamily="2"/>
                <a:cs typeface="Arial" pitchFamily="34"/>
              </a:rPr>
              <a:t>1.3- Présentation des évolutions du compte de résultat toutes activités confondues</a:t>
            </a: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l’ordonnateur et le comptable sélectionnent les éléments significatifs du compte de résultat de l’exercice N et  commentent leur évolution.</a:t>
            </a:r>
          </a:p>
          <a:p>
            <a:pPr marL="0" marR="0" lvl="0" indent="0" algn="l" rtl="0" hangingPunct="1">
              <a:lnSpc>
                <a:spcPct val="100000"/>
              </a:lnSpc>
              <a:spcBef>
                <a:spcPts val="0"/>
              </a:spcBef>
              <a:spcAft>
                <a:spcPts val="0"/>
              </a:spcAft>
              <a:buNone/>
              <a:tabLst/>
            </a:pPr>
            <a:endParaRPr lang="fr-FR" sz="1400" b="0" i="0" u="none" strike="noStrike" kern="1200" spc="0" baseline="0">
              <a:ln>
                <a:noFill/>
              </a:ln>
              <a:solidFill>
                <a:srgbClr val="17375E"/>
              </a:solidFill>
              <a:latin typeface="Arial" pitchFamily="34"/>
              <a:ea typeface="Lucida Sans Unicode" pitchFamily="2"/>
              <a:cs typeface="Arial" pitchFamily="34"/>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ext Box 1"/>
          <p:cNvSpPr/>
          <p:nvPr/>
        </p:nvSpPr>
        <p:spPr>
          <a:xfrm>
            <a:off x="228600" y="792000"/>
            <a:ext cx="8519760" cy="5229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Le rapport financier</a:t>
            </a: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 </a:t>
            </a:r>
          </a:p>
          <a:p>
            <a:pPr marL="0" marR="0" lvl="0" indent="0" algn="l" rtl="0" hangingPunct="1">
              <a:lnSpc>
                <a:spcPct val="100000"/>
              </a:lnSpc>
              <a:spcBef>
                <a:spcPts val="0"/>
              </a:spcBef>
              <a:spcAft>
                <a:spcPts val="0"/>
              </a:spcAft>
              <a:buNone/>
              <a:tabLst/>
            </a:pPr>
            <a:endParaRPr lang="fr-FR" sz="1400" b="1"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r>
              <a:rPr lang="fr-FR" sz="1400" b="1" i="0" u="none" strike="noStrike" kern="1200" spc="0" baseline="0">
                <a:ln>
                  <a:noFill/>
                </a:ln>
                <a:solidFill>
                  <a:srgbClr val="17375E"/>
                </a:solidFill>
                <a:latin typeface="Arial" pitchFamily="34"/>
                <a:ea typeface="Lucida Sans Unicode" pitchFamily="2"/>
                <a:cs typeface="Arial" pitchFamily="34"/>
              </a:rPr>
              <a:t>(tome 1 suite )</a:t>
            </a:r>
          </a:p>
          <a:p>
            <a:pPr marL="0" marR="0" lvl="0" indent="0" algn="l" rtl="0" hangingPunct="1">
              <a:lnSpc>
                <a:spcPct val="100000"/>
              </a:lnSpc>
              <a:spcBef>
                <a:spcPts val="0"/>
              </a:spcBef>
              <a:spcAft>
                <a:spcPts val="0"/>
              </a:spcAft>
              <a:buNone/>
              <a:tabLst/>
            </a:pPr>
            <a:endParaRPr lang="fr-FR" sz="1400" b="1" i="0" u="none" strike="noStrike" kern="1200" spc="0" baseline="0">
              <a:ln>
                <a:noFill/>
              </a:ln>
              <a:solidFill>
                <a:srgbClr val="17375E"/>
              </a:solidFill>
              <a:latin typeface="Arial" pitchFamily="34"/>
              <a:ea typeface="Lucida Sans Unicode" pitchFamily="2"/>
              <a:cs typeface="Arial" pitchFamily="34"/>
            </a:endParaRPr>
          </a:p>
          <a:p>
            <a:pPr marL="457200" marR="0" lvl="1" indent="0" algn="l" rtl="0" hangingPunct="1">
              <a:lnSpc>
                <a:spcPct val="100000"/>
              </a:lnSpc>
              <a:spcBef>
                <a:spcPts val="0"/>
              </a:spcBef>
              <a:spcAft>
                <a:spcPts val="0"/>
              </a:spcAft>
              <a:buNone/>
              <a:tabLst/>
            </a:pPr>
            <a:r>
              <a:rPr lang="fr-FR" sz="1400" b="1" i="1" u="none" strike="noStrike" kern="1200" spc="0" baseline="0">
                <a:ln>
                  <a:noFill/>
                </a:ln>
                <a:solidFill>
                  <a:srgbClr val="17375E"/>
                </a:solidFill>
                <a:latin typeface="Arial" pitchFamily="34"/>
                <a:ea typeface="Lucida Sans Unicode" pitchFamily="2"/>
                <a:cs typeface="Arial" pitchFamily="34"/>
              </a:rPr>
              <a:t>1.4- Événements importants / subséquents survenus depuis la clôture de l’exercice</a:t>
            </a:r>
          </a:p>
          <a:p>
            <a:pPr marL="457200" marR="0" lvl="1" indent="0" algn="l" rtl="0" hangingPunct="1">
              <a:lnSpc>
                <a:spcPct val="100000"/>
              </a:lnSpc>
              <a:spcBef>
                <a:spcPts val="0"/>
              </a:spcBef>
              <a:spcAft>
                <a:spcPts val="0"/>
              </a:spcAft>
              <a:buNone/>
              <a:tabLst/>
            </a:pPr>
            <a:endParaRPr lang="fr-FR" sz="1400" b="1"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Seront mentionnés les événements survenus depuis la clôture de l’exercice qui ont un impact significatif sur les comptes de l’exercice clôturé et que le conseil de surveillance doit connaître pour se prononcer sur les comptes.</a:t>
            </a: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Cette sous-partie doit comporter 5 à 10 lignes.</a:t>
            </a: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Si aucun événement n’est survenu depuis la clôture des comptes, indiquer la mention “ NEANT ”.</a:t>
            </a: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 </a:t>
            </a:r>
          </a:p>
          <a:p>
            <a:pPr marL="457200" marR="0" lvl="1" indent="0" algn="l" rtl="0" hangingPunct="1">
              <a:lnSpc>
                <a:spcPct val="100000"/>
              </a:lnSpc>
              <a:spcBef>
                <a:spcPts val="0"/>
              </a:spcBef>
              <a:spcAft>
                <a:spcPts val="0"/>
              </a:spcAft>
              <a:buNone/>
              <a:tabLst/>
            </a:pPr>
            <a:r>
              <a:rPr lang="fr-FR" sz="1400" b="1" i="1" u="none" strike="noStrike" kern="1200" spc="0" baseline="0">
                <a:ln>
                  <a:noFill/>
                </a:ln>
                <a:solidFill>
                  <a:srgbClr val="17375E"/>
                </a:solidFill>
                <a:latin typeface="Arial" pitchFamily="34"/>
                <a:ea typeface="Lucida Sans Unicode" pitchFamily="2"/>
                <a:cs typeface="Arial" pitchFamily="34"/>
              </a:rPr>
              <a:t>1.5 - Perspectives d’activité pour l’année en cours (exercice N+1)</a:t>
            </a:r>
          </a:p>
          <a:p>
            <a:pPr marL="457200" marR="0" lvl="1" indent="0" algn="l" rtl="0" hangingPunct="1">
              <a:lnSpc>
                <a:spcPct val="100000"/>
              </a:lnSpc>
              <a:spcBef>
                <a:spcPts val="0"/>
              </a:spcBef>
              <a:spcAft>
                <a:spcPts val="0"/>
              </a:spcAft>
              <a:buNone/>
              <a:tabLst/>
            </a:pPr>
            <a:endParaRPr lang="fr-FR" sz="1400" b="1"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Il s’agit de présenter de façon générale les faits marquants attendus dans l’année à venir ainsi que les principales tendances prévisionnelles.</a:t>
            </a: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Cette sous-partie ne doit pas dépasser  5 à 10 lignes.</a:t>
            </a: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 </a:t>
            </a: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000000"/>
                </a:solidFill>
                <a:latin typeface="Arial" pitchFamily="34"/>
                <a:ea typeface="Lucida Sans Unicode" pitchFamily="2"/>
                <a:cs typeface="Arial" pitchFamily="34"/>
              </a:rPr>
              <a:t> </a:t>
            </a:r>
          </a:p>
          <a:p>
            <a:pPr marL="0" marR="0" lvl="0" indent="0" algn="l" rtl="0" hangingPunct="1">
              <a:lnSpc>
                <a:spcPct val="100000"/>
              </a:lnSpc>
              <a:spcBef>
                <a:spcPts val="0"/>
              </a:spcBef>
              <a:spcAft>
                <a:spcPts val="0"/>
              </a:spcAft>
              <a:buNone/>
              <a:tabLst/>
            </a:pPr>
            <a:endParaRPr lang="fr-FR" sz="1400" b="1" i="0" u="none" strike="noStrike" kern="1200" spc="0" baseline="0">
              <a:ln>
                <a:noFill/>
              </a:ln>
              <a:solidFill>
                <a:srgbClr val="000000"/>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000000"/>
                </a:solidFill>
                <a:latin typeface="Arial" pitchFamily="34"/>
                <a:ea typeface="Lucida Sans Unicode" pitchFamily="2"/>
                <a:cs typeface="Arial" pitchFamily="34"/>
              </a:rPr>
              <a:t> </a:t>
            </a: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000000"/>
                </a:solidFill>
                <a:latin typeface="Arial" pitchFamily="34"/>
                <a:ea typeface="Lucida Sans Unicode" pitchFamily="2"/>
                <a:cs typeface="Arial" pitchFamily="34"/>
              </a:rPr>
              <a:t> </a:t>
            </a:r>
          </a:p>
          <a:p>
            <a:pPr marL="266400" marR="0" lvl="0" indent="-252000" algn="l" rtl="0" hangingPunct="1">
              <a:lnSpc>
                <a:spcPct val="100000"/>
              </a:lnSpc>
              <a:spcBef>
                <a:spcPts val="564"/>
              </a:spcBef>
              <a:spcAft>
                <a:spcPts val="116"/>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400" b="1" i="0" u="none" strike="noStrike" kern="0" spc="0" baseline="0">
              <a:ln>
                <a:noFill/>
              </a:ln>
              <a:solidFill>
                <a:srgbClr val="004060"/>
              </a:solidFill>
              <a:latin typeface="Arial" pitchFamily="34"/>
              <a:ea typeface="Microsoft YaHei" pitchFamily="2"/>
              <a:cs typeface="Arial" pitchFamily="34"/>
            </a:endParaRPr>
          </a:p>
          <a:p>
            <a:pPr marL="266400" marR="0" lvl="0" indent="-252000" algn="l" rtl="0" hangingPunct="1">
              <a:lnSpc>
                <a:spcPct val="100000"/>
              </a:lnSpc>
              <a:spcBef>
                <a:spcPts val="564"/>
              </a:spcBef>
              <a:spcAft>
                <a:spcPts val="116"/>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400" b="1" i="0" u="none" strike="noStrike" kern="1200" spc="0" baseline="0">
              <a:ln>
                <a:noFill/>
              </a:ln>
              <a:solidFill>
                <a:srgbClr val="004060"/>
              </a:solidFill>
              <a:latin typeface="Arial" pitchFamily="34"/>
              <a:ea typeface="Microsoft YaHei" pitchFamily="2"/>
              <a:cs typeface="Arial" pitchFamily="34"/>
            </a:endParaRPr>
          </a:p>
          <a:p>
            <a:pPr marL="266400" marR="0" lvl="0" indent="-252000" algn="l" rtl="0" hangingPunct="1">
              <a:lnSpc>
                <a:spcPct val="100000"/>
              </a:lnSpc>
              <a:spcBef>
                <a:spcPts val="564"/>
              </a:spcBef>
              <a:spcAft>
                <a:spcPts val="116"/>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200" b="0" i="0" u="none" strike="noStrike" kern="1200" spc="0" baseline="0">
              <a:ln>
                <a:noFill/>
              </a:ln>
              <a:solidFill>
                <a:srgbClr val="004060"/>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ext Box 1"/>
          <p:cNvSpPr/>
          <p:nvPr/>
        </p:nvSpPr>
        <p:spPr>
          <a:xfrm>
            <a:off x="228600" y="792000"/>
            <a:ext cx="8519760" cy="5229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Le rapport financier</a:t>
            </a: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 </a:t>
            </a:r>
          </a:p>
          <a:p>
            <a:pPr marL="0" marR="0" lvl="0" indent="0" algn="l" rtl="0" hangingPunct="1">
              <a:lnSpc>
                <a:spcPct val="100000"/>
              </a:lnSpc>
              <a:spcBef>
                <a:spcPts val="0"/>
              </a:spcBef>
              <a:spcAft>
                <a:spcPts val="0"/>
              </a:spcAft>
              <a:buNone/>
              <a:tabLst/>
            </a:pPr>
            <a:endParaRPr lang="fr-FR" sz="1400" b="1"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r>
              <a:rPr lang="fr-FR" sz="1400" b="1" i="0" u="none" strike="noStrike" kern="1200" spc="0" baseline="0">
                <a:ln>
                  <a:noFill/>
                </a:ln>
                <a:solidFill>
                  <a:srgbClr val="17375E"/>
                </a:solidFill>
                <a:latin typeface="Arial" pitchFamily="34"/>
                <a:ea typeface="Lucida Sans Unicode" pitchFamily="2"/>
                <a:cs typeface="Arial" pitchFamily="34"/>
              </a:rPr>
              <a:t>   Tome 2 - Rapport sur l’analyse de l’exécution de l’EPRD (non adressé au certificateur au titre des documents faisant l’objet de vérification du certificateur)</a:t>
            </a:r>
          </a:p>
          <a:p>
            <a:pPr marL="0" marR="0" lvl="0" indent="0" algn="l" rtl="0" hangingPunct="1">
              <a:lnSpc>
                <a:spcPct val="100000"/>
              </a:lnSpc>
              <a:spcBef>
                <a:spcPts val="0"/>
              </a:spcBef>
              <a:spcAft>
                <a:spcPts val="0"/>
              </a:spcAft>
              <a:buNone/>
              <a:tabLst/>
            </a:pPr>
            <a:endParaRPr lang="fr-FR" sz="1400" b="1"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	Le tome 2 est préparé conjointement par l’ordonnateur et le comptable sur la base de la 2ère partie du compte financier.</a:t>
            </a:r>
          </a:p>
          <a:p>
            <a:pPr marL="0" marR="0" lvl="0" indent="0" algn="l" rtl="0" hangingPunct="1">
              <a:lnSpc>
                <a:spcPct val="100000"/>
              </a:lnSpc>
              <a:spcBef>
                <a:spcPts val="0"/>
              </a:spcBef>
              <a:spcAft>
                <a:spcPts val="0"/>
              </a:spcAft>
              <a:buNone/>
              <a:tabLst/>
            </a:pPr>
            <a:endParaRPr lang="fr-FR" sz="1400" b="0"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17375E"/>
                </a:solidFill>
                <a:latin typeface="Arial" pitchFamily="34"/>
                <a:ea typeface="Lucida Sans Unicode" pitchFamily="2"/>
                <a:cs typeface="Arial" pitchFamily="34"/>
              </a:rPr>
              <a:t> </a:t>
            </a:r>
          </a:p>
          <a:p>
            <a:pPr marL="457200" marR="0" lvl="1" indent="0" algn="l" rtl="0" hangingPunct="1">
              <a:lnSpc>
                <a:spcPct val="100000"/>
              </a:lnSpc>
              <a:spcBef>
                <a:spcPts val="0"/>
              </a:spcBef>
              <a:spcAft>
                <a:spcPts val="0"/>
              </a:spcAft>
              <a:buNone/>
              <a:tabLst/>
            </a:pPr>
            <a:r>
              <a:rPr lang="fr-FR" sz="1400" b="1" i="0" u="none" strike="noStrike" kern="1200" spc="0" baseline="0">
                <a:ln>
                  <a:noFill/>
                </a:ln>
                <a:solidFill>
                  <a:srgbClr val="17375E"/>
                </a:solidFill>
                <a:latin typeface="Arial" pitchFamily="34"/>
                <a:ea typeface="Lucida Sans Unicode" pitchFamily="2"/>
                <a:cs typeface="Arial" pitchFamily="34"/>
              </a:rPr>
              <a:t>2.1. Analyse de l’exécution budgétaire</a:t>
            </a:r>
          </a:p>
          <a:p>
            <a:pPr marL="457200" marR="0" lvl="1" indent="0" algn="l" rtl="0" hangingPunct="1">
              <a:lnSpc>
                <a:spcPct val="100000"/>
              </a:lnSpc>
              <a:spcBef>
                <a:spcPts val="0"/>
              </a:spcBef>
              <a:spcAft>
                <a:spcPts val="0"/>
              </a:spcAft>
              <a:buNone/>
              <a:tabLst/>
            </a:pPr>
            <a:r>
              <a:rPr lang="fr-FR" sz="1400" b="1" i="0" u="none" strike="noStrike" kern="1200" spc="0" baseline="0">
                <a:ln>
                  <a:noFill/>
                </a:ln>
                <a:solidFill>
                  <a:srgbClr val="17375E"/>
                </a:solidFill>
                <a:latin typeface="Arial" pitchFamily="34"/>
                <a:ea typeface="Lucida Sans Unicode" pitchFamily="2"/>
                <a:cs typeface="Arial" pitchFamily="34"/>
              </a:rPr>
              <a:t> </a:t>
            </a:r>
          </a:p>
          <a:p>
            <a:pPr marL="457200" marR="0" lvl="1" indent="0" algn="l" rtl="0" hangingPunct="1">
              <a:lnSpc>
                <a:spcPct val="100000"/>
              </a:lnSpc>
              <a:spcBef>
                <a:spcPts val="0"/>
              </a:spcBef>
              <a:spcAft>
                <a:spcPts val="0"/>
              </a:spcAft>
              <a:buNone/>
              <a:tabLst/>
            </a:pPr>
            <a:r>
              <a:rPr lang="fr-FR" sz="1400" b="1" i="0" u="none" strike="noStrike" kern="1200" spc="0" baseline="0">
                <a:ln>
                  <a:noFill/>
                </a:ln>
                <a:solidFill>
                  <a:srgbClr val="17375E"/>
                </a:solidFill>
                <a:latin typeface="Arial" pitchFamily="34"/>
                <a:ea typeface="Lucida Sans Unicode" pitchFamily="2"/>
                <a:cs typeface="Arial" pitchFamily="34"/>
              </a:rPr>
              <a:t>2.2. Analyse de l’évolution des recettes (par titre budgétaire)</a:t>
            </a:r>
          </a:p>
          <a:p>
            <a:pPr marL="457200" marR="0" lvl="1" indent="0" algn="l" rtl="0" hangingPunct="1">
              <a:lnSpc>
                <a:spcPct val="100000"/>
              </a:lnSpc>
              <a:spcBef>
                <a:spcPts val="0"/>
              </a:spcBef>
              <a:spcAft>
                <a:spcPts val="0"/>
              </a:spcAft>
              <a:buNone/>
              <a:tabLst/>
            </a:pPr>
            <a:r>
              <a:rPr lang="fr-FR" sz="1400" b="1" i="0" u="none" strike="noStrike" kern="1200" spc="0" baseline="0">
                <a:ln>
                  <a:noFill/>
                </a:ln>
                <a:solidFill>
                  <a:srgbClr val="17375E"/>
                </a:solidFill>
                <a:latin typeface="Arial" pitchFamily="34"/>
                <a:ea typeface="Lucida Sans Unicode" pitchFamily="2"/>
                <a:cs typeface="Arial" pitchFamily="34"/>
              </a:rPr>
              <a:t> </a:t>
            </a:r>
          </a:p>
          <a:p>
            <a:pPr marL="457200" marR="0" lvl="1" indent="0" algn="l" rtl="0" hangingPunct="1">
              <a:lnSpc>
                <a:spcPct val="100000"/>
              </a:lnSpc>
              <a:spcBef>
                <a:spcPts val="0"/>
              </a:spcBef>
              <a:spcAft>
                <a:spcPts val="0"/>
              </a:spcAft>
              <a:buNone/>
              <a:tabLst/>
            </a:pPr>
            <a:r>
              <a:rPr lang="fr-FR" sz="1400" b="1" i="0" u="none" strike="noStrike" kern="1200" spc="0" baseline="0">
                <a:ln>
                  <a:noFill/>
                </a:ln>
                <a:solidFill>
                  <a:srgbClr val="17375E"/>
                </a:solidFill>
                <a:latin typeface="Arial" pitchFamily="34"/>
                <a:ea typeface="Lucida Sans Unicode" pitchFamily="2"/>
                <a:cs typeface="Arial" pitchFamily="34"/>
              </a:rPr>
              <a:t>2.3. Analyse de l’évolution des dépenses (par titre budgétaire)</a:t>
            </a:r>
          </a:p>
          <a:p>
            <a:pPr marL="457200" marR="0" lvl="1" indent="0" algn="l" rtl="0" hangingPunct="1">
              <a:lnSpc>
                <a:spcPct val="100000"/>
              </a:lnSpc>
              <a:spcBef>
                <a:spcPts val="0"/>
              </a:spcBef>
              <a:spcAft>
                <a:spcPts val="0"/>
              </a:spcAft>
              <a:buNone/>
              <a:tabLst/>
            </a:pPr>
            <a:r>
              <a:rPr lang="fr-FR" sz="1400" b="1" i="0" u="none" strike="noStrike" kern="1200" spc="0" baseline="0">
                <a:ln>
                  <a:noFill/>
                </a:ln>
                <a:solidFill>
                  <a:srgbClr val="17375E"/>
                </a:solidFill>
                <a:latin typeface="Arial" pitchFamily="34"/>
                <a:ea typeface="Lucida Sans Unicode" pitchFamily="2"/>
                <a:cs typeface="Arial" pitchFamily="34"/>
              </a:rPr>
              <a:t> </a:t>
            </a:r>
          </a:p>
          <a:p>
            <a:pPr marL="457200" marR="0" lvl="1" indent="0" algn="l" rtl="0" hangingPunct="1">
              <a:lnSpc>
                <a:spcPct val="100000"/>
              </a:lnSpc>
              <a:spcBef>
                <a:spcPts val="0"/>
              </a:spcBef>
              <a:spcAft>
                <a:spcPts val="0"/>
              </a:spcAft>
              <a:buNone/>
              <a:tabLst/>
            </a:pPr>
            <a:r>
              <a:rPr lang="fr-FR" sz="1400" b="1" i="0" u="none" strike="noStrike" kern="1200" spc="0" baseline="0">
                <a:ln>
                  <a:noFill/>
                </a:ln>
                <a:solidFill>
                  <a:srgbClr val="17375E"/>
                </a:solidFill>
                <a:latin typeface="Arial" pitchFamily="34"/>
                <a:ea typeface="Lucida Sans Unicode" pitchFamily="2"/>
                <a:cs typeface="Arial" pitchFamily="34"/>
              </a:rPr>
              <a:t>2.4. Analyse de la structure financière (CAF, marge brute, FR, BFR, trésorerie)</a:t>
            </a:r>
          </a:p>
          <a:p>
            <a:pPr marL="457200" marR="0" lvl="1" indent="0" algn="l" rtl="0" hangingPunct="1">
              <a:lnSpc>
                <a:spcPct val="100000"/>
              </a:lnSpc>
              <a:spcBef>
                <a:spcPts val="0"/>
              </a:spcBef>
              <a:spcAft>
                <a:spcPts val="0"/>
              </a:spcAft>
              <a:buNone/>
              <a:tabLst/>
            </a:pPr>
            <a:r>
              <a:rPr lang="fr-FR" sz="1400" b="1" i="0" u="none" strike="noStrike" kern="1200" spc="0" baseline="0">
                <a:ln>
                  <a:noFill/>
                </a:ln>
                <a:solidFill>
                  <a:srgbClr val="000000"/>
                </a:solidFill>
                <a:latin typeface="Arial" pitchFamily="34"/>
                <a:ea typeface="Lucida Sans Unicode" pitchFamily="2"/>
                <a:cs typeface="Arial" pitchFamily="34"/>
              </a:rPr>
              <a:t> </a:t>
            </a:r>
          </a:p>
          <a:p>
            <a:pPr marL="0" marR="0" lvl="0" indent="0" algn="l" rtl="0" hangingPunct="1">
              <a:lnSpc>
                <a:spcPct val="100000"/>
              </a:lnSpc>
              <a:spcBef>
                <a:spcPts val="0"/>
              </a:spcBef>
              <a:spcAft>
                <a:spcPts val="0"/>
              </a:spcAft>
              <a:buNone/>
              <a:tabLst/>
            </a:pPr>
            <a:endParaRPr lang="fr-FR" sz="1400" b="1" i="0" u="none" strike="noStrike" kern="1200" spc="0" baseline="0">
              <a:ln>
                <a:noFill/>
              </a:ln>
              <a:solidFill>
                <a:srgbClr val="000000"/>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000000"/>
                </a:solidFill>
                <a:latin typeface="Arial" pitchFamily="34"/>
                <a:ea typeface="Lucida Sans Unicode" pitchFamily="2"/>
                <a:cs typeface="Arial" pitchFamily="34"/>
              </a:rPr>
              <a:t> </a:t>
            </a:r>
          </a:p>
          <a:p>
            <a:pPr marL="0" marR="0" lvl="0" indent="0" algn="l" rtl="0" hangingPunct="1">
              <a:lnSpc>
                <a:spcPct val="100000"/>
              </a:lnSpc>
              <a:spcBef>
                <a:spcPts val="0"/>
              </a:spcBef>
              <a:spcAft>
                <a:spcPts val="0"/>
              </a:spcAft>
              <a:buNone/>
              <a:tabLst/>
            </a:pPr>
            <a:r>
              <a:rPr lang="fr-FR" sz="1400" b="0" i="0" u="none" strike="noStrike" kern="1200" spc="0" baseline="0">
                <a:ln>
                  <a:noFill/>
                </a:ln>
                <a:solidFill>
                  <a:srgbClr val="000000"/>
                </a:solidFill>
                <a:latin typeface="Arial" pitchFamily="34"/>
                <a:ea typeface="Lucida Sans Unicode" pitchFamily="2"/>
                <a:cs typeface="Arial" pitchFamily="34"/>
              </a:rPr>
              <a:t> </a:t>
            </a:r>
          </a:p>
          <a:p>
            <a:pPr marL="266400" marR="0" lvl="0" indent="-252000" algn="l" rtl="0" hangingPunct="1">
              <a:lnSpc>
                <a:spcPct val="100000"/>
              </a:lnSpc>
              <a:spcBef>
                <a:spcPts val="564"/>
              </a:spcBef>
              <a:spcAft>
                <a:spcPts val="116"/>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400" b="1" i="0" u="none" strike="noStrike" kern="0" spc="0" baseline="0">
              <a:ln>
                <a:noFill/>
              </a:ln>
              <a:solidFill>
                <a:srgbClr val="004060"/>
              </a:solidFill>
              <a:latin typeface="Arial" pitchFamily="34"/>
              <a:ea typeface="Microsoft YaHei" pitchFamily="2"/>
              <a:cs typeface="Arial" pitchFamily="34"/>
            </a:endParaRPr>
          </a:p>
          <a:p>
            <a:pPr marL="266400" marR="0" lvl="0" indent="-252000" algn="l" rtl="0" hangingPunct="1">
              <a:lnSpc>
                <a:spcPct val="100000"/>
              </a:lnSpc>
              <a:spcBef>
                <a:spcPts val="564"/>
              </a:spcBef>
              <a:spcAft>
                <a:spcPts val="116"/>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400" b="1" i="0" u="none" strike="noStrike" kern="1200" spc="0" baseline="0">
              <a:ln>
                <a:noFill/>
              </a:ln>
              <a:solidFill>
                <a:srgbClr val="004060"/>
              </a:solidFill>
              <a:latin typeface="Arial" pitchFamily="34"/>
              <a:ea typeface="Microsoft YaHei" pitchFamily="2"/>
              <a:cs typeface="Arial" pitchFamily="34"/>
            </a:endParaRPr>
          </a:p>
          <a:p>
            <a:pPr marL="266400" marR="0" lvl="0" indent="-252000" algn="l" rtl="0" hangingPunct="1">
              <a:lnSpc>
                <a:spcPct val="100000"/>
              </a:lnSpc>
              <a:spcBef>
                <a:spcPts val="564"/>
              </a:spcBef>
              <a:spcAft>
                <a:spcPts val="116"/>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200" b="0" i="0" u="none" strike="noStrike" kern="1200" spc="0" baseline="0">
              <a:ln>
                <a:noFill/>
              </a:ln>
              <a:solidFill>
                <a:srgbClr val="004060"/>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ext Box 1"/>
          <p:cNvSpPr/>
          <p:nvPr/>
        </p:nvSpPr>
        <p:spPr>
          <a:xfrm>
            <a:off x="179512" y="548680"/>
            <a:ext cx="8784976" cy="568863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dirty="0">
                <a:ln>
                  <a:noFill/>
                </a:ln>
                <a:solidFill>
                  <a:srgbClr val="C49026"/>
                </a:solidFill>
                <a:latin typeface="Arial" pitchFamily="18"/>
                <a:ea typeface="Microsoft YaHei" pitchFamily="2"/>
                <a:cs typeface="Mangal" pitchFamily="2"/>
              </a:rPr>
              <a:t>Le calendrier de remise des documents au certificateur</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1200" spc="0" baseline="0" dirty="0">
                <a:ln>
                  <a:noFill/>
                </a:ln>
                <a:solidFill>
                  <a:srgbClr val="004060"/>
                </a:solidFill>
                <a:latin typeface="Arial" pitchFamily="18"/>
                <a:ea typeface="Microsoft YaHei" pitchFamily="2"/>
                <a:cs typeface="Mangal" pitchFamily="2"/>
              </a:rPr>
              <a:t>	Le calendrier de clôture a été modifié par le décret relatif aux modalités de certification pour tenir compte de l ’intervention du certificateur. </a:t>
            </a:r>
            <a:r>
              <a:rPr lang="fr-FR" sz="1600" b="0" i="0" u="none" strike="noStrike" kern="1200" spc="0" baseline="0" dirty="0">
                <a:ln>
                  <a:noFill/>
                </a:ln>
                <a:solidFill>
                  <a:srgbClr val="004060"/>
                </a:solidFill>
                <a:latin typeface="Arial" pitchFamily="18"/>
                <a:ea typeface="Microsoft YaHei" pitchFamily="2"/>
                <a:cs typeface="Mangal" pitchFamily="2"/>
              </a:rPr>
              <a:t>Les représentants des commissaires aux comptes ont indiqué avoir besoin d’un délai minimum de 6 semaines pour la réalisation de leurs missions finales (examen des comptes).</a:t>
            </a:r>
          </a:p>
          <a:p>
            <a:pPr marL="0" marR="0" lvl="0" indent="0" algn="l" rtl="0" hangingPunct="0">
              <a:lnSpc>
                <a:spcPct val="100000"/>
              </a:lnSpc>
              <a:spcBef>
                <a:spcPts val="0"/>
              </a:spcBef>
              <a:spcAft>
                <a:spcPts val="0"/>
              </a:spcAft>
              <a:buNone/>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0" marR="0" lvl="0" indent="0" algn="l" rtl="0" hangingPunct="0">
              <a:lnSpc>
                <a:spcPct val="100000"/>
              </a:lnSpc>
              <a:spcBef>
                <a:spcPts val="0"/>
              </a:spcBef>
              <a:spcAft>
                <a:spcPts val="0"/>
              </a:spcAft>
              <a:buNone/>
              <a:tabLst/>
            </a:pPr>
            <a:r>
              <a:rPr lang="fr-FR" sz="1600" dirty="0" smtClean="0">
                <a:solidFill>
                  <a:srgbClr val="004060"/>
                </a:solidFill>
                <a:latin typeface="Arial" pitchFamily="18"/>
                <a:ea typeface="Microsoft YaHei" pitchFamily="2"/>
                <a:cs typeface="Mangal" pitchFamily="2"/>
              </a:rPr>
              <a:t>	</a:t>
            </a:r>
            <a:r>
              <a:rPr lang="fr-FR" sz="1600" b="0" i="0" u="none" strike="noStrike" kern="1200" spc="0" baseline="0" dirty="0" smtClean="0">
                <a:ln>
                  <a:noFill/>
                </a:ln>
                <a:solidFill>
                  <a:srgbClr val="004060"/>
                </a:solidFill>
                <a:latin typeface="Arial" pitchFamily="34" charset="0"/>
                <a:ea typeface="Microsoft YaHei" pitchFamily="2"/>
                <a:cs typeface="Arial" pitchFamily="34" charset="0"/>
              </a:rPr>
              <a:t>L'</a:t>
            </a:r>
            <a:r>
              <a:rPr lang="fr-FR" sz="1600" b="1" i="0" u="none" strike="noStrike" kern="1200" spc="0" baseline="0" dirty="0" smtClean="0">
                <a:ln>
                  <a:noFill/>
                </a:ln>
                <a:solidFill>
                  <a:srgbClr val="004060"/>
                </a:solidFill>
                <a:latin typeface="Arial" pitchFamily="34" charset="0"/>
                <a:ea typeface="Microsoft YaHei" pitchFamily="2"/>
                <a:cs typeface="Arial" pitchFamily="34" charset="0"/>
              </a:rPr>
              <a:t>arrêté </a:t>
            </a:r>
            <a:r>
              <a:rPr lang="fr-FR" sz="1600" b="1" i="0" u="none" strike="noStrike" kern="1200" spc="0" baseline="0" dirty="0">
                <a:ln>
                  <a:noFill/>
                </a:ln>
                <a:solidFill>
                  <a:srgbClr val="004060"/>
                </a:solidFill>
                <a:latin typeface="Arial" pitchFamily="34" charset="0"/>
                <a:ea typeface="Microsoft YaHei" pitchFamily="2"/>
                <a:cs typeface="Arial" pitchFamily="34" charset="0"/>
              </a:rPr>
              <a:t>du 15 décembre 2014</a:t>
            </a:r>
            <a:r>
              <a:rPr lang="fr-FR" sz="1600" b="0" i="0" u="none" strike="noStrike" kern="1200" spc="0" baseline="0" dirty="0">
                <a:ln>
                  <a:noFill/>
                </a:ln>
                <a:solidFill>
                  <a:srgbClr val="004060"/>
                </a:solidFill>
                <a:latin typeface="Arial" pitchFamily="34" charset="0"/>
                <a:ea typeface="Microsoft YaHei" pitchFamily="2"/>
                <a:cs typeface="Arial" pitchFamily="34" charset="0"/>
              </a:rPr>
              <a:t> </a:t>
            </a:r>
            <a:r>
              <a:rPr lang="fr-FR" sz="1600" b="0" i="0" u="none" strike="noStrike" kern="1200" spc="0" baseline="0" dirty="0">
                <a:ln>
                  <a:noFill/>
                </a:ln>
                <a:solidFill>
                  <a:srgbClr val="004060"/>
                </a:solidFill>
                <a:latin typeface="Arial" pitchFamily="18"/>
                <a:ea typeface="Microsoft YaHei" pitchFamily="2"/>
                <a:cs typeface="Mangal" pitchFamily="2"/>
              </a:rPr>
              <a:t>(publié au JO du 31/12/2014) fixe les modalités de mise à disposition auprès du certificateur des comptes annuels, du rapport financier et des documents nécessaires à la bonne exécution de sa mission légale. Il prévoit également l'intervention du DD/</a:t>
            </a:r>
            <a:r>
              <a:rPr lang="fr-FR" sz="1600" b="0" i="0" u="none" strike="noStrike" kern="1200" spc="0" baseline="0" dirty="0" err="1">
                <a:ln>
                  <a:noFill/>
                </a:ln>
                <a:solidFill>
                  <a:srgbClr val="004060"/>
                </a:solidFill>
                <a:latin typeface="Arial" pitchFamily="18"/>
                <a:ea typeface="Microsoft YaHei" pitchFamily="2"/>
                <a:cs typeface="Mangal" pitchFamily="2"/>
              </a:rPr>
              <a:t>RFiP</a:t>
            </a:r>
            <a:r>
              <a:rPr lang="fr-FR" sz="1600" b="0" i="0" u="none" strike="noStrike" kern="1200" spc="0" baseline="0" dirty="0">
                <a:ln>
                  <a:noFill/>
                </a:ln>
                <a:solidFill>
                  <a:srgbClr val="004060"/>
                </a:solidFill>
                <a:latin typeface="Arial" pitchFamily="18"/>
                <a:ea typeface="Microsoft YaHei" pitchFamily="2"/>
                <a:cs typeface="Mangal" pitchFamily="2"/>
              </a:rPr>
              <a:t> dans le cadre du visa du compte financier.</a:t>
            </a:r>
          </a:p>
          <a:p>
            <a:pPr marL="0" marR="0" lvl="0" indent="0" algn="l" rtl="0" hangingPunct="0">
              <a:lnSpc>
                <a:spcPct val="100000"/>
              </a:lnSpc>
              <a:spcBef>
                <a:spcPts val="0"/>
              </a:spcBef>
              <a:spcAft>
                <a:spcPts val="0"/>
              </a:spcAft>
              <a:buNone/>
              <a:tabLst/>
            </a:pPr>
            <a:r>
              <a:rPr lang="fr-FR" sz="1600" b="0" i="0" u="none" strike="noStrike" kern="1200" spc="0" baseline="0" dirty="0">
                <a:ln>
                  <a:noFill/>
                </a:ln>
                <a:solidFill>
                  <a:srgbClr val="004060"/>
                </a:solidFill>
                <a:latin typeface="Arial" pitchFamily="18"/>
                <a:ea typeface="Microsoft YaHei" pitchFamily="2"/>
                <a:cs typeface="Mangal" pitchFamily="2"/>
              </a:rPr>
              <a:t>	</a:t>
            </a:r>
          </a:p>
          <a:p>
            <a:pPr marL="0" marR="0" lvl="0" indent="0" algn="l" rtl="0" hangingPunct="0">
              <a:lnSpc>
                <a:spcPct val="100000"/>
              </a:lnSpc>
              <a:spcBef>
                <a:spcPts val="0"/>
              </a:spcBef>
              <a:spcAft>
                <a:spcPts val="0"/>
              </a:spcAft>
              <a:buNone/>
              <a:tabLst/>
            </a:pPr>
            <a:r>
              <a:rPr lang="fr-FR" sz="1600" b="0" i="0" u="none" strike="noStrike" kern="0" spc="0" baseline="0" dirty="0">
                <a:ln>
                  <a:noFill/>
                </a:ln>
                <a:solidFill>
                  <a:srgbClr val="004060"/>
                </a:solidFill>
                <a:latin typeface="Arial" pitchFamily="34"/>
                <a:ea typeface="Microsoft YaHei" pitchFamily="2"/>
                <a:cs typeface="Arial" pitchFamily="34"/>
              </a:rPr>
              <a:t>Concernant les DD/</a:t>
            </a:r>
            <a:r>
              <a:rPr lang="fr-FR" sz="1600" b="0" i="0" u="none" strike="noStrike" kern="0" spc="0" baseline="0" dirty="0" err="1">
                <a:ln>
                  <a:noFill/>
                </a:ln>
                <a:solidFill>
                  <a:srgbClr val="004060"/>
                </a:solidFill>
                <a:latin typeface="Arial" pitchFamily="34"/>
                <a:ea typeface="Microsoft YaHei" pitchFamily="2"/>
                <a:cs typeface="Arial" pitchFamily="34"/>
              </a:rPr>
              <a:t>RFiP</a:t>
            </a:r>
            <a:r>
              <a:rPr lang="fr-FR" sz="1600" b="0" i="0" u="none" strike="noStrike" kern="0" spc="0" baseline="0" dirty="0">
                <a:ln>
                  <a:noFill/>
                </a:ln>
                <a:solidFill>
                  <a:srgbClr val="000000"/>
                </a:solidFill>
                <a:latin typeface="Arial" pitchFamily="34"/>
                <a:ea typeface="Microsoft YaHei" pitchFamily="2"/>
                <a:cs typeface="Arial" pitchFamily="34"/>
              </a:rPr>
              <a:t>,</a:t>
            </a:r>
            <a:r>
              <a:rPr lang="fr-FR" sz="1600" b="0" i="0" u="none" strike="noStrike" kern="0" spc="0" baseline="0" dirty="0">
                <a:ln>
                  <a:noFill/>
                </a:ln>
                <a:solidFill>
                  <a:srgbClr val="280099"/>
                </a:solidFill>
                <a:latin typeface="Arial" pitchFamily="34"/>
                <a:ea typeface="Microsoft YaHei" pitchFamily="2"/>
                <a:cs typeface="Arial" pitchFamily="34"/>
              </a:rPr>
              <a:t> </a:t>
            </a:r>
            <a:r>
              <a:rPr lang="fr-FR" sz="1600" b="0" i="0" u="none" strike="noStrike" kern="0" spc="0" baseline="0" dirty="0">
                <a:ln>
                  <a:noFill/>
                </a:ln>
                <a:solidFill>
                  <a:srgbClr val="004060"/>
                </a:solidFill>
                <a:latin typeface="Arial" pitchFamily="34"/>
                <a:ea typeface="Arial" pitchFamily="34"/>
                <a:cs typeface="Arial" pitchFamily="34"/>
              </a:rPr>
              <a:t>le calendrie</a:t>
            </a:r>
            <a:r>
              <a:rPr lang="fr-FR" sz="1600" b="0" i="0" u="none" strike="noStrike" kern="0" spc="0" baseline="0" dirty="0">
                <a:ln>
                  <a:noFill/>
                </a:ln>
                <a:solidFill>
                  <a:srgbClr val="333333"/>
                </a:solidFill>
                <a:latin typeface="Arial" pitchFamily="34"/>
                <a:ea typeface="Microsoft YaHei" pitchFamily="2"/>
                <a:cs typeface="Mangal" pitchFamily="2"/>
              </a:rPr>
              <a:t>r</a:t>
            </a:r>
            <a:r>
              <a:rPr lang="fr-FR" sz="1600" b="0" i="0" u="none" strike="noStrike" kern="0" spc="0" baseline="0" dirty="0">
                <a:ln>
                  <a:noFill/>
                </a:ln>
                <a:solidFill>
                  <a:srgbClr val="333333"/>
                </a:solidFill>
                <a:latin typeface="Arial" pitchFamily="34"/>
                <a:ea typeface="Arial" pitchFamily="34"/>
                <a:cs typeface="Arial" pitchFamily="34"/>
              </a:rPr>
              <a:t> </a:t>
            </a:r>
            <a:r>
              <a:rPr lang="fr-FR" sz="1600" b="0" i="0" u="none" strike="noStrike" kern="0" spc="0" baseline="0" dirty="0">
                <a:ln>
                  <a:noFill/>
                </a:ln>
                <a:solidFill>
                  <a:srgbClr val="004060"/>
                </a:solidFill>
                <a:latin typeface="Arial" pitchFamily="34"/>
                <a:ea typeface="Arial" pitchFamily="34"/>
                <a:cs typeface="Arial" pitchFamily="34"/>
              </a:rPr>
              <a:t>a été diffusé par la note de lancement de la campagne des CDG / CF (message sous-direction CL1 du 25/11/2014). Il correspond au calendrier fixé par l'arrêté précité</a:t>
            </a:r>
          </a:p>
          <a:p>
            <a:pPr marL="0" marR="0" lvl="0" indent="0" algn="l" rtl="0" hangingPunct="0">
              <a:lnSpc>
                <a:spcPct val="100000"/>
              </a:lnSpc>
              <a:spcBef>
                <a:spcPts val="0"/>
              </a:spcBef>
              <a:spcAft>
                <a:spcPts val="0"/>
              </a:spcAft>
              <a:buNone/>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0" marR="0" lvl="0" indent="0" algn="l" rtl="0" hangingPunct="0">
              <a:lnSpc>
                <a:spcPct val="100000"/>
              </a:lnSpc>
              <a:spcBef>
                <a:spcPts val="0"/>
              </a:spcBef>
              <a:spcAft>
                <a:spcPts val="0"/>
              </a:spcAft>
              <a:buNone/>
              <a:tabLst/>
            </a:pPr>
            <a:r>
              <a:rPr lang="fr-FR" sz="1600" b="0" i="0" u="none" strike="noStrike" kern="1200" spc="0" baseline="0" dirty="0">
                <a:ln>
                  <a:noFill/>
                </a:ln>
                <a:solidFill>
                  <a:srgbClr val="004060"/>
                </a:solidFill>
                <a:latin typeface="Arial" pitchFamily="18"/>
                <a:ea typeface="Microsoft YaHei" pitchFamily="2"/>
                <a:cs typeface="Mangal" pitchFamily="2"/>
              </a:rPr>
              <a:t>	</a:t>
            </a:r>
            <a:r>
              <a:rPr lang="fr-FR" sz="1600" b="1" i="0" u="none" strike="noStrike" kern="1200" spc="0" baseline="0" dirty="0">
                <a:ln>
                  <a:noFill/>
                </a:ln>
                <a:solidFill>
                  <a:srgbClr val="004060"/>
                </a:solidFill>
                <a:latin typeface="Arial" pitchFamily="18"/>
                <a:ea typeface="Microsoft YaHei" pitchFamily="2"/>
                <a:cs typeface="Mangal" pitchFamily="2"/>
              </a:rPr>
              <a:t>La fiche n°15 reprend les dispositions de l’arrêté et les commente.</a:t>
            </a:r>
            <a:r>
              <a:rPr lang="fr-FR" sz="1600" b="0" i="0" u="none" strike="noStrike" kern="1200" spc="0" baseline="0" dirty="0">
                <a:ln>
                  <a:noFill/>
                </a:ln>
                <a:solidFill>
                  <a:srgbClr val="004060"/>
                </a:solidFill>
                <a:latin typeface="Arial" pitchFamily="18"/>
                <a:ea typeface="Microsoft YaHei" pitchFamily="2"/>
                <a:cs typeface="Mangal" pitchFamily="2"/>
              </a:rPr>
              <a:t> Elle précise les différentes étapes calendaires à observer par l’ordonnateur et le comptable entre la fin de la journée complémentaire, l’arrêté des comptes et la réunion du conseil de surveillance approuvant le compte financier. Elle rappelle également la date limite de remise des différents documents au certificateur.</a:t>
            </a:r>
          </a:p>
          <a:p>
            <a:pPr marL="0" marR="0" lvl="0" indent="0" algn="l" rtl="0" hangingPunct="0">
              <a:lnSpc>
                <a:spcPct val="100000"/>
              </a:lnSpc>
              <a:spcBef>
                <a:spcPts val="0"/>
              </a:spcBef>
              <a:spcAft>
                <a:spcPts val="0"/>
              </a:spcAft>
              <a:buNone/>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0" marR="0" lvl="0" indent="0" algn="l" rtl="0" hangingPunct="0">
              <a:lnSpc>
                <a:spcPct val="100000"/>
              </a:lnSpc>
              <a:spcBef>
                <a:spcPts val="0"/>
              </a:spcBef>
              <a:spcAft>
                <a:spcPts val="0"/>
              </a:spcAft>
              <a:buNone/>
              <a:tabLst/>
            </a:pPr>
            <a:r>
              <a:rPr lang="fr-FR" sz="1400" b="1" i="0" u="none" strike="noStrike" kern="1200" spc="0" baseline="0" dirty="0">
                <a:ln>
                  <a:noFill/>
                </a:ln>
                <a:solidFill>
                  <a:srgbClr val="004060"/>
                </a:solidFill>
                <a:latin typeface="Arial" pitchFamily="18"/>
                <a:ea typeface="Microsoft YaHei" pitchFamily="2"/>
                <a:cs typeface="Mangal" pitchFamily="2"/>
              </a:rPr>
              <a:t>Au-delà des aspects calendaires, les EPS (ordonnateurs et comptables) doivent veiller à transmettre les documents demandés par les certificateurs de façon diligente.</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ext Box 1"/>
          <p:cNvSpPr/>
          <p:nvPr/>
        </p:nvSpPr>
        <p:spPr>
          <a:xfrm>
            <a:off x="249480" y="774000"/>
            <a:ext cx="8534520" cy="5058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Le calendrier de remise des documents au certificateur</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1200" spc="0" baseline="0">
                <a:ln>
                  <a:noFill/>
                </a:ln>
                <a:solidFill>
                  <a:srgbClr val="004060"/>
                </a:solidFill>
                <a:latin typeface="Arial" pitchFamily="18"/>
                <a:ea typeface="Microsoft YaHei" pitchFamily="2"/>
                <a:cs typeface="Mangal" pitchFamily="2"/>
              </a:rPr>
              <a:t>	</a:t>
            </a:r>
          </a:p>
          <a:p>
            <a:pPr marL="0" marR="0" lvl="0" indent="0" algn="l" rtl="0" hangingPunct="0">
              <a:lnSpc>
                <a:spcPct val="100000"/>
              </a:lnSpc>
              <a:spcBef>
                <a:spcPts val="0"/>
              </a:spcBef>
              <a:spcAft>
                <a:spcPts val="0"/>
              </a:spcAft>
              <a:buNone/>
              <a:tabLst/>
            </a:pPr>
            <a:r>
              <a:rPr lang="fr-FR" sz="1600" b="0" i="0" u="none" strike="noStrike" kern="0" spc="0" baseline="0">
                <a:ln>
                  <a:noFill/>
                </a:ln>
                <a:solidFill>
                  <a:srgbClr val="004060"/>
                </a:solidFill>
                <a:latin typeface="Arial" pitchFamily="18"/>
                <a:ea typeface="Microsoft YaHei" pitchFamily="2"/>
                <a:cs typeface="Mangal" pitchFamily="2"/>
              </a:rPr>
              <a:t>	</a:t>
            </a:r>
            <a:r>
              <a:rPr lang="fr-FR" sz="1600" b="1" i="0" u="none" strike="noStrike" kern="0" spc="0" baseline="0">
                <a:ln>
                  <a:noFill/>
                </a:ln>
                <a:solidFill>
                  <a:srgbClr val="004060"/>
                </a:solidFill>
                <a:latin typeface="Arial" pitchFamily="18"/>
                <a:ea typeface="Microsoft YaHei" pitchFamily="2"/>
                <a:cs typeface="Mangal" pitchFamily="2"/>
              </a:rPr>
              <a:t>L'ordonnateur et le comptable s'attacheront à définir conjointement un rétro planning permettant de préparer le compte financier dans les meilleurs délais</a:t>
            </a:r>
            <a:r>
              <a:rPr lang="fr-FR" sz="1600" b="0" i="0" u="none" strike="noStrike" kern="0" spc="0" baseline="0">
                <a:ln>
                  <a:noFill/>
                </a:ln>
                <a:solidFill>
                  <a:srgbClr val="004060"/>
                </a:solidFill>
                <a:latin typeface="Arial" pitchFamily="18"/>
                <a:ea typeface="Microsoft YaHei" pitchFamily="2"/>
                <a:cs typeface="Mangal" pitchFamily="2"/>
              </a:rPr>
              <a:t> (compte financier complet) </a:t>
            </a:r>
            <a:r>
              <a:rPr lang="fr-FR" sz="1600" b="1" i="0" u="none" strike="noStrike" kern="0" spc="0" baseline="0">
                <a:ln>
                  <a:noFill/>
                </a:ln>
                <a:solidFill>
                  <a:srgbClr val="004060"/>
                </a:solidFill>
                <a:latin typeface="Arial" pitchFamily="18"/>
                <a:ea typeface="Microsoft YaHei" pitchFamily="2"/>
                <a:cs typeface="Mangal" pitchFamily="2"/>
              </a:rPr>
              <a:t>et dans un calendrier compatible avec le calendrier d’intervention du certificateur.</a:t>
            </a:r>
          </a:p>
          <a:p>
            <a:pPr marL="0" marR="0" lvl="0" indent="0" algn="l" rtl="0" hangingPunct="0">
              <a:lnSpc>
                <a:spcPct val="100000"/>
              </a:lnSpc>
              <a:spcBef>
                <a:spcPts val="0"/>
              </a:spcBef>
              <a:spcAft>
                <a:spcPts val="0"/>
              </a:spcAft>
              <a:buNone/>
              <a:tabLst/>
            </a:pPr>
            <a:r>
              <a:rPr lang="fr-FR" sz="1600" b="0" i="0" u="none" strike="noStrike" kern="0" spc="0" baseline="0">
                <a:ln>
                  <a:noFill/>
                </a:ln>
                <a:solidFill>
                  <a:srgbClr val="004060"/>
                </a:solidFill>
                <a:latin typeface="Arial" pitchFamily="18"/>
                <a:ea typeface="Microsoft YaHei" pitchFamily="2"/>
                <a:cs typeface="Mangal" pitchFamily="2"/>
              </a:rPr>
              <a:t>Il conviendra d’associer les commissaires aux comptes afin de planifier leurs interventions en cohérence avec le calendrier qui aura été défini.  </a:t>
            </a:r>
          </a:p>
          <a:p>
            <a:pPr marL="0" marR="0" lvl="0" indent="0" algn="l" rtl="0" hangingPunct="0">
              <a:lnSpc>
                <a:spcPct val="100000"/>
              </a:lnSpc>
              <a:spcBef>
                <a:spcPts val="0"/>
              </a:spcBef>
              <a:spcAft>
                <a:spcPts val="0"/>
              </a:spcAft>
              <a:buNone/>
              <a:tabLst/>
            </a:pPr>
            <a:r>
              <a:rPr lang="fr-FR" sz="1600" b="0" i="0" u="none" strike="noStrike" kern="0" spc="0" baseline="0">
                <a:ln>
                  <a:noFill/>
                </a:ln>
                <a:solidFill>
                  <a:srgbClr val="004060"/>
                </a:solidFill>
                <a:latin typeface="Arial" pitchFamily="18"/>
                <a:ea typeface="Microsoft YaHei" pitchFamily="2"/>
                <a:cs typeface="Mangal" pitchFamily="2"/>
              </a:rPr>
              <a:t> </a:t>
            </a:r>
          </a:p>
          <a:p>
            <a:pPr marL="0" marR="0" lvl="0" indent="0" algn="l" rtl="0" hangingPunct="0">
              <a:lnSpc>
                <a:spcPct val="100000"/>
              </a:lnSpc>
              <a:spcBef>
                <a:spcPts val="0"/>
              </a:spcBef>
              <a:spcAft>
                <a:spcPts val="0"/>
              </a:spcAft>
              <a:buNone/>
              <a:tabLst/>
            </a:pPr>
            <a:r>
              <a:rPr lang="fr-FR" sz="1600" b="0" i="0" u="none" strike="noStrike" kern="0" spc="0" baseline="0">
                <a:ln>
                  <a:noFill/>
                </a:ln>
                <a:solidFill>
                  <a:srgbClr val="004060"/>
                </a:solidFill>
                <a:latin typeface="Arial" pitchFamily="18"/>
                <a:ea typeface="Microsoft YaHei" pitchFamily="2"/>
                <a:cs typeface="Mangal" pitchFamily="2"/>
              </a:rPr>
              <a:t>	Dans le cadre de leurs missions finales, les commissaires aux comptes ont indiqué pouvoir débuter leurs travaux sur la base d’une balance des comptes non définitive (par exemple, les dépenses de personnel), à condition que les différents documents comptables et financiers qui leur seront remis puissent être datés (dates de version). Pendant cette période, les certificateurs communiquent leurs observations au fil de l’eau.</a:t>
            </a:r>
          </a:p>
          <a:p>
            <a:pPr marL="0" marR="0" lvl="0" indent="0" algn="l" rtl="0" hangingPunct="0">
              <a:lnSpc>
                <a:spcPct val="100000"/>
              </a:lnSpc>
              <a:spcBef>
                <a:spcPts val="0"/>
              </a:spcBef>
              <a:spcAft>
                <a:spcPts val="0"/>
              </a:spcAft>
              <a:buNone/>
              <a:tabLst/>
            </a:pPr>
            <a:r>
              <a:rPr lang="fr-FR" sz="1600" b="0" i="0" u="none" strike="noStrike" kern="0" spc="0" baseline="0">
                <a:ln>
                  <a:noFill/>
                </a:ln>
                <a:solidFill>
                  <a:srgbClr val="004060"/>
                </a:solidFill>
                <a:latin typeface="Arial" pitchFamily="18"/>
                <a:ea typeface="Microsoft YaHei" pitchFamily="2"/>
                <a:cs typeface="Mangal" pitchFamily="2"/>
              </a:rPr>
              <a:t> </a:t>
            </a:r>
          </a:p>
          <a:p>
            <a:pPr marL="0" marR="0" lvl="0" indent="0" algn="l" rtl="0" hangingPunct="0">
              <a:lnSpc>
                <a:spcPct val="100000"/>
              </a:lnSpc>
              <a:spcBef>
                <a:spcPts val="0"/>
              </a:spcBef>
              <a:spcAft>
                <a:spcPts val="0"/>
              </a:spcAft>
              <a:buNone/>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0" marR="0" lvl="0" indent="0" algn="l" rtl="0" hangingPunct="0">
              <a:lnSpc>
                <a:spcPct val="100000"/>
              </a:lnSpc>
              <a:spcBef>
                <a:spcPts val="0"/>
              </a:spcBef>
              <a:spcAft>
                <a:spcPts val="0"/>
              </a:spcAft>
              <a:buNone/>
              <a:tabLst/>
            </a:pPr>
            <a:r>
              <a:rPr lang="fr-FR" sz="1600" b="0" i="0" u="none" strike="noStrike" kern="0" spc="0" baseline="0">
                <a:ln>
                  <a:noFill/>
                </a:ln>
                <a:solidFill>
                  <a:srgbClr val="004060"/>
                </a:solidFill>
                <a:latin typeface="Arial" pitchFamily="18"/>
                <a:ea typeface="Microsoft YaHei" pitchFamily="2"/>
                <a:cs typeface="Mangal" pitchFamily="2"/>
              </a:rPr>
              <a:t>	 Les ultimes corrections suite à la demande du certificateur pourront être enregistrées le cas échéant, jusqu’au 8 mai de l’exercice N+1.</a:t>
            </a:r>
            <a:r>
              <a:rPr lang="fr-FR" sz="1600" b="1" i="0" u="none" strike="noStrike" kern="0" spc="0" baseline="0">
                <a:ln>
                  <a:noFill/>
                </a:ln>
                <a:solidFill>
                  <a:srgbClr val="004060"/>
                </a:solidFill>
                <a:latin typeface="Arial" pitchFamily="18"/>
                <a:ea typeface="Microsoft YaHei" pitchFamily="2"/>
                <a:cs typeface="Mangal" pitchFamily="2"/>
              </a:rPr>
              <a:t> Il est précisé que l'essentiel des corrections doit être comptabilisé lors de la mission finale, c'est à dire au cours du 1</a:t>
            </a:r>
            <a:r>
              <a:rPr lang="fr-FR" sz="1600" b="1" i="0" u="none" strike="noStrike" kern="0" spc="0" baseline="30000">
                <a:ln>
                  <a:noFill/>
                </a:ln>
                <a:solidFill>
                  <a:srgbClr val="004060"/>
                </a:solidFill>
                <a:latin typeface="Arial" pitchFamily="18"/>
                <a:ea typeface="Microsoft YaHei" pitchFamily="2"/>
                <a:cs typeface="Mangal" pitchFamily="2"/>
              </a:rPr>
              <a:t>er</a:t>
            </a:r>
            <a:r>
              <a:rPr lang="fr-FR" sz="1600" b="1" i="0" u="none" strike="noStrike" kern="0" spc="0" baseline="0">
                <a:ln>
                  <a:noFill/>
                </a:ln>
                <a:solidFill>
                  <a:srgbClr val="004060"/>
                </a:solidFill>
                <a:latin typeface="Arial" pitchFamily="18"/>
                <a:ea typeface="Microsoft YaHei" pitchFamily="2"/>
                <a:cs typeface="Mangal" pitchFamily="2"/>
              </a:rPr>
              <a:t> trimestre N+1.  L'ordonnateur et le comptable veilleront à ce que ce calendrier soit clairement défini avec le certificateur.</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338760" y="503999"/>
            <a:ext cx="8229240" cy="6984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lvl="0" indent="-264960" algn="l" hangingPunct="1">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a:solidFill>
                  <a:srgbClr val="C49026"/>
                </a:solidFill>
              </a:rPr>
              <a:t>La publication des décrets et arrêtés liés à la certification des comptes</a:t>
            </a:r>
          </a:p>
        </p:txBody>
      </p:sp>
      <p:sp>
        <p:nvSpPr>
          <p:cNvPr id="3" name="Espace réservé du texte 2"/>
          <p:cNvSpPr txBox="1">
            <a:spLocks noGrp="1"/>
          </p:cNvSpPr>
          <p:nvPr>
            <p:ph type="body" idx="4294967295"/>
          </p:nvPr>
        </p:nvSpPr>
        <p:spPr>
          <a:xfrm>
            <a:off x="179512" y="1052736"/>
            <a:ext cx="8784976" cy="5472608"/>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marL="268200" lvl="0" indent="0" hangingPunct="1">
              <a:spcAft>
                <a:spcPts val="1414"/>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r>
              <a:rPr lang="fr-FR" sz="1600" b="1" dirty="0">
                <a:solidFill>
                  <a:srgbClr val="004060"/>
                </a:solidFill>
              </a:rPr>
              <a:t>Le décret n° 2013-1238 du 23 décembre 2013 définit les modalités de certification des comptes des EPS :</a:t>
            </a:r>
          </a:p>
          <a:p>
            <a:pPr marL="266400" lvl="0" indent="-252000" hangingPunct="1">
              <a:spcAft>
                <a:spcPts val="564"/>
              </a:spcAft>
              <a:buFont typeface="Arial" pitchFamily="34"/>
              <a:buChar char="•"/>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dirty="0">
                <a:solidFill>
                  <a:srgbClr val="004060"/>
                </a:solidFill>
              </a:rPr>
              <a:t>- le partage des compétences entre la Cour des comptes et les commissaires aux comptes</a:t>
            </a:r>
          </a:p>
          <a:p>
            <a:pPr marL="266400" lvl="0" indent="-252000" hangingPunct="1">
              <a:spcAft>
                <a:spcPts val="564"/>
              </a:spcAft>
              <a:buFont typeface="Arial" pitchFamily="34"/>
              <a:buChar char="•"/>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dirty="0">
                <a:solidFill>
                  <a:srgbClr val="004060"/>
                </a:solidFill>
              </a:rPr>
              <a:t>- les modalités de sélection et de désignation du commissaire aux comptes (marché public, avec un cahier des charges type fixé par arrêté ; nomination du commissaire aux comptes par le conseil de surveillance pour 6 exercices) ;</a:t>
            </a:r>
          </a:p>
          <a:p>
            <a:pPr marL="266400" lvl="0" indent="-252000" hangingPunct="1">
              <a:spcAft>
                <a:spcPts val="564"/>
              </a:spcAft>
              <a:buFont typeface="Arial" pitchFamily="34"/>
              <a:buChar char="•"/>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dirty="0">
                <a:solidFill>
                  <a:srgbClr val="004060"/>
                </a:solidFill>
              </a:rPr>
              <a:t>- les états financiers certifiables et leurs modalités de mise à disposition pour le certificateur ;</a:t>
            </a:r>
          </a:p>
          <a:p>
            <a:pPr marL="266400" lvl="0" indent="-252000" hangingPunct="1">
              <a:spcAft>
                <a:spcPts val="564"/>
              </a:spcAft>
              <a:buFont typeface="Arial" pitchFamily="34"/>
              <a:buChar char="•"/>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dirty="0">
                <a:solidFill>
                  <a:srgbClr val="004060"/>
                </a:solidFill>
              </a:rPr>
              <a:t>- </a:t>
            </a:r>
            <a:r>
              <a:rPr lang="fr-FR" sz="1600" dirty="0">
                <a:solidFill>
                  <a:srgbClr val="003855"/>
                </a:solidFill>
              </a:rPr>
              <a:t>le calendrier de clôture des comptes et les modalités</a:t>
            </a:r>
            <a:r>
              <a:rPr lang="fr-FR" sz="1600" dirty="0">
                <a:solidFill>
                  <a:srgbClr val="004060"/>
                </a:solidFill>
              </a:rPr>
              <a:t> de transmission du rapport du </a:t>
            </a:r>
            <a:r>
              <a:rPr lang="fr-FR" sz="1600" dirty="0" smtClean="0">
                <a:solidFill>
                  <a:srgbClr val="004060"/>
                </a:solidFill>
              </a:rPr>
              <a:t>certificateur</a:t>
            </a:r>
          </a:p>
          <a:p>
            <a:pPr marL="266400" lvl="0" indent="-252000" hangingPunct="1">
              <a:spcAft>
                <a:spcPts val="564"/>
              </a:spcAft>
              <a:buFont typeface="Arial" pitchFamily="34"/>
              <a:buChar char="•"/>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dirty="0" smtClean="0">
                <a:solidFill>
                  <a:srgbClr val="004060"/>
                </a:solidFill>
              </a:rPr>
              <a:t>Le </a:t>
            </a:r>
            <a:r>
              <a:rPr lang="fr-FR" sz="1600" b="1" dirty="0">
                <a:solidFill>
                  <a:srgbClr val="004060"/>
                </a:solidFill>
              </a:rPr>
              <a:t>décret n° 2013-1239 du 23 décembre 2013 définit le périmètre des EPS certifiables : dont le seuil des EPS certifiables </a:t>
            </a:r>
            <a:r>
              <a:rPr lang="fr-FR" sz="1600" dirty="0">
                <a:solidFill>
                  <a:srgbClr val="004060"/>
                </a:solidFill>
              </a:rPr>
              <a:t>(EPS dont le total des produits du compte de résultat principal est égal ou supérieur à </a:t>
            </a:r>
            <a:r>
              <a:rPr lang="fr-FR" sz="1600" b="1" dirty="0">
                <a:solidFill>
                  <a:srgbClr val="004060"/>
                </a:solidFill>
              </a:rPr>
              <a:t>100 millions d’€</a:t>
            </a:r>
            <a:r>
              <a:rPr lang="fr-FR" sz="1600" dirty="0">
                <a:solidFill>
                  <a:srgbClr val="004060"/>
                </a:solidFill>
              </a:rPr>
              <a:t> pendant 3 exercices consécutifs)</a:t>
            </a:r>
            <a:r>
              <a:rPr lang="fr-FR" sz="1600" b="1" dirty="0">
                <a:solidFill>
                  <a:srgbClr val="004060"/>
                </a:solidFill>
              </a:rPr>
              <a:t>, et la sortie du dispositif de certification.</a:t>
            </a:r>
          </a:p>
          <a:p>
            <a:pPr marL="266400" lvl="0" indent="-264960" hangingPunct="1">
              <a:spcAft>
                <a:spcPts val="1414"/>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dirty="0">
                <a:solidFill>
                  <a:srgbClr val="004060"/>
                </a:solidFill>
              </a:rPr>
              <a:t>L’arrêté du 23 décembre 2013 fixe la liste des EPS certifiables dès l’exercice 2014.</a:t>
            </a:r>
          </a:p>
          <a:p>
            <a:pPr marL="266400" lvl="0" indent="-264960" hangingPunct="1">
              <a:spcAft>
                <a:spcPts val="1414"/>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dirty="0">
                <a:solidFill>
                  <a:srgbClr val="004060"/>
                </a:solidFill>
              </a:rPr>
              <a:t>L'arrêté du 1</a:t>
            </a:r>
            <a:r>
              <a:rPr lang="fr-FR" sz="1600" b="1" baseline="30000" dirty="0">
                <a:solidFill>
                  <a:srgbClr val="004060"/>
                </a:solidFill>
              </a:rPr>
              <a:t>er</a:t>
            </a:r>
            <a:r>
              <a:rPr lang="fr-FR" sz="1600" b="1" dirty="0">
                <a:solidFill>
                  <a:srgbClr val="004060"/>
                </a:solidFill>
              </a:rPr>
              <a:t> août 2014  fixe une liste de 95 EPS certifiables dès l'exercice 2015.</a:t>
            </a:r>
          </a:p>
          <a:p>
            <a:pPr marL="266400" lvl="0" indent="-264960" hangingPunct="1">
              <a:spcAft>
                <a:spcPts val="1414"/>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dirty="0">
                <a:solidFill>
                  <a:srgbClr val="004060"/>
                </a:solidFill>
              </a:rPr>
              <a:t>Un arrêté sera prochainement signé pour fixer la liste des EPS certifiables dès l'exercice 2016.</a:t>
            </a:r>
          </a:p>
          <a:p>
            <a:pPr marL="266400" lvl="0" indent="-264960" hangingPunct="1">
              <a:spcAft>
                <a:spcPts val="1414"/>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dirty="0">
              <a:solidFill>
                <a:srgbClr val="004060"/>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Rectangle 1"/>
          <p:cNvSpPr/>
          <p:nvPr/>
        </p:nvSpPr>
        <p:spPr>
          <a:xfrm>
            <a:off x="216000" y="576000"/>
            <a:ext cx="8712000" cy="53161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ctr" rtl="0" hangingPunct="1">
              <a:lnSpc>
                <a:spcPct val="100000"/>
              </a:lnSpc>
              <a:spcBef>
                <a:spcPts val="1576"/>
              </a:spcBef>
              <a:spcAft>
                <a:spcPts val="451"/>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800" b="1" i="0" u="none" strike="noStrike" kern="1200" spc="0" baseline="0" dirty="0">
                <a:ln>
                  <a:noFill/>
                </a:ln>
                <a:solidFill>
                  <a:srgbClr val="CC9900"/>
                </a:solidFill>
                <a:latin typeface="Arial" pitchFamily="18"/>
                <a:ea typeface="Microsoft YaHei" pitchFamily="2"/>
                <a:cs typeface="Mangal" pitchFamily="2"/>
              </a:rPr>
              <a:t>	</a:t>
            </a:r>
          </a:p>
          <a:p>
            <a:pPr marL="0" marR="0" lvl="0" indent="0" algn="l" rtl="0" hangingPunct="1">
              <a:lnSpc>
                <a:spcPct val="90000"/>
              </a:lnSpc>
              <a:spcBef>
                <a:spcPts val="694"/>
              </a:spcBef>
              <a:spcAft>
                <a:spcPts val="3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1" i="0" u="none" strike="noStrike" kern="1200" spc="0" baseline="0" dirty="0">
                <a:ln>
                  <a:noFill/>
                </a:ln>
                <a:solidFill>
                  <a:srgbClr val="CC9900"/>
                </a:solidFill>
                <a:latin typeface="Arial" pitchFamily="18"/>
                <a:ea typeface="Microsoft YaHei" pitchFamily="2"/>
                <a:cs typeface="Mangal" pitchFamily="2"/>
              </a:rPr>
              <a:t>La préparation de la clôture de l'exercice</a:t>
            </a:r>
          </a:p>
          <a:p>
            <a:pPr marL="0" marR="0" lvl="0" indent="0" algn="l" rtl="0" hangingPunct="1">
              <a:lnSpc>
                <a:spcPct val="90000"/>
              </a:lnSpc>
              <a:spcBef>
                <a:spcPts val="694"/>
              </a:spcBef>
              <a:spcAft>
                <a:spcPts val="3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1" i="0" u="none" strike="noStrike" kern="1200" spc="0" baseline="0" dirty="0">
              <a:ln>
                <a:noFill/>
              </a:ln>
              <a:solidFill>
                <a:srgbClr val="004060"/>
              </a:solidFill>
              <a:latin typeface="Arial" pitchFamily="18"/>
              <a:ea typeface="Microsoft YaHei" pitchFamily="2"/>
              <a:cs typeface="Mangal" pitchFamily="2"/>
            </a:endParaRPr>
          </a:p>
          <a:p>
            <a:pPr marL="0" marR="0" lvl="0" indent="0" algn="l" rtl="0" hangingPunct="1">
              <a:lnSpc>
                <a:spcPct val="90000"/>
              </a:lnSpc>
              <a:spcBef>
                <a:spcPts val="694"/>
              </a:spcBef>
              <a:spcAft>
                <a:spcPts val="3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kern="1200" spc="0" baseline="0" dirty="0">
                <a:ln>
                  <a:noFill/>
                </a:ln>
                <a:solidFill>
                  <a:srgbClr val="004060"/>
                </a:solidFill>
                <a:latin typeface="Arial" pitchFamily="18"/>
                <a:ea typeface="Microsoft YaHei" pitchFamily="2"/>
                <a:cs typeface="Mangal" pitchFamily="2"/>
              </a:rPr>
              <a:t>Précisions sur la revue analytique des soldes (élément du dossier de clôture)</a:t>
            </a:r>
          </a:p>
          <a:p>
            <a:pPr marL="0" marR="0" lvl="2" indent="0" algn="l" rtl="0" hangingPunct="1">
              <a:lnSpc>
                <a:spcPct val="90000"/>
              </a:lnSpc>
              <a:spcBef>
                <a:spcPts val="694"/>
              </a:spcBef>
              <a:spcAft>
                <a:spcPts val="300"/>
              </a:spcAft>
              <a:buClr>
                <a:srgbClr val="E47918"/>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rgbClr val="004060"/>
                </a:solidFill>
                <a:latin typeface="Arial" pitchFamily="18"/>
                <a:ea typeface="Microsoft YaHei" pitchFamily="2"/>
                <a:cs typeface="Mangal" pitchFamily="2"/>
              </a:rPr>
              <a:t>Un outil développé sous CALC permet aux comptables de réaliser une revue analytique des comptes à 3 chiffres afin de se concentrer sur les variations significatives.</a:t>
            </a:r>
          </a:p>
          <a:p>
            <a:pPr marL="0" marR="0" lvl="2" indent="0" algn="l" rtl="0" hangingPunct="1">
              <a:lnSpc>
                <a:spcPct val="90000"/>
              </a:lnSpc>
              <a:spcBef>
                <a:spcPts val="694"/>
              </a:spcBef>
              <a:spcAft>
                <a:spcPts val="300"/>
              </a:spcAft>
              <a:buClr>
                <a:srgbClr val="E47918"/>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rgbClr val="004060"/>
                </a:solidFill>
                <a:latin typeface="Arial" pitchFamily="18"/>
                <a:ea typeface="Microsoft YaHei" pitchFamily="2"/>
                <a:cs typeface="Mangal" pitchFamily="2"/>
              </a:rPr>
              <a:t>Cet outil rapproche deux balances réglementaires.</a:t>
            </a:r>
          </a:p>
          <a:p>
            <a:pPr marL="0" marR="0" lvl="2" indent="0" algn="l" rtl="0" hangingPunct="1">
              <a:lnSpc>
                <a:spcPct val="90000"/>
              </a:lnSpc>
              <a:spcBef>
                <a:spcPts val="694"/>
              </a:spcBef>
              <a:spcAft>
                <a:spcPts val="300"/>
              </a:spcAft>
              <a:buClr>
                <a:srgbClr val="E47918"/>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rgbClr val="004060"/>
                </a:solidFill>
                <a:latin typeface="Arial" pitchFamily="18"/>
                <a:ea typeface="Microsoft YaHei" pitchFamily="2"/>
                <a:cs typeface="Mangal" pitchFamily="2"/>
              </a:rPr>
              <a:t>Les variations des soldes (N/N-1) sont mises en évidence et peuvent ainsi être analysées par le comptable.</a:t>
            </a:r>
          </a:p>
          <a:p>
            <a:pPr marL="0" marR="0" lvl="0" indent="0" algn="l" rtl="0" hangingPunct="1">
              <a:lnSpc>
                <a:spcPct val="90000"/>
              </a:lnSpc>
              <a:spcBef>
                <a:spcPts val="785"/>
              </a:spcBef>
              <a:spcAft>
                <a:spcPts val="334"/>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rgbClr val="004060"/>
                </a:solidFill>
                <a:latin typeface="Arial" pitchFamily="18"/>
                <a:ea typeface="Microsoft YaHei" pitchFamily="2"/>
                <a:cs typeface="Mangal" pitchFamily="2"/>
              </a:rPr>
              <a:t>Le mode opératoire de l'outil RAB (revue analytique des balances) a été diffusé par le SCL en décembre 2014 (mail SCL1 du 17/12/2014). Il est disponible dans l'intranet DGFiP (Nausicaa).</a:t>
            </a:r>
          </a:p>
          <a:p>
            <a:pPr marL="0" marR="0" lvl="0" indent="0" algn="l" rtl="0" hangingPunct="1">
              <a:lnSpc>
                <a:spcPct val="90000"/>
              </a:lnSpc>
              <a:spcBef>
                <a:spcPts val="694"/>
              </a:spcBef>
              <a:spcAft>
                <a:spcPts val="3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0" marR="0" lvl="1" indent="0" algn="l" rtl="0" hangingPunct="1">
              <a:lnSpc>
                <a:spcPct val="90000"/>
              </a:lnSpc>
              <a:spcBef>
                <a:spcPts val="785"/>
              </a:spcBef>
              <a:spcAft>
                <a:spcPts val="334"/>
              </a:spcAft>
              <a:buClr>
                <a:srgbClr val="E47918"/>
              </a:buClr>
              <a:buSzPct val="100000"/>
              <a:buFont typeface="Monotype Sort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rgbClr val="004060"/>
                </a:solidFill>
                <a:latin typeface="Arial" pitchFamily="18"/>
                <a:ea typeface="Microsoft YaHei" pitchFamily="2"/>
                <a:cs typeface="Mangal" pitchFamily="2"/>
              </a:rPr>
              <a:t>Cela permet de détecter les oublis d'écritures majeures (fin d'année), les erreurs d'enregistrement, les changements de nomenclature, les corrections d'erreur, les fusions de structures, etc... et ainsi de préparer au mieux la clôture de l'exercice, notamment en perspective de la venue du certificateur.</a:t>
            </a:r>
          </a:p>
          <a:p>
            <a:pPr marL="0" marR="0" lvl="1" indent="0" algn="l" rtl="0" hangingPunct="1">
              <a:lnSpc>
                <a:spcPct val="90000"/>
              </a:lnSpc>
              <a:spcBef>
                <a:spcPts val="785"/>
              </a:spcBef>
              <a:spcAft>
                <a:spcPts val="334"/>
              </a:spcAft>
              <a:buClr>
                <a:srgbClr val="E47918"/>
              </a:buClr>
              <a:buSzPct val="100000"/>
              <a:buFont typeface="Monotype Sort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kern="1200" spc="0" baseline="0" dirty="0">
              <a:ln>
                <a:noFill/>
              </a:ln>
              <a:solidFill>
                <a:srgbClr val="004060"/>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ext Box 1"/>
          <p:cNvSpPr/>
          <p:nvPr/>
        </p:nvSpPr>
        <p:spPr>
          <a:xfrm>
            <a:off x="288000" y="1063080"/>
            <a:ext cx="8039160" cy="47689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Actualités de la certification des comptes</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1" i="0" u="none" strike="noStrike" kern="1200" spc="0" baseline="0">
              <a:ln>
                <a:noFill/>
              </a:ln>
              <a:solidFill>
                <a:srgbClr val="004060"/>
              </a:solidFill>
              <a:latin typeface="Arial" pitchFamily="18"/>
              <a:ea typeface="Microsoft YaHei" pitchFamily="2"/>
              <a:cs typeface="Mangal" pitchFamily="2"/>
            </a:endParaRP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0" spc="0" baseline="0">
                <a:ln>
                  <a:noFill/>
                </a:ln>
                <a:solidFill>
                  <a:srgbClr val="004060"/>
                </a:solidFill>
                <a:latin typeface="Arial" pitchFamily="18"/>
                <a:ea typeface="Microsoft YaHei" pitchFamily="2"/>
                <a:cs typeface="Mangal" pitchFamily="2"/>
              </a:rPr>
              <a:t>Rappel du cadre juridique</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0" spc="0" baseline="0">
                <a:ln>
                  <a:noFill/>
                </a:ln>
                <a:solidFill>
                  <a:srgbClr val="004060"/>
                </a:solidFill>
                <a:latin typeface="Arial" pitchFamily="18"/>
                <a:ea typeface="Microsoft YaHei" pitchFamily="2"/>
                <a:cs typeface="Mangal" pitchFamily="2"/>
              </a:rPr>
              <a:t>1. </a:t>
            </a:r>
            <a:r>
              <a:rPr lang="fr-FR" sz="1600" b="1" i="0" u="none" strike="noStrike" kern="0" spc="0" baseline="0">
                <a:ln>
                  <a:noFill/>
                </a:ln>
                <a:solidFill>
                  <a:srgbClr val="004060"/>
                </a:solidFill>
                <a:latin typeface="Arial" pitchFamily="34"/>
                <a:ea typeface="Microsoft YaHei" pitchFamily="2"/>
                <a:cs typeface="Arial" pitchFamily="34"/>
              </a:rPr>
              <a:t>Actualités comptables</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2. Clôture de l'exercice 2014</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3. Développement du dispositif de contrôle interne</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4. Bilan des marchés de commissariat aux comptes vague 1</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5. Restitution de l'enquête « retour d'expérience sur les premiers travaux du certificateur »</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18"/>
                <a:ea typeface="Microsoft YaHei" pitchFamily="2"/>
                <a:cs typeface="Mangal" pitchFamily="2"/>
              </a:rPr>
              <a:t>6. Animation / pilotage du chantier : objectifs 2015</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18"/>
              <a:ea typeface="Microsoft YaHei" pitchFamily="2"/>
              <a:cs typeface="Mangal" pitchFamily="2"/>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18"/>
                <a:ea typeface="Microsoft YaHei" pitchFamily="2"/>
                <a:cs typeface="Mangal" pitchFamily="2"/>
              </a:rPr>
              <a:t>7. Préparer la venue du certificateur</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1" i="0" u="none" strike="noStrike" kern="1200" spc="0" baseline="0">
              <a:ln>
                <a:noFill/>
              </a:ln>
              <a:solidFill>
                <a:srgbClr val="004060"/>
              </a:solidFill>
              <a:latin typeface="Arial" pitchFamily="18"/>
              <a:ea typeface="Microsoft YaHei" pitchFamily="2"/>
              <a:cs typeface="Mangal" pitchFamily="2"/>
            </a:endParaRPr>
          </a:p>
        </p:txBody>
      </p:sp>
      <p:sp>
        <p:nvSpPr>
          <p:cNvPr id="3" name="Rectangle 2"/>
          <p:cNvSpPr/>
          <p:nvPr/>
        </p:nvSpPr>
        <p:spPr>
          <a:xfrm>
            <a:off x="323528" y="3429000"/>
            <a:ext cx="6400799"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w="12600">
            <a:solidFill>
              <a:srgbClr val="404060"/>
            </a:solidFill>
            <a:prstDash val="solid"/>
            <a:miter/>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0"/>
              </a:spcBef>
              <a:spcAft>
                <a:spcPts val="0"/>
              </a:spcAft>
              <a:buNone/>
              <a:tabLst/>
            </a:pPr>
            <a:endParaRPr lang="fr-FR" sz="1800" b="0" i="0" u="none" strike="noStrike" kern="1200" spc="0" baseline="0">
              <a:ln>
                <a:noFill/>
              </a:ln>
              <a:solidFill>
                <a:srgbClr val="000000"/>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338760" y="332656"/>
            <a:ext cx="8229240" cy="576064"/>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just">
              <a:buNone/>
            </a:pPr>
            <a:r>
              <a:rPr lang="fr-FR" sz="1600" b="1" dirty="0">
                <a:solidFill>
                  <a:srgbClr val="CC9900"/>
                </a:solidFill>
              </a:rPr>
              <a:t>Développement du dispositif de contrôle interne</a:t>
            </a:r>
          </a:p>
        </p:txBody>
      </p:sp>
      <p:sp>
        <p:nvSpPr>
          <p:cNvPr id="3" name="Espace réservé du texte 2"/>
          <p:cNvSpPr txBox="1">
            <a:spLocks noGrp="1"/>
          </p:cNvSpPr>
          <p:nvPr>
            <p:ph type="body" idx="4294967295"/>
          </p:nvPr>
        </p:nvSpPr>
        <p:spPr>
          <a:xfrm>
            <a:off x="0" y="836712"/>
            <a:ext cx="8928000" cy="6021288"/>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lgn="just">
              <a:spcAft>
                <a:spcPts val="1414"/>
              </a:spcAft>
              <a:buNone/>
              <a:tabLst/>
            </a:pPr>
            <a:r>
              <a:rPr lang="fr-FR" sz="1600" b="1" dirty="0">
                <a:solidFill>
                  <a:schemeClr val="tx2"/>
                </a:solidFill>
                <a:latin typeface="Arial" pitchFamily="34" charset="0"/>
                <a:cs typeface="Arial" pitchFamily="34" charset="0"/>
              </a:rPr>
              <a:t>La maîtrise des risques comptables et financiers est une démarche visant à améliorer la qualité de la gestion financière et comptable d’un EPS.</a:t>
            </a:r>
          </a:p>
          <a:p>
            <a:pPr lvl="0" algn="just">
              <a:spcAft>
                <a:spcPts val="1414"/>
              </a:spcAft>
              <a:buNone/>
              <a:tabLst/>
            </a:pPr>
            <a:r>
              <a:rPr lang="fr-FR" sz="1600" dirty="0">
                <a:solidFill>
                  <a:schemeClr val="tx2"/>
                </a:solidFill>
                <a:latin typeface="Arial" pitchFamily="34" charset="0"/>
                <a:cs typeface="Arial" pitchFamily="34" charset="0"/>
              </a:rPr>
              <a:t>L’objectif est d’</a:t>
            </a:r>
            <a:r>
              <a:rPr lang="fr-FR" sz="1600" b="1" dirty="0">
                <a:solidFill>
                  <a:schemeClr val="tx2"/>
                </a:solidFill>
                <a:latin typeface="Arial" pitchFamily="34" charset="0"/>
                <a:cs typeface="Arial" pitchFamily="34" charset="0"/>
              </a:rPr>
              <a:t>obtenir un degré de maîtrise raisonnable des risques liés aux processus et aux procédures comptables mises en œuvre au sein de la structure</a:t>
            </a:r>
            <a:r>
              <a:rPr lang="fr-FR" sz="1600" dirty="0">
                <a:solidFill>
                  <a:schemeClr val="tx2"/>
                </a:solidFill>
                <a:latin typeface="Arial" pitchFamily="34" charset="0"/>
                <a:cs typeface="Arial" pitchFamily="34" charset="0"/>
              </a:rPr>
              <a:t>.</a:t>
            </a:r>
          </a:p>
          <a:p>
            <a:pPr lvl="0" algn="just">
              <a:spcAft>
                <a:spcPts val="1414"/>
              </a:spcAft>
              <a:buNone/>
              <a:tabLst/>
            </a:pPr>
            <a:r>
              <a:rPr lang="fr-FR" sz="1600" dirty="0">
                <a:solidFill>
                  <a:schemeClr val="tx2"/>
                </a:solidFill>
                <a:latin typeface="Arial" pitchFamily="34" charset="0"/>
                <a:cs typeface="Arial" pitchFamily="34" charset="0"/>
              </a:rPr>
              <a:t>Il s’inscrit dans l’</a:t>
            </a:r>
            <a:r>
              <a:rPr lang="fr-FR" sz="1600" b="1" dirty="0">
                <a:solidFill>
                  <a:schemeClr val="tx2"/>
                </a:solidFill>
                <a:latin typeface="Arial" pitchFamily="34" charset="0"/>
                <a:cs typeface="Arial" pitchFamily="34" charset="0"/>
              </a:rPr>
              <a:t>objectif général de fiabilisation des comptes et, donc de certification des comptes,</a:t>
            </a:r>
            <a:r>
              <a:rPr lang="fr-FR" sz="1600" dirty="0">
                <a:solidFill>
                  <a:schemeClr val="tx2"/>
                </a:solidFill>
                <a:latin typeface="Arial" pitchFamily="34" charset="0"/>
                <a:cs typeface="Arial" pitchFamily="34" charset="0"/>
              </a:rPr>
              <a:t> ainsi que dans l’objectif d’amélioration de la performance de l’établissement.</a:t>
            </a:r>
          </a:p>
          <a:p>
            <a:pPr lvl="0">
              <a:spcAft>
                <a:spcPts val="0"/>
              </a:spcAft>
              <a:buNone/>
              <a:tabLst/>
            </a:pPr>
            <a:r>
              <a:rPr lang="fr-FR" sz="1600" b="1" dirty="0">
                <a:solidFill>
                  <a:schemeClr val="tx2"/>
                </a:solidFill>
                <a:latin typeface="Arial" pitchFamily="34" charset="0"/>
                <a:cs typeface="Arial" pitchFamily="34" charset="0"/>
              </a:rPr>
              <a:t>L’intérêt de l’établissement à développer le contrôle interne comptable se traduit en gains</a:t>
            </a:r>
            <a:r>
              <a:rPr lang="fr-FR" sz="1600" dirty="0">
                <a:solidFill>
                  <a:schemeClr val="tx2"/>
                </a:solidFill>
                <a:latin typeface="Arial" pitchFamily="34" charset="0"/>
                <a:cs typeface="Arial" pitchFamily="34" charset="0"/>
              </a:rPr>
              <a:t> trouvant leur origine :</a:t>
            </a:r>
          </a:p>
          <a:p>
            <a:pPr lvl="0">
              <a:spcAft>
                <a:spcPts val="286"/>
              </a:spcAft>
              <a:buNone/>
              <a:tabLst/>
            </a:pPr>
            <a:r>
              <a:rPr lang="fr-FR" sz="1600" dirty="0">
                <a:solidFill>
                  <a:schemeClr val="tx2"/>
                </a:solidFill>
                <a:latin typeface="Arial" pitchFamily="34" charset="0"/>
                <a:cs typeface="Arial" pitchFamily="34" charset="0"/>
              </a:rPr>
              <a:t> dans une plus grande efficacité d’un pilotage assis sur une information comptable de qualité, prompte et exhaustive,</a:t>
            </a:r>
          </a:p>
          <a:p>
            <a:pPr lvl="0">
              <a:spcAft>
                <a:spcPts val="286"/>
              </a:spcAft>
              <a:buNone/>
              <a:tabLst/>
            </a:pPr>
            <a:r>
              <a:rPr lang="fr-FR" sz="1600" dirty="0">
                <a:solidFill>
                  <a:schemeClr val="tx2"/>
                </a:solidFill>
                <a:latin typeface="Arial" pitchFamily="34" charset="0"/>
                <a:cs typeface="Arial" pitchFamily="34" charset="0"/>
              </a:rPr>
              <a:t> dans l’amélioration de sa notoriété et de son image auprès de ses interlocuteurs et notamment des organismes bancaires,</a:t>
            </a:r>
          </a:p>
          <a:p>
            <a:pPr lvl="0">
              <a:spcAft>
                <a:spcPts val="286"/>
              </a:spcAft>
              <a:buNone/>
              <a:tabLst/>
            </a:pPr>
            <a:r>
              <a:rPr lang="fr-FR" sz="1600" dirty="0">
                <a:solidFill>
                  <a:schemeClr val="tx2"/>
                </a:solidFill>
                <a:latin typeface="Arial" pitchFamily="34" charset="0"/>
                <a:cs typeface="Arial" pitchFamily="34" charset="0"/>
              </a:rPr>
              <a:t> dans la sécurisation et l’efficience accrue des processus de dépenses et de recettes, notamment.</a:t>
            </a:r>
          </a:p>
          <a:p>
            <a:pPr lvl="0">
              <a:spcBef>
                <a:spcPts val="1134"/>
              </a:spcBef>
              <a:spcAft>
                <a:spcPts val="850"/>
              </a:spcAft>
              <a:buNone/>
              <a:tabLst/>
            </a:pPr>
            <a:r>
              <a:rPr lang="fr-FR" sz="1600" b="1" dirty="0">
                <a:solidFill>
                  <a:schemeClr val="tx2"/>
                </a:solidFill>
                <a:latin typeface="Arial" pitchFamily="34" charset="0"/>
                <a:cs typeface="Arial" pitchFamily="34" charset="0"/>
              </a:rPr>
              <a:t>Le contrôle interne comptable et financier est un dispositif permettant de couvrir les risques comptables et financiers, il participe ainsi directement à la qualité des comptes.</a:t>
            </a:r>
          </a:p>
          <a:p>
            <a:pPr lvl="0">
              <a:spcAft>
                <a:spcPts val="850"/>
              </a:spcAft>
              <a:buNone/>
              <a:tabLst/>
            </a:pPr>
            <a:r>
              <a:rPr lang="fr-FR" sz="1600" b="1" dirty="0">
                <a:solidFill>
                  <a:schemeClr val="tx2"/>
                </a:solidFill>
                <a:latin typeface="Arial" pitchFamily="34" charset="0"/>
                <a:cs typeface="Arial" pitchFamily="34" charset="0"/>
              </a:rPr>
              <a:t>Il permet d’éviter dans le temps la reproduction des anomalies comptables détectées et de pérenniser le redressement de situation opéré sur les pratiques comptables.</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Rectangle 1"/>
          <p:cNvSpPr/>
          <p:nvPr/>
        </p:nvSpPr>
        <p:spPr>
          <a:xfrm>
            <a:off x="360000" y="1418400"/>
            <a:ext cx="8496000" cy="2469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254061"/>
                </a:solidFill>
                <a:latin typeface="Arial" pitchFamily="18"/>
                <a:ea typeface="Microsoft YaHei" pitchFamily="2"/>
                <a:cs typeface="Mangal" pitchFamily="2"/>
              </a:rPr>
              <a:t>Une documentation a été établie conjointement par la DGOS et la DGFiP pour accompagner les EPS dans le déploiement du dispositif de contrôle interne.</a:t>
            </a:r>
          </a:p>
          <a:p>
            <a:pPr marL="266400" marR="0" lvl="0" indent="-264960" algn="just" rtl="0" hangingPunct="1">
              <a:lnSpc>
                <a:spcPct val="100000"/>
              </a:lnSpc>
              <a:spcBef>
                <a:spcPts val="1576"/>
              </a:spcBef>
              <a:spcAft>
                <a:spcPts val="451"/>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1200" spc="0" baseline="0">
                <a:ln>
                  <a:noFill/>
                </a:ln>
                <a:solidFill>
                  <a:srgbClr val="254061"/>
                </a:solidFill>
                <a:latin typeface="Arial" pitchFamily="18"/>
                <a:ea typeface="Microsoft YaHei" pitchFamily="2"/>
                <a:cs typeface="Mangal" pitchFamily="2"/>
              </a:rPr>
              <a:t>Des cartographies des risques sont disponibles sur les principaux cycles </a:t>
            </a:r>
            <a:r>
              <a:rPr lang="fr-FR" sz="1600" b="0" i="0" u="none" strike="noStrike" kern="1200" spc="0" baseline="0">
                <a:ln>
                  <a:noFill/>
                </a:ln>
                <a:solidFill>
                  <a:srgbClr val="254061"/>
                </a:solidFill>
                <a:latin typeface="Arial" pitchFamily="18"/>
                <a:ea typeface="Microsoft YaHei" pitchFamily="2"/>
                <a:cs typeface="Mangal" pitchFamily="2"/>
              </a:rPr>
              <a:t>(immobilisations, achats, personnel, recettes, endettement long terme et trésorerie court terme). Elles sont accessibles sur le site du ministère de la santé.</a:t>
            </a:r>
          </a:p>
          <a:p>
            <a:pPr marL="0" marR="0" lvl="0" indent="0" algn="just" rtl="0" hangingPunct="0">
              <a:lnSpc>
                <a:spcPct val="100000"/>
              </a:lnSpc>
              <a:spcBef>
                <a:spcPts val="0"/>
              </a:spcBef>
              <a:spcAft>
                <a:spcPts val="0"/>
              </a:spcAft>
              <a:buNone/>
              <a:tabLst/>
            </a:pPr>
            <a:r>
              <a:rPr lang="fr-FR" sz="1600" b="1" i="0" u="none" strike="noStrike" kern="1200" spc="0" baseline="0">
                <a:ln>
                  <a:noFill/>
                </a:ln>
                <a:solidFill>
                  <a:srgbClr val="254061"/>
                </a:solidFill>
                <a:latin typeface="Arial" pitchFamily="34"/>
                <a:ea typeface="Microsoft YaHei" pitchFamily="2"/>
                <a:cs typeface="Mangal" pitchFamily="2"/>
              </a:rPr>
              <a:t>Ces cartographies présentent des mesures de maîtrise des risques.</a:t>
            </a:r>
          </a:p>
          <a:p>
            <a:pPr marL="0" marR="0" lvl="0" indent="0" algn="just" rtl="0" hangingPunct="0">
              <a:lnSpc>
                <a:spcPct val="100000"/>
              </a:lnSpc>
              <a:spcBef>
                <a:spcPts val="0"/>
              </a:spcBef>
              <a:spcAft>
                <a:spcPts val="0"/>
              </a:spcAft>
              <a:buNone/>
              <a:tabLst/>
            </a:pPr>
            <a:endParaRPr lang="fr-FR" sz="1600" b="1" i="0" u="none" strike="noStrike" kern="1200" spc="0" baseline="0">
              <a:ln>
                <a:noFill/>
              </a:ln>
              <a:solidFill>
                <a:srgbClr val="254061"/>
              </a:solidFill>
              <a:latin typeface="Arial" pitchFamily="34"/>
              <a:ea typeface="Microsoft YaHei" pitchFamily="2"/>
              <a:cs typeface="Mangal" pitchFamily="2"/>
            </a:endParaRPr>
          </a:p>
          <a:p>
            <a:pPr marL="0" marR="0" lvl="0" indent="0" algn="just" rtl="0" hangingPunct="0">
              <a:lnSpc>
                <a:spcPct val="100000"/>
              </a:lnSpc>
              <a:spcBef>
                <a:spcPts val="0"/>
              </a:spcBef>
              <a:spcAft>
                <a:spcPts val="0"/>
              </a:spcAft>
              <a:buNone/>
              <a:tabLst/>
            </a:pPr>
            <a:r>
              <a:rPr lang="fr-FR" sz="1600" b="0" i="0" u="none" strike="noStrike" kern="1200" spc="0" baseline="0">
                <a:ln>
                  <a:noFill/>
                </a:ln>
                <a:solidFill>
                  <a:srgbClr val="254061"/>
                </a:solidFill>
                <a:latin typeface="Arial" pitchFamily="34"/>
                <a:ea typeface="Microsoft YaHei" pitchFamily="2"/>
                <a:cs typeface="Mangal" pitchFamily="2"/>
              </a:rPr>
              <a:t>Chaque EPS peut ainsi analyser son organisation et recenser, évaluer ses risques et mettre en place les mesures de maîtrise des risques les plus appropriées.</a:t>
            </a:r>
          </a:p>
          <a:p>
            <a:pPr marL="0" marR="0" lvl="0" indent="0" algn="just" rtl="0" hangingPunct="0">
              <a:lnSpc>
                <a:spcPct val="100000"/>
              </a:lnSpc>
              <a:spcBef>
                <a:spcPts val="0"/>
              </a:spcBef>
              <a:spcAft>
                <a:spcPts val="0"/>
              </a:spcAft>
              <a:buNone/>
              <a:tabLst/>
            </a:pPr>
            <a:endParaRPr lang="fr-FR" sz="1600" b="1" i="0" u="none" strike="noStrike" kern="1200" spc="0" baseline="0">
              <a:ln>
                <a:noFill/>
              </a:ln>
              <a:solidFill>
                <a:srgbClr val="254061"/>
              </a:solidFill>
              <a:latin typeface="Arial" pitchFamily="34"/>
              <a:ea typeface="Microsoft YaHei" pitchFamily="2"/>
              <a:cs typeface="Mangal" pitchFamily="2"/>
            </a:endParaRPr>
          </a:p>
          <a:p>
            <a:pPr marL="0" marR="0" lvl="0" indent="0" algn="just" rtl="0" hangingPunct="0">
              <a:lnSpc>
                <a:spcPct val="100000"/>
              </a:lnSpc>
              <a:spcBef>
                <a:spcPts val="0"/>
              </a:spcBef>
              <a:spcAft>
                <a:spcPts val="0"/>
              </a:spcAft>
              <a:buNone/>
              <a:tabLst/>
            </a:pPr>
            <a:r>
              <a:rPr lang="fr-FR" sz="1600" b="1" i="0" u="none" strike="noStrike" kern="1200" spc="0" baseline="0">
                <a:ln>
                  <a:noFill/>
                </a:ln>
                <a:solidFill>
                  <a:srgbClr val="254061"/>
                </a:solidFill>
                <a:latin typeface="Arial" pitchFamily="34"/>
                <a:ea typeface="Microsoft YaHei" pitchFamily="2"/>
                <a:cs typeface="Mangal" pitchFamily="2"/>
              </a:rPr>
              <a:t>Les cartographies identifient –à dire d’experts et de manière globale- les risques comptables communément constatés dans les EPS avant déploiement d’un contrôle interne comptable et permettent ainsi :</a:t>
            </a:r>
          </a:p>
          <a:p>
            <a:pPr marL="0" marR="0" lvl="0" indent="0" algn="just" rtl="0" hangingPunct="0">
              <a:lnSpc>
                <a:spcPct val="100000"/>
              </a:lnSpc>
              <a:spcBef>
                <a:spcPts val="850"/>
              </a:spcBef>
              <a:spcAft>
                <a:spcPts val="0"/>
              </a:spcAft>
              <a:buNone/>
              <a:tabLst/>
            </a:pPr>
            <a:r>
              <a:rPr lang="fr-FR" sz="1600" b="1" i="0" u="none" strike="noStrike" kern="1200" spc="0" baseline="0">
                <a:ln>
                  <a:noFill/>
                </a:ln>
                <a:solidFill>
                  <a:srgbClr val="254061"/>
                </a:solidFill>
                <a:latin typeface="Arial" pitchFamily="34"/>
                <a:ea typeface="Symbol" pitchFamily="2"/>
                <a:cs typeface="Symbol" pitchFamily="2"/>
              </a:rPr>
              <a:t>·	</a:t>
            </a:r>
            <a:r>
              <a:rPr lang="fr-FR" sz="1600" b="1" i="0" u="none" strike="noStrike" kern="1200" spc="0" baseline="0">
                <a:ln>
                  <a:noFill/>
                </a:ln>
                <a:solidFill>
                  <a:srgbClr val="254061"/>
                </a:solidFill>
                <a:latin typeface="Arial" pitchFamily="34"/>
                <a:ea typeface="Microsoft YaHei" pitchFamily="2"/>
                <a:cs typeface="Mangal" pitchFamily="2"/>
              </a:rPr>
              <a:t>d’alerter les responsables hospitaliers sur les processus ou segments de processus présentant en général le plus de risques du point de vue de la qualité comptable</a:t>
            </a:r>
          </a:p>
          <a:p>
            <a:pPr marL="0" marR="0" lvl="0" indent="0" algn="just" rtl="0" hangingPunct="0">
              <a:lnSpc>
                <a:spcPct val="100000"/>
              </a:lnSpc>
              <a:spcBef>
                <a:spcPts val="1134"/>
              </a:spcBef>
              <a:spcAft>
                <a:spcPts val="0"/>
              </a:spcAft>
              <a:buNone/>
              <a:tabLst/>
            </a:pPr>
            <a:r>
              <a:rPr lang="fr-FR" sz="1600" b="1" i="0" u="none" strike="noStrike" kern="1200" spc="0" baseline="0">
                <a:ln>
                  <a:noFill/>
                </a:ln>
                <a:solidFill>
                  <a:srgbClr val="254061"/>
                </a:solidFill>
                <a:latin typeface="Arial" pitchFamily="34"/>
                <a:ea typeface="Symbol" pitchFamily="2"/>
                <a:cs typeface="Symbol" pitchFamily="2"/>
              </a:rPr>
              <a:t>·	</a:t>
            </a:r>
            <a:r>
              <a:rPr lang="fr-FR" sz="1600" b="1" i="0" u="none" strike="noStrike" kern="1200" spc="0" baseline="0">
                <a:ln>
                  <a:noFill/>
                </a:ln>
                <a:solidFill>
                  <a:srgbClr val="254061"/>
                </a:solidFill>
                <a:latin typeface="Arial" pitchFamily="34"/>
                <a:ea typeface="Microsoft YaHei" pitchFamily="2"/>
                <a:cs typeface="Mangal" pitchFamily="2"/>
              </a:rPr>
              <a:t>de s’assurer, par comparaison, d’avoir examiné toutes les tâches d’un processus.</a:t>
            </a:r>
          </a:p>
          <a:p>
            <a:pPr marL="266400" marR="0" lvl="0" indent="-264960" algn="just" rtl="0" hangingPunct="1">
              <a:lnSpc>
                <a:spcPct val="100000"/>
              </a:lnSpc>
              <a:spcBef>
                <a:spcPts val="1576"/>
              </a:spcBef>
              <a:spcAft>
                <a:spcPts val="451"/>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1200" spc="0" baseline="0">
              <a:ln>
                <a:noFill/>
              </a:ln>
              <a:solidFill>
                <a:srgbClr val="004586"/>
              </a:solidFill>
              <a:latin typeface="Arial" pitchFamily="34"/>
              <a:ea typeface="Microsoft YaHei" pitchFamily="2"/>
              <a:cs typeface="Mangal" pitchFamily="2"/>
            </a:endParaRPr>
          </a:p>
        </p:txBody>
      </p:sp>
      <p:sp>
        <p:nvSpPr>
          <p:cNvPr id="3" name="Titre 2"/>
          <p:cNvSpPr txBox="1">
            <a:spLocks noGrp="1"/>
          </p:cNvSpPr>
          <p:nvPr>
            <p:ph type="title" idx="4294967295"/>
          </p:nvPr>
        </p:nvSpPr>
        <p:spPr>
          <a:xfrm>
            <a:off x="339120" y="648000"/>
            <a:ext cx="8229240" cy="7704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just">
              <a:buNone/>
            </a:pPr>
            <a:r>
              <a:rPr lang="fr-FR" sz="1600" b="1" dirty="0">
                <a:solidFill>
                  <a:srgbClr val="CC9900"/>
                </a:solidFill>
              </a:rPr>
              <a:t>Développement du dispositif de contrôle interne</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Rectangle 1"/>
          <p:cNvSpPr/>
          <p:nvPr/>
        </p:nvSpPr>
        <p:spPr>
          <a:xfrm>
            <a:off x="144000" y="864000"/>
            <a:ext cx="8712000" cy="3168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1200" spc="0" baseline="0" dirty="0" smtClean="0">
              <a:ln>
                <a:noFill/>
              </a:ln>
              <a:solidFill>
                <a:srgbClr val="003855"/>
              </a:solidFill>
              <a:latin typeface="Arial" pitchFamily="34"/>
              <a:ea typeface="Arial" pitchFamily="34"/>
              <a:cs typeface="Arial" pitchFamily="34"/>
            </a:endParaRPr>
          </a:p>
          <a:p>
            <a:pPr marL="266400" marR="0" lvl="0" indent="-264960" algn="just" rtl="0" hangingPunct="1">
              <a:lnSpc>
                <a:spcPct val="100000"/>
              </a:lnSpc>
              <a:spcBef>
                <a:spcPts val="1576"/>
              </a:spcBef>
              <a:spcAft>
                <a:spcPts val="451"/>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1200" spc="0" baseline="0" dirty="0" smtClean="0">
                <a:ln>
                  <a:noFill/>
                </a:ln>
                <a:solidFill>
                  <a:srgbClr val="003855"/>
                </a:solidFill>
                <a:latin typeface="Arial" pitchFamily="34"/>
                <a:ea typeface="Arial" pitchFamily="34"/>
                <a:cs typeface="Arial" pitchFamily="34"/>
              </a:rPr>
              <a:t>L'offre </a:t>
            </a:r>
            <a:r>
              <a:rPr lang="fr-FR" sz="1600" b="1" i="0" u="none" strike="noStrike" kern="1200" spc="0" baseline="0" dirty="0">
                <a:ln>
                  <a:noFill/>
                </a:ln>
                <a:solidFill>
                  <a:srgbClr val="003855"/>
                </a:solidFill>
                <a:latin typeface="Arial" pitchFamily="34"/>
                <a:ea typeface="Arial" pitchFamily="34"/>
                <a:cs typeface="Arial" pitchFamily="34"/>
              </a:rPr>
              <a:t>de service de la DGFiP, développée dès 2012, s'inscrit ainsi dans le chantier de fiabilisation et de certification des comptes des EPS : Assurer la qualité des opérations financières, en améliorant la qualité du contrôle interne, tout en permettant que les mises à niveau des états comptables soient pérennes.</a:t>
            </a:r>
          </a:p>
          <a:p>
            <a:pPr marL="266400" marR="0" lvl="0" indent="-264960" algn="just" rtl="0" hangingPunct="1">
              <a:lnSpc>
                <a:spcPct val="100000"/>
              </a:lnSpc>
              <a:spcBef>
                <a:spcPts val="1576"/>
              </a:spcBef>
              <a:spcAft>
                <a:spcPts val="451"/>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dirty="0">
                <a:ln>
                  <a:noFill/>
                </a:ln>
                <a:solidFill>
                  <a:srgbClr val="003855"/>
                </a:solidFill>
                <a:latin typeface="Arial" pitchFamily="34"/>
                <a:ea typeface="Arial" pitchFamily="34"/>
                <a:cs typeface="Arial" pitchFamily="34"/>
              </a:rPr>
              <a:t>Elle est destinée à accompagner les EPS dans le renforcement de leur contrôle interne en s'appuyant sur l'expérience acquise dans les autres organismes du secteur public.</a:t>
            </a:r>
          </a:p>
          <a:p>
            <a:pPr marL="266400" marR="0" lvl="0" indent="-264960" algn="just" rtl="0" hangingPunct="1">
              <a:lnSpc>
                <a:spcPct val="100000"/>
              </a:lnSpc>
              <a:spcBef>
                <a:spcPts val="1576"/>
              </a:spcBef>
              <a:spcAft>
                <a:spcPts val="451"/>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400" b="1" i="0" u="none" strike="noStrike" kern="1200" spc="0" baseline="0" dirty="0">
                <a:ln>
                  <a:noFill/>
                </a:ln>
                <a:solidFill>
                  <a:srgbClr val="003855"/>
                </a:solidFill>
                <a:latin typeface="Arial" pitchFamily="34"/>
                <a:ea typeface="Arial" pitchFamily="34"/>
                <a:cs typeface="Arial" pitchFamily="34"/>
              </a:rPr>
              <a:t>A ce titre, des outils ont été diffusés : </a:t>
            </a:r>
            <a:r>
              <a:rPr lang="fr-FR" sz="1400" b="0" i="0" u="none" strike="noStrike" kern="1200" spc="0" baseline="0" dirty="0">
                <a:ln>
                  <a:noFill/>
                </a:ln>
                <a:solidFill>
                  <a:srgbClr val="003855"/>
                </a:solidFill>
                <a:latin typeface="Arial" pitchFamily="34"/>
                <a:ea typeface="Arial" pitchFamily="34"/>
                <a:cs typeface="Arial" pitchFamily="34"/>
              </a:rPr>
              <a:t>cadre de référence du CICF,</a:t>
            </a:r>
            <a:r>
              <a:rPr lang="fr-FR" sz="1400" b="1" i="0" u="none" strike="noStrike" kern="1200" spc="0" baseline="0" dirty="0">
                <a:ln>
                  <a:noFill/>
                </a:ln>
                <a:solidFill>
                  <a:srgbClr val="003855"/>
                </a:solidFill>
                <a:latin typeface="Arial" pitchFamily="34"/>
                <a:ea typeface="Arial" pitchFamily="34"/>
                <a:cs typeface="Arial" pitchFamily="34"/>
              </a:rPr>
              <a:t> </a:t>
            </a:r>
            <a:r>
              <a:rPr lang="fr-FR" sz="1400" b="0" i="0" u="none" strike="noStrike" kern="1200" spc="0" baseline="0" dirty="0">
                <a:ln>
                  <a:noFill/>
                </a:ln>
                <a:solidFill>
                  <a:srgbClr val="003855"/>
                </a:solidFill>
                <a:latin typeface="Arial" pitchFamily="34"/>
                <a:ea typeface="Arial" pitchFamily="34"/>
                <a:cs typeface="Arial" pitchFamily="34"/>
              </a:rPr>
              <a:t>échelle de maturité de la gestion des risques (EMR), projet de cartographie des risques par processus, modèles de plan d'action.</a:t>
            </a:r>
          </a:p>
          <a:p>
            <a:pPr marL="476280" marR="0" lvl="0" indent="-207720" algn="just" rtl="0" hangingPunct="0">
              <a:lnSpc>
                <a:spcPct val="100000"/>
              </a:lnSpc>
              <a:spcBef>
                <a:spcPts val="201"/>
              </a:spcBef>
              <a:spcAft>
                <a:spcPts val="201"/>
              </a:spcAft>
              <a:buNone/>
              <a:tabLst/>
            </a:pPr>
            <a:r>
              <a:rPr lang="fr-FR" sz="1400" b="1" i="0" u="none" strike="noStrike" kern="1200" spc="0" baseline="0" dirty="0">
                <a:ln>
                  <a:noFill/>
                </a:ln>
                <a:solidFill>
                  <a:srgbClr val="003855"/>
                </a:solidFill>
                <a:latin typeface="Arial" pitchFamily="34"/>
                <a:ea typeface="Arial" pitchFamily="34"/>
                <a:cs typeface="Arial" pitchFamily="34"/>
              </a:rPr>
              <a:t>Des référentiels de contrôle interne ont été établis sur les principaux cycles de 2012 à 2014 : </a:t>
            </a:r>
            <a:r>
              <a:rPr lang="fr-FR" sz="1400" b="0" i="0" u="none" strike="noStrike" kern="1200" spc="0" baseline="0" dirty="0">
                <a:ln>
                  <a:noFill/>
                </a:ln>
                <a:solidFill>
                  <a:srgbClr val="003855"/>
                </a:solidFill>
                <a:latin typeface="Arial" pitchFamily="34"/>
                <a:ea typeface="Arial" pitchFamily="34"/>
                <a:cs typeface="Arial" pitchFamily="34"/>
              </a:rPr>
              <a:t>parc immobilier, autres immobilisations corporelles, provisions pour risques et charges et provisions réglementées, dépréciation des créances (ce RCI est accompagné d'une fiche d'exemples de détermination des méthodes de dépréciation des créances), états financiers infra-annuels (à destination uniquement des comptables). Un RCI est en cours de finalisation sur le processus « rémunérations ». Le GT a réuni comme précédemment des ordonnateurs et des comptables.</a:t>
            </a:r>
          </a:p>
          <a:p>
            <a:pPr marL="476280" marR="0" lvl="0" indent="-207720" algn="just" rtl="0" hangingPunct="0">
              <a:lnSpc>
                <a:spcPct val="100000"/>
              </a:lnSpc>
              <a:spcBef>
                <a:spcPts val="1049"/>
              </a:spcBef>
              <a:spcAft>
                <a:spcPts val="201"/>
              </a:spcAft>
              <a:buNone/>
              <a:tabLst/>
            </a:pPr>
            <a:r>
              <a:rPr lang="fr-FR" sz="1400" b="0" i="0" u="none" strike="noStrike" kern="1200" spc="0" baseline="0" dirty="0">
                <a:ln>
                  <a:noFill/>
                </a:ln>
                <a:solidFill>
                  <a:srgbClr val="003855"/>
                </a:solidFill>
                <a:latin typeface="Arial" pitchFamily="34"/>
                <a:ea typeface="Arial" pitchFamily="34"/>
                <a:cs typeface="Arial" pitchFamily="34"/>
              </a:rPr>
              <a:t>Un mode opératoire de réconciliation des dettes et créances des EPS avec l'assurance maladie a également été communiqué.</a:t>
            </a:r>
          </a:p>
          <a:p>
            <a:pPr marL="476280" marR="0" lvl="0" indent="-207720" algn="just" rtl="0" hangingPunct="0">
              <a:lnSpc>
                <a:spcPct val="100000"/>
              </a:lnSpc>
              <a:spcBef>
                <a:spcPts val="1049"/>
              </a:spcBef>
              <a:spcAft>
                <a:spcPts val="201"/>
              </a:spcAft>
              <a:buNone/>
              <a:tabLst/>
            </a:pPr>
            <a:r>
              <a:rPr lang="fr-FR" sz="1400" b="1" i="0" u="none" strike="noStrike" kern="1200" spc="0" baseline="0" dirty="0">
                <a:ln>
                  <a:noFill/>
                </a:ln>
                <a:solidFill>
                  <a:srgbClr val="003855"/>
                </a:solidFill>
                <a:latin typeface="Arial" pitchFamily="34"/>
                <a:ea typeface="Arial" pitchFamily="34"/>
                <a:cs typeface="Arial" pitchFamily="34"/>
              </a:rPr>
              <a:t>Des formations au contrôle interne comptable et financier</a:t>
            </a:r>
            <a:r>
              <a:rPr lang="fr-FR" sz="1400" b="0" i="0" u="none" strike="noStrike" kern="1200" spc="0" baseline="0" dirty="0">
                <a:ln>
                  <a:noFill/>
                </a:ln>
                <a:solidFill>
                  <a:srgbClr val="003855"/>
                </a:solidFill>
                <a:latin typeface="Arial" pitchFamily="34"/>
                <a:ea typeface="Arial" pitchFamily="34"/>
                <a:cs typeface="Arial" pitchFamily="34"/>
              </a:rPr>
              <a:t> ont été dispensées et sont prévues à destination des ordonnateurs et des comptables</a:t>
            </a:r>
            <a:r>
              <a:rPr lang="fr-FR" sz="1600" b="0" i="0" u="none" strike="noStrike" kern="1200" spc="0" baseline="0" dirty="0">
                <a:ln>
                  <a:noFill/>
                </a:ln>
                <a:solidFill>
                  <a:srgbClr val="003855"/>
                </a:solidFill>
                <a:latin typeface="Arial" pitchFamily="34"/>
                <a:ea typeface="Arial" pitchFamily="34"/>
                <a:cs typeface="Arial" pitchFamily="34"/>
              </a:rPr>
              <a:t>.</a:t>
            </a:r>
          </a:p>
        </p:txBody>
      </p:sp>
      <p:sp>
        <p:nvSpPr>
          <p:cNvPr id="3" name="Titre 2"/>
          <p:cNvSpPr txBox="1">
            <a:spLocks noGrp="1"/>
          </p:cNvSpPr>
          <p:nvPr>
            <p:ph type="title" idx="4294967295"/>
          </p:nvPr>
        </p:nvSpPr>
        <p:spPr>
          <a:xfrm>
            <a:off x="395536" y="188640"/>
            <a:ext cx="8121704" cy="7200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fr-FR" sz="1600" b="1" dirty="0" smtClean="0">
                <a:solidFill>
                  <a:srgbClr val="CC9900"/>
                </a:solidFill>
              </a:rPr>
              <a:t/>
            </a:r>
            <a:br>
              <a:rPr lang="fr-FR" sz="1600" b="1" dirty="0" smtClean="0">
                <a:solidFill>
                  <a:srgbClr val="CC9900"/>
                </a:solidFill>
              </a:rPr>
            </a:br>
            <a:r>
              <a:rPr lang="fr-FR" sz="1600" b="1" dirty="0" smtClean="0">
                <a:solidFill>
                  <a:srgbClr val="CC9900"/>
                </a:solidFill>
              </a:rPr>
              <a:t>L'offre </a:t>
            </a:r>
            <a:r>
              <a:rPr lang="fr-FR" sz="1600" b="1" dirty="0">
                <a:solidFill>
                  <a:srgbClr val="CC9900"/>
                </a:solidFill>
              </a:rPr>
              <a:t>de service de la DGFiP</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Espace réservé du texte 1"/>
          <p:cNvSpPr txBox="1">
            <a:spLocks noGrp="1"/>
          </p:cNvSpPr>
          <p:nvPr>
            <p:ph type="body" idx="4294967295"/>
          </p:nvPr>
        </p:nvSpPr>
        <p:spPr>
          <a:xfrm>
            <a:off x="0" y="576000"/>
            <a:ext cx="9072000" cy="561600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marL="342720" lvl="0" indent="0">
              <a:spcBef>
                <a:spcPts val="1576"/>
              </a:spcBef>
              <a:spcAft>
                <a:spcPts val="451"/>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1800" b="1" kern="0" dirty="0"/>
              <a:t>La réalisation d'audits «à blanc» dans le cadre de l’offre de service</a:t>
            </a:r>
          </a:p>
          <a:p>
            <a:pPr marL="342720" lvl="0" indent="0">
              <a:spcBef>
                <a:spcPts val="286"/>
              </a:spcBef>
              <a:spcAft>
                <a:spcPts val="286"/>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1600" b="1" kern="0" dirty="0">
                <a:solidFill>
                  <a:srgbClr val="004060"/>
                </a:solidFill>
              </a:rPr>
              <a:t>Si le </a:t>
            </a:r>
            <a:r>
              <a:rPr lang="fr-FR" sz="1600" b="1" kern="0" dirty="0" err="1">
                <a:solidFill>
                  <a:srgbClr val="004060"/>
                </a:solidFill>
              </a:rPr>
              <a:t>DRFiP</a:t>
            </a:r>
            <a:r>
              <a:rPr lang="fr-FR" sz="1600" b="1" kern="0" dirty="0">
                <a:solidFill>
                  <a:srgbClr val="004060"/>
                </a:solidFill>
              </a:rPr>
              <a:t> ou </a:t>
            </a:r>
            <a:r>
              <a:rPr lang="fr-FR" sz="1600" b="1" kern="0" dirty="0" err="1">
                <a:solidFill>
                  <a:srgbClr val="004060"/>
                </a:solidFill>
              </a:rPr>
              <a:t>DDFiP</a:t>
            </a:r>
            <a:r>
              <a:rPr lang="fr-FR" sz="1600" b="1" kern="0" dirty="0">
                <a:solidFill>
                  <a:srgbClr val="004060"/>
                </a:solidFill>
              </a:rPr>
              <a:t> le souhaite, il peut être proposé aux établissements ayant souscrit à l'offre de service de réaliser un audit de leur dispositif de renforcement du contrôle interne comptable tant chez le comptable que dans les services de l'ordonnateur :</a:t>
            </a:r>
          </a:p>
          <a:p>
            <a:pPr marL="342720" lvl="0" indent="0">
              <a:spcBef>
                <a:spcPts val="286"/>
              </a:spcBef>
              <a:spcAft>
                <a:spcPts val="286"/>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1600" b="1" kern="0" dirty="0">
                <a:solidFill>
                  <a:srgbClr val="004060"/>
                </a:solidFill>
              </a:rPr>
              <a:t>Cet audit peut porter sur un ou plusieurs des principaux processus identifiés comme prioritaires dans le cadre de cette offre : "Parc immobilier", "Provisions", « Dépréciations des créances », « Autres immobilisations corporelles »</a:t>
            </a:r>
          </a:p>
          <a:p>
            <a:pPr marL="742680" lvl="1" indent="-285480">
              <a:spcBef>
                <a:spcPts val="286"/>
              </a:spcBef>
              <a:spcAft>
                <a:spcPts val="286"/>
              </a:spcAft>
              <a:buSzPct val="100000"/>
              <a:buFont typeface="Wingdings"/>
              <a:buChar char=""/>
              <a:tabLst>
                <a:tab pos="653400" algn="l"/>
                <a:tab pos="659160" algn="l"/>
                <a:tab pos="1108440" algn="l"/>
                <a:tab pos="1557720" algn="l"/>
                <a:tab pos="2006999" algn="l"/>
                <a:tab pos="2455920" algn="l"/>
                <a:tab pos="2905200" algn="l"/>
                <a:tab pos="3354480" algn="l"/>
                <a:tab pos="3803760" algn="l"/>
                <a:tab pos="4253040" algn="l"/>
                <a:tab pos="4702320" algn="l"/>
                <a:tab pos="5151599" algn="l"/>
                <a:tab pos="5600880" algn="l"/>
                <a:tab pos="6050159" algn="l"/>
                <a:tab pos="6499440" algn="l"/>
                <a:tab pos="6948720" algn="l"/>
                <a:tab pos="7397999" algn="l"/>
                <a:tab pos="7847280" algn="l"/>
                <a:tab pos="8296559" algn="l"/>
                <a:tab pos="8745840" algn="l"/>
                <a:tab pos="9195120" algn="l"/>
              </a:tabLst>
            </a:pPr>
            <a:r>
              <a:rPr lang="fr-FR" sz="1400" kern="0" dirty="0">
                <a:solidFill>
                  <a:srgbClr val="004060"/>
                </a:solidFill>
              </a:rPr>
              <a:t>L'audit peut également porter sur la mise en œuvre du dispositif à partir des trois leviers principaux (Organisation, documentation, traçabilité)</a:t>
            </a:r>
          </a:p>
          <a:p>
            <a:pPr marL="742680" lvl="1" indent="-285480">
              <a:spcBef>
                <a:spcPts val="286"/>
              </a:spcBef>
              <a:spcAft>
                <a:spcPts val="286"/>
              </a:spcAft>
              <a:buSzPct val="100000"/>
              <a:buFont typeface="Wingdings"/>
              <a:buChar char=""/>
              <a:tabLst>
                <a:tab pos="653400" algn="l"/>
                <a:tab pos="659160" algn="l"/>
                <a:tab pos="1108440" algn="l"/>
                <a:tab pos="1557720" algn="l"/>
                <a:tab pos="2006999" algn="l"/>
                <a:tab pos="2455920" algn="l"/>
                <a:tab pos="2905200" algn="l"/>
                <a:tab pos="3354480" algn="l"/>
                <a:tab pos="3803760" algn="l"/>
                <a:tab pos="4253040" algn="l"/>
                <a:tab pos="4702320" algn="l"/>
                <a:tab pos="5151599" algn="l"/>
                <a:tab pos="5600880" algn="l"/>
                <a:tab pos="6050159" algn="l"/>
                <a:tab pos="6499440" algn="l"/>
                <a:tab pos="6948720" algn="l"/>
                <a:tab pos="7397999" algn="l"/>
                <a:tab pos="7847280" algn="l"/>
                <a:tab pos="8296559" algn="l"/>
                <a:tab pos="8745840" algn="l"/>
                <a:tab pos="9195120" algn="l"/>
              </a:tabLst>
            </a:pPr>
            <a:r>
              <a:rPr lang="fr-FR" sz="1400" kern="0" dirty="0">
                <a:solidFill>
                  <a:srgbClr val="004060"/>
                </a:solidFill>
              </a:rPr>
              <a:t>Ces audits peuvent être proposés par la DGFiP (</a:t>
            </a:r>
            <a:r>
              <a:rPr lang="fr-FR" sz="1400" kern="0" dirty="0" err="1">
                <a:solidFill>
                  <a:srgbClr val="004060"/>
                </a:solidFill>
              </a:rPr>
              <a:t>DRFiP</a:t>
            </a:r>
            <a:r>
              <a:rPr lang="fr-FR" sz="1400" kern="0" dirty="0">
                <a:solidFill>
                  <a:srgbClr val="004060"/>
                </a:solidFill>
              </a:rPr>
              <a:t>/</a:t>
            </a:r>
            <a:r>
              <a:rPr lang="fr-FR" sz="1400" kern="0" dirty="0" err="1">
                <a:solidFill>
                  <a:srgbClr val="004060"/>
                </a:solidFill>
              </a:rPr>
              <a:t>DDFiP</a:t>
            </a:r>
            <a:r>
              <a:rPr lang="fr-FR" sz="1400" kern="0" dirty="0">
                <a:solidFill>
                  <a:srgbClr val="004060"/>
                </a:solidFill>
              </a:rPr>
              <a:t>) et sont </a:t>
            </a:r>
            <a:r>
              <a:rPr lang="fr-FR" sz="1400" b="1" kern="0" dirty="0">
                <a:solidFill>
                  <a:srgbClr val="004060"/>
                </a:solidFill>
              </a:rPr>
              <a:t>réalisés en partenariat </a:t>
            </a:r>
            <a:r>
              <a:rPr lang="fr-FR" sz="1400" kern="0" dirty="0">
                <a:solidFill>
                  <a:srgbClr val="004060"/>
                </a:solidFill>
              </a:rPr>
              <a:t>avec l'ordonnateur</a:t>
            </a:r>
            <a:r>
              <a:rPr lang="fr-FR" sz="1400" b="1" kern="0" dirty="0">
                <a:solidFill>
                  <a:srgbClr val="004060"/>
                </a:solidFill>
              </a:rPr>
              <a:t>.</a:t>
            </a:r>
          </a:p>
          <a:p>
            <a:pPr marL="742680" lvl="1" indent="-285480">
              <a:spcBef>
                <a:spcPts val="286"/>
              </a:spcBef>
              <a:spcAft>
                <a:spcPts val="286"/>
              </a:spcAft>
              <a:buSzPct val="100000"/>
              <a:buFont typeface="Wingdings"/>
              <a:buChar char=""/>
              <a:tabLst>
                <a:tab pos="653400" algn="l"/>
                <a:tab pos="659160" algn="l"/>
                <a:tab pos="1108440" algn="l"/>
                <a:tab pos="1557720" algn="l"/>
                <a:tab pos="2006999" algn="l"/>
                <a:tab pos="2455920" algn="l"/>
                <a:tab pos="2905200" algn="l"/>
                <a:tab pos="3354480" algn="l"/>
                <a:tab pos="3803760" algn="l"/>
                <a:tab pos="4253040" algn="l"/>
                <a:tab pos="4702320" algn="l"/>
                <a:tab pos="5151599" algn="l"/>
                <a:tab pos="5600880" algn="l"/>
                <a:tab pos="6050159" algn="l"/>
                <a:tab pos="6499440" algn="l"/>
                <a:tab pos="6948720" algn="l"/>
                <a:tab pos="7397999" algn="l"/>
                <a:tab pos="7847280" algn="l"/>
                <a:tab pos="8296559" algn="l"/>
                <a:tab pos="8745840" algn="l"/>
                <a:tab pos="9195120" algn="l"/>
              </a:tabLst>
            </a:pPr>
            <a:r>
              <a:rPr lang="fr-FR" sz="1400" kern="0" dirty="0">
                <a:solidFill>
                  <a:srgbClr val="004060"/>
                </a:solidFill>
              </a:rPr>
              <a:t>L’ordonnateur et le comptable définiront avec l’appui du correspondant « offre de service » de la </a:t>
            </a:r>
            <a:r>
              <a:rPr lang="fr-FR" sz="1400" kern="0" dirty="0" err="1">
                <a:solidFill>
                  <a:srgbClr val="004060"/>
                </a:solidFill>
              </a:rPr>
              <a:t>DRFiP</a:t>
            </a:r>
            <a:r>
              <a:rPr lang="fr-FR" sz="1400" kern="0" dirty="0">
                <a:solidFill>
                  <a:srgbClr val="004060"/>
                </a:solidFill>
              </a:rPr>
              <a:t>, le cahier des charges et le périmètre d'intervention des auditeurs afin de constituer le dossier d’audit.</a:t>
            </a:r>
            <a:r>
              <a:rPr lang="fr-FR" sz="1400" i="1" kern="0" dirty="0">
                <a:solidFill>
                  <a:srgbClr val="004060"/>
                </a:solidFill>
              </a:rPr>
              <a:t> </a:t>
            </a:r>
            <a:br>
              <a:rPr lang="fr-FR" sz="1400" i="1" kern="0" dirty="0">
                <a:solidFill>
                  <a:srgbClr val="004060"/>
                </a:solidFill>
              </a:rPr>
            </a:br>
            <a:r>
              <a:rPr lang="fr-FR" sz="1400" i="1" u="sng" kern="0" dirty="0">
                <a:solidFill>
                  <a:srgbClr val="004060"/>
                </a:solidFill>
              </a:rPr>
              <a:t>NB </a:t>
            </a:r>
            <a:r>
              <a:rPr lang="fr-FR" sz="1400" i="1" kern="0" dirty="0">
                <a:solidFill>
                  <a:srgbClr val="004060"/>
                </a:solidFill>
              </a:rPr>
              <a:t>: </a:t>
            </a:r>
            <a:r>
              <a:rPr lang="fr-FR" sz="1400" i="1" kern="0" dirty="0">
                <a:solidFill>
                  <a:srgbClr val="004060"/>
                </a:solidFill>
                <a:latin typeface="Arial" pitchFamily="34"/>
                <a:cs typeface="Arial" pitchFamily="34"/>
              </a:rPr>
              <a:t>Il n'est pas prévu de diffuser d'outils nationaux relatifs à ces audits, le principe de ces audits partenariaux est d'être adaptés à la situation de chaque EPS, il appartient aux auditeurs concernés d'élaborer les épreuves d'audit les plus adéquates (au regard des besoins de l'EPS, des risques identifiés)</a:t>
            </a:r>
          </a:p>
          <a:p>
            <a:pPr marL="342720" lvl="0" indent="0">
              <a:spcBef>
                <a:spcPts val="286"/>
              </a:spcBef>
              <a:spcAft>
                <a:spcPts val="286"/>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1600" b="1" kern="0" dirty="0">
                <a:solidFill>
                  <a:srgbClr val="004060"/>
                </a:solidFill>
              </a:rPr>
              <a:t>Il est proposé en complément de l'audit sur l'inventaire des EPS lequel</a:t>
            </a:r>
            <a:r>
              <a:rPr lang="fr-FR" sz="1600" b="1" kern="0" dirty="0">
                <a:solidFill>
                  <a:srgbClr val="004060"/>
                </a:solidFill>
                <a:latin typeface="Arial" pitchFamily="34"/>
                <a:cs typeface="Arial" pitchFamily="34"/>
              </a:rPr>
              <a:t> s'inscrit dans une démarche de conseil aux établissements volontaires et réalisé à partir de l'inventaire comptable.</a:t>
            </a:r>
          </a:p>
          <a:p>
            <a:pPr marL="342720" lvl="0" indent="0">
              <a:spcBef>
                <a:spcPts val="286"/>
              </a:spcBef>
              <a:spcAft>
                <a:spcPts val="286"/>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1600" b="1" dirty="0">
                <a:solidFill>
                  <a:srgbClr val="004060"/>
                </a:solidFill>
              </a:rPr>
              <a:t>Une note récapitulative de l'ensemble du dispositif de fiabilisation des comptes et de l'offre de services a été diffusée aux </a:t>
            </a:r>
            <a:r>
              <a:rPr lang="fr-FR" sz="1600" b="1" dirty="0" err="1">
                <a:solidFill>
                  <a:srgbClr val="004060"/>
                </a:solidFill>
              </a:rPr>
              <a:t>DDFiP</a:t>
            </a:r>
            <a:r>
              <a:rPr lang="fr-FR" sz="1600" b="1" dirty="0">
                <a:solidFill>
                  <a:srgbClr val="004060"/>
                </a:solidFill>
              </a:rPr>
              <a:t> le 26 juin 2014 (courriel SCL1).</a:t>
            </a: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Rectangle 1"/>
          <p:cNvSpPr/>
          <p:nvPr/>
        </p:nvSpPr>
        <p:spPr>
          <a:xfrm>
            <a:off x="216000" y="720000"/>
            <a:ext cx="8784000" cy="5040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l" rtl="0" hangingPunct="1">
              <a:lnSpc>
                <a:spcPct val="100000"/>
              </a:lnSpc>
              <a:spcBef>
                <a:spcPts val="1576"/>
              </a:spcBef>
              <a:spcAft>
                <a:spcPts val="451"/>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1200" spc="0" baseline="0" dirty="0">
                <a:ln>
                  <a:noFill/>
                </a:ln>
                <a:solidFill>
                  <a:srgbClr val="C49026"/>
                </a:solidFill>
                <a:latin typeface="Arial" pitchFamily="18"/>
                <a:ea typeface="Microsoft YaHei" pitchFamily="2"/>
                <a:cs typeface="Mangal" pitchFamily="2"/>
              </a:rPr>
              <a:t>	</a:t>
            </a:r>
            <a:r>
              <a:rPr lang="fr-FR" sz="1600" b="1" i="0" u="none" strike="noStrike" kern="1200" spc="0" baseline="0" dirty="0">
                <a:ln>
                  <a:noFill/>
                </a:ln>
                <a:solidFill>
                  <a:srgbClr val="CC9900"/>
                </a:solidFill>
                <a:latin typeface="Arial" pitchFamily="18"/>
                <a:ea typeface="Microsoft YaHei" pitchFamily="2"/>
                <a:cs typeface="Mangal" pitchFamily="2"/>
              </a:rPr>
              <a:t>Les contrôles de supervision du comptable formalisés dans AGIR</a:t>
            </a:r>
          </a:p>
          <a:p>
            <a:pPr marL="0" marR="0" lvl="0" indent="0" algn="l" rtl="0" hangingPunct="1">
              <a:lnSpc>
                <a:spcPct val="90000"/>
              </a:lnSpc>
              <a:spcBef>
                <a:spcPts val="1845"/>
              </a:spcBef>
              <a:spcAft>
                <a:spcPts val="309"/>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rgbClr val="004060"/>
                </a:solidFill>
                <a:latin typeface="Arial" pitchFamily="18"/>
                <a:ea typeface="Microsoft YaHei" pitchFamily="2"/>
                <a:cs typeface="Mangal" pitchFamily="2"/>
              </a:rPr>
              <a:t>A compter du 1</a:t>
            </a:r>
            <a:r>
              <a:rPr lang="fr-FR" sz="1600" b="0" i="0" u="none" strike="noStrike" kern="1200" spc="0" baseline="30000" dirty="0">
                <a:ln>
                  <a:noFill/>
                </a:ln>
                <a:solidFill>
                  <a:srgbClr val="004060"/>
                </a:solidFill>
                <a:latin typeface="Arial" pitchFamily="18"/>
                <a:ea typeface="Microsoft YaHei" pitchFamily="2"/>
                <a:cs typeface="Mangal" pitchFamily="2"/>
              </a:rPr>
              <a:t>er</a:t>
            </a:r>
            <a:r>
              <a:rPr lang="fr-FR" sz="1600" b="0" i="0" u="none" strike="noStrike" kern="1200" spc="0" baseline="0" dirty="0">
                <a:ln>
                  <a:noFill/>
                </a:ln>
                <a:solidFill>
                  <a:srgbClr val="004060"/>
                </a:solidFill>
                <a:latin typeface="Arial" pitchFamily="18"/>
                <a:ea typeface="Microsoft YaHei" pitchFamily="2"/>
                <a:cs typeface="Mangal" pitchFamily="2"/>
              </a:rPr>
              <a:t> janvier 2014, </a:t>
            </a:r>
            <a:r>
              <a:rPr lang="fr-FR" sz="1600" b="1" i="0" u="none" strike="noStrike" kern="1200" spc="0" baseline="0" dirty="0">
                <a:ln>
                  <a:noFill/>
                </a:ln>
                <a:solidFill>
                  <a:srgbClr val="004060"/>
                </a:solidFill>
                <a:latin typeface="Arial" pitchFamily="18"/>
                <a:ea typeface="Microsoft YaHei" pitchFamily="2"/>
                <a:cs typeface="Mangal" pitchFamily="2"/>
              </a:rPr>
              <a:t>les comptables hospitaliers concernés par la certification (</a:t>
            </a:r>
            <a:r>
              <a:rPr lang="fr-FR" sz="1600" b="0" i="0" u="sng" strike="noStrike" kern="1200" spc="0" baseline="0" dirty="0">
                <a:ln>
                  <a:noFill/>
                </a:ln>
                <a:solidFill>
                  <a:srgbClr val="004060"/>
                </a:solidFill>
                <a:uFillTx/>
                <a:latin typeface="Arial" pitchFamily="18"/>
                <a:ea typeface="Microsoft YaHei" pitchFamily="2"/>
                <a:cs typeface="Mangal" pitchFamily="2"/>
              </a:rPr>
              <a:t>dans l’offre de service</a:t>
            </a:r>
            <a:r>
              <a:rPr lang="fr-FR" sz="1600" b="0" i="0" u="none" strike="noStrike" kern="1200" spc="0" baseline="0" dirty="0">
                <a:ln>
                  <a:noFill/>
                </a:ln>
                <a:solidFill>
                  <a:srgbClr val="004060"/>
                </a:solidFill>
                <a:latin typeface="Arial" pitchFamily="18"/>
                <a:ea typeface="Microsoft YaHei" pitchFamily="2"/>
                <a:cs typeface="Mangal" pitchFamily="2"/>
              </a:rPr>
              <a:t> ou </a:t>
            </a:r>
            <a:r>
              <a:rPr lang="fr-FR" sz="1600" b="0" i="0" u="sng" strike="noStrike" kern="1200" spc="0" baseline="0" dirty="0">
                <a:ln>
                  <a:noFill/>
                </a:ln>
                <a:solidFill>
                  <a:srgbClr val="004060"/>
                </a:solidFill>
                <a:uFillTx/>
                <a:latin typeface="Arial" pitchFamily="18"/>
                <a:ea typeface="Microsoft YaHei" pitchFamily="2"/>
                <a:cs typeface="Mangal" pitchFamily="2"/>
              </a:rPr>
              <a:t>certifiables en 2014</a:t>
            </a:r>
            <a:r>
              <a:rPr lang="fr-FR" sz="1600" b="0" i="0" u="none" strike="noStrike" kern="1200" spc="0" baseline="0" dirty="0">
                <a:ln>
                  <a:noFill/>
                </a:ln>
                <a:solidFill>
                  <a:srgbClr val="004060"/>
                </a:solidFill>
                <a:latin typeface="Arial" pitchFamily="18"/>
                <a:ea typeface="Microsoft YaHei" pitchFamily="2"/>
                <a:cs typeface="Mangal" pitchFamily="2"/>
              </a:rPr>
              <a:t>), doivent utiliser l’application AGIR pour effectuer la formalisation de leurs contrôles de supervision (par le comptable/adjoints)</a:t>
            </a:r>
          </a:p>
          <a:p>
            <a:pPr marL="0" marR="0" lvl="0" indent="0" algn="l" rtl="0" hangingPunct="1">
              <a:lnSpc>
                <a:spcPct val="90000"/>
              </a:lnSpc>
              <a:spcBef>
                <a:spcPts val="694"/>
              </a:spcBef>
              <a:spcAft>
                <a:spcPts val="3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0" marR="0" lvl="0" indent="0" algn="l" rtl="0" hangingPunct="1">
              <a:lnSpc>
                <a:spcPct val="90000"/>
              </a:lnSpc>
              <a:spcBef>
                <a:spcPts val="785"/>
              </a:spcBef>
              <a:spcAft>
                <a:spcPts val="334"/>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kern="1200" spc="0" baseline="0" dirty="0">
                <a:ln>
                  <a:noFill/>
                </a:ln>
                <a:solidFill>
                  <a:srgbClr val="004060"/>
                </a:solidFill>
                <a:latin typeface="Arial" pitchFamily="18"/>
                <a:ea typeface="Microsoft YaHei" pitchFamily="2"/>
                <a:cs typeface="Mangal" pitchFamily="2"/>
              </a:rPr>
              <a:t>Le PNCI 2015, prévoit 2 contrôles obligatoires communs à tous les PNC :</a:t>
            </a:r>
          </a:p>
          <a:p>
            <a:pPr marL="0" marR="0" lvl="3" indent="0" algn="l" rtl="0" hangingPunct="1">
              <a:lnSpc>
                <a:spcPct val="90000"/>
              </a:lnSpc>
              <a:spcBef>
                <a:spcPts val="785"/>
              </a:spcBef>
              <a:spcAft>
                <a:spcPts val="334"/>
              </a:spcAft>
              <a:buClr>
                <a:srgbClr val="800000"/>
              </a:buClr>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rgbClr val="004060"/>
                </a:solidFill>
                <a:latin typeface="Arial" pitchFamily="18"/>
                <a:ea typeface="Microsoft YaHei" pitchFamily="2"/>
                <a:cs typeface="Mangal" pitchFamily="2"/>
              </a:rPr>
              <a:t>Revue des habilitations HELIOS</a:t>
            </a:r>
          </a:p>
          <a:p>
            <a:pPr marL="0" marR="0" lvl="3" indent="0" algn="l" rtl="0" hangingPunct="1">
              <a:lnSpc>
                <a:spcPct val="90000"/>
              </a:lnSpc>
              <a:spcBef>
                <a:spcPts val="785"/>
              </a:spcBef>
              <a:spcAft>
                <a:spcPts val="334"/>
              </a:spcAft>
              <a:buClr>
                <a:srgbClr val="800000"/>
              </a:buClr>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rgbClr val="004060"/>
                </a:solidFill>
                <a:latin typeface="Arial" pitchFamily="18"/>
                <a:ea typeface="Microsoft YaHei" pitchFamily="2"/>
                <a:cs typeface="Mangal" pitchFamily="2"/>
              </a:rPr>
              <a:t>Qualité des données du module « REGIE » dans Hélios</a:t>
            </a:r>
          </a:p>
          <a:p>
            <a:pPr marL="0" marR="0" lvl="0" indent="0" algn="l" rtl="0" hangingPunct="1">
              <a:lnSpc>
                <a:spcPct val="90000"/>
              </a:lnSpc>
              <a:spcBef>
                <a:spcPts val="785"/>
              </a:spcBef>
              <a:spcAft>
                <a:spcPts val="334"/>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kern="1200" spc="0" baseline="0" dirty="0">
                <a:ln>
                  <a:noFill/>
                </a:ln>
                <a:solidFill>
                  <a:srgbClr val="004060"/>
                </a:solidFill>
                <a:latin typeface="Arial" pitchFamily="18"/>
                <a:ea typeface="Microsoft YaHei" pitchFamily="2"/>
                <a:cs typeface="Mangal" pitchFamily="2"/>
              </a:rPr>
              <a:t>Le PNCI 2015, prévoit 2 contrôles obligatoires au titre de la fiabilisation et de la certification des comptes des EPS :</a:t>
            </a:r>
          </a:p>
          <a:p>
            <a:pPr marL="0" marR="0" lvl="3" indent="0" algn="l" rtl="0" hangingPunct="1">
              <a:lnSpc>
                <a:spcPct val="90000"/>
              </a:lnSpc>
              <a:spcBef>
                <a:spcPts val="694"/>
              </a:spcBef>
              <a:spcAft>
                <a:spcPts val="300"/>
              </a:spcAft>
              <a:buClr>
                <a:srgbClr val="E47918"/>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rgbClr val="004060"/>
                </a:solidFill>
                <a:latin typeface="Arial" pitchFamily="18"/>
                <a:ea typeface="Microsoft YaHei" pitchFamily="2"/>
                <a:cs typeface="Mangal" pitchFamily="2"/>
              </a:rPr>
              <a:t>Contrôle de l'imputation au compte 1022 « Compléments de dotation Etat »</a:t>
            </a:r>
          </a:p>
          <a:p>
            <a:pPr marL="0" marR="0" lvl="3" indent="0" algn="l" rtl="0" hangingPunct="1">
              <a:lnSpc>
                <a:spcPct val="90000"/>
              </a:lnSpc>
              <a:spcBef>
                <a:spcPts val="694"/>
              </a:spcBef>
              <a:spcAft>
                <a:spcPts val="300"/>
              </a:spcAft>
              <a:buClr>
                <a:srgbClr val="E47918"/>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rgbClr val="004060"/>
                </a:solidFill>
                <a:latin typeface="Arial" pitchFamily="18"/>
                <a:ea typeface="Microsoft YaHei" pitchFamily="2"/>
                <a:cs typeface="Mangal" pitchFamily="2"/>
              </a:rPr>
              <a:t>Contrôle des schémas d'écriture manuels pour les seuls EPS certifiables au titre des exercices 2014 et 2015</a:t>
            </a:r>
          </a:p>
          <a:p>
            <a:pPr marL="0" marR="0" lvl="0" indent="0" algn="l" rtl="0" hangingPunct="1">
              <a:lnSpc>
                <a:spcPct val="90000"/>
              </a:lnSpc>
              <a:spcBef>
                <a:spcPts val="694"/>
              </a:spcBef>
              <a:spcAft>
                <a:spcPts val="3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rgbClr val="004060"/>
                </a:solidFill>
                <a:latin typeface="Arial" pitchFamily="18"/>
                <a:ea typeface="Microsoft YaHei" pitchFamily="2"/>
                <a:cs typeface="Mangal" pitchFamily="2"/>
              </a:rPr>
              <a:t>Des thèmes de contrôle complémentaires</a:t>
            </a:r>
            <a:r>
              <a:rPr lang="fr-FR" sz="1600" b="1" i="0" u="none" strike="noStrike" kern="1200" spc="0" baseline="0" dirty="0">
                <a:ln>
                  <a:noFill/>
                </a:ln>
                <a:solidFill>
                  <a:srgbClr val="004060"/>
                </a:solidFill>
                <a:latin typeface="Arial" pitchFamily="18"/>
                <a:ea typeface="Microsoft YaHei" pitchFamily="2"/>
                <a:cs typeface="Mangal" pitchFamily="2"/>
              </a:rPr>
              <a:t> </a:t>
            </a:r>
            <a:r>
              <a:rPr lang="fr-FR" sz="1600" b="0" i="0" u="none" strike="noStrike" kern="1200" spc="0" baseline="0" dirty="0">
                <a:ln>
                  <a:noFill/>
                </a:ln>
                <a:solidFill>
                  <a:srgbClr val="004060"/>
                </a:solidFill>
                <a:latin typeface="Arial" pitchFamily="18"/>
                <a:ea typeface="Microsoft YaHei" pitchFamily="2"/>
                <a:cs typeface="Mangal" pitchFamily="2"/>
              </a:rPr>
              <a:t>sont </a:t>
            </a:r>
            <a:r>
              <a:rPr lang="fr-FR" sz="1600" b="1" i="0" u="sng" strike="noStrike" kern="1200" spc="0" baseline="0" dirty="0">
                <a:ln>
                  <a:noFill/>
                </a:ln>
                <a:solidFill>
                  <a:srgbClr val="004060"/>
                </a:solidFill>
                <a:uFillTx/>
                <a:latin typeface="Arial" pitchFamily="18"/>
                <a:ea typeface="Microsoft YaHei" pitchFamily="2"/>
                <a:cs typeface="Mangal" pitchFamily="2"/>
              </a:rPr>
              <a:t>recommandés pour les EPS certifiables 2014 et 2015</a:t>
            </a:r>
            <a:r>
              <a:rPr lang="fr-FR" sz="1600" b="1" i="0" u="none" strike="noStrike" kern="1200" spc="0" baseline="0" dirty="0">
                <a:ln>
                  <a:noFill/>
                </a:ln>
                <a:solidFill>
                  <a:srgbClr val="004060"/>
                </a:solidFill>
                <a:latin typeface="Arial" pitchFamily="18"/>
                <a:ea typeface="Microsoft YaHei" pitchFamily="2"/>
                <a:cs typeface="Mangal" pitchFamily="2"/>
              </a:rPr>
              <a:t> </a:t>
            </a:r>
            <a:r>
              <a:rPr lang="fr-FR" sz="1600" b="0" i="0" u="none" strike="noStrike" kern="1200" spc="0" baseline="0" dirty="0">
                <a:ln>
                  <a:noFill/>
                </a:ln>
                <a:solidFill>
                  <a:srgbClr val="004060"/>
                </a:solidFill>
                <a:latin typeface="Arial" pitchFamily="18"/>
                <a:ea typeface="Microsoft YaHei" pitchFamily="2"/>
                <a:cs typeface="Mangal" pitchFamily="2"/>
              </a:rPr>
              <a:t>(top écritures, revue analytique, revue de l'organigramme fonctionnel), ainsi que des diagnostics de processus. La réalisation de ces contrôles est laissée à l'appréciation des comptables, en partenariat avec les ordonnateurs le cas échéant. Néanmoins le SCL préconise la réalisation d'un diagnostic par EPS en 2015.</a:t>
            </a:r>
          </a:p>
          <a:p>
            <a:pPr marL="0" marR="0" lvl="0" indent="0" algn="l" rtl="0" hangingPunct="1">
              <a:lnSpc>
                <a:spcPct val="90000"/>
              </a:lnSpc>
              <a:spcBef>
                <a:spcPts val="694"/>
              </a:spcBef>
              <a:spcAft>
                <a:spcPts val="3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0" marR="0" lvl="1" indent="0" algn="l" rtl="0" hangingPunct="1">
              <a:lnSpc>
                <a:spcPct val="90000"/>
              </a:lnSpc>
              <a:spcBef>
                <a:spcPts val="785"/>
              </a:spcBef>
              <a:spcAft>
                <a:spcPts val="334"/>
              </a:spcAft>
              <a:buClr>
                <a:srgbClr val="E47918"/>
              </a:buClr>
              <a:buSzPct val="100000"/>
              <a:buFont typeface="Monotype Sort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kern="1200" spc="0" baseline="0" dirty="0">
                <a:ln>
                  <a:noFill/>
                </a:ln>
                <a:solidFill>
                  <a:srgbClr val="004060"/>
                </a:solidFill>
                <a:latin typeface="Arial" pitchFamily="18"/>
                <a:ea typeface="Microsoft YaHei" pitchFamily="2"/>
                <a:cs typeface="Mangal" pitchFamily="2"/>
              </a:rPr>
              <a:t>Les formations AGIR organisées par la MDCCIC</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ext Box 1"/>
          <p:cNvSpPr/>
          <p:nvPr/>
        </p:nvSpPr>
        <p:spPr>
          <a:xfrm>
            <a:off x="288000" y="1063080"/>
            <a:ext cx="8039160" cy="47689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Actualités de la certification des comptes</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1" i="0" u="none" strike="noStrike" kern="1200" spc="0" baseline="0">
              <a:ln>
                <a:noFill/>
              </a:ln>
              <a:solidFill>
                <a:srgbClr val="004060"/>
              </a:solidFill>
              <a:latin typeface="Arial" pitchFamily="18"/>
              <a:ea typeface="Microsoft YaHei" pitchFamily="2"/>
              <a:cs typeface="Mangal" pitchFamily="2"/>
            </a:endParaRP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0" spc="0" baseline="0">
                <a:ln>
                  <a:noFill/>
                </a:ln>
                <a:solidFill>
                  <a:srgbClr val="004060"/>
                </a:solidFill>
                <a:latin typeface="Arial" pitchFamily="18"/>
                <a:ea typeface="Microsoft YaHei" pitchFamily="2"/>
                <a:cs typeface="Mangal" pitchFamily="2"/>
              </a:rPr>
              <a:t>Rappel du cadre juridique</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0" spc="0" baseline="0">
                <a:ln>
                  <a:noFill/>
                </a:ln>
                <a:solidFill>
                  <a:srgbClr val="004060"/>
                </a:solidFill>
                <a:latin typeface="Arial" pitchFamily="18"/>
                <a:ea typeface="Microsoft YaHei" pitchFamily="2"/>
                <a:cs typeface="Mangal" pitchFamily="2"/>
              </a:rPr>
              <a:t>1. </a:t>
            </a:r>
            <a:r>
              <a:rPr lang="fr-FR" sz="1600" b="1" i="0" u="none" strike="noStrike" kern="0" spc="0" baseline="0">
                <a:ln>
                  <a:noFill/>
                </a:ln>
                <a:solidFill>
                  <a:srgbClr val="004060"/>
                </a:solidFill>
                <a:latin typeface="Arial" pitchFamily="34"/>
                <a:ea typeface="Microsoft YaHei" pitchFamily="2"/>
                <a:cs typeface="Arial" pitchFamily="34"/>
              </a:rPr>
              <a:t>Actualités comptables</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2. Clôture de l'exercice 2014</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3. Développement du dispositif de contrôle interne</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4. Bilan des marchés de commissariat aux comptes vague 1</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5. Restitution de l'enquête « retour d'expérience sur les premiers travaux du certificateur »</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18"/>
                <a:ea typeface="Microsoft YaHei" pitchFamily="2"/>
                <a:cs typeface="Mangal" pitchFamily="2"/>
              </a:rPr>
              <a:t>6. Animation / pilotage du chantier : objectifs 2015</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18"/>
              <a:ea typeface="Microsoft YaHei" pitchFamily="2"/>
              <a:cs typeface="Mangal" pitchFamily="2"/>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18"/>
                <a:ea typeface="Microsoft YaHei" pitchFamily="2"/>
                <a:cs typeface="Mangal" pitchFamily="2"/>
              </a:rPr>
              <a:t>7. Préparer la venue du certificateur</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1" i="0" u="none" strike="noStrike" kern="1200" spc="0" baseline="0">
              <a:ln>
                <a:noFill/>
              </a:ln>
              <a:solidFill>
                <a:srgbClr val="004060"/>
              </a:solidFill>
              <a:latin typeface="Arial" pitchFamily="18"/>
              <a:ea typeface="Microsoft YaHei" pitchFamily="2"/>
              <a:cs typeface="Mangal" pitchFamily="2"/>
            </a:endParaRPr>
          </a:p>
        </p:txBody>
      </p:sp>
      <p:sp>
        <p:nvSpPr>
          <p:cNvPr id="3" name="Rectangle 2"/>
          <p:cNvSpPr/>
          <p:nvPr/>
        </p:nvSpPr>
        <p:spPr>
          <a:xfrm>
            <a:off x="288000" y="3718800"/>
            <a:ext cx="6400799"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w="12600">
            <a:solidFill>
              <a:srgbClr val="404060"/>
            </a:solidFill>
            <a:prstDash val="solid"/>
            <a:miter/>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0"/>
              </a:spcBef>
              <a:spcAft>
                <a:spcPts val="0"/>
              </a:spcAft>
              <a:buNone/>
              <a:tabLst/>
            </a:pPr>
            <a:endParaRPr lang="fr-FR" sz="1800" b="0" i="0" u="none" strike="noStrike" kern="1200" spc="0" baseline="0">
              <a:ln>
                <a:noFill/>
              </a:ln>
              <a:solidFill>
                <a:srgbClr val="000000"/>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Text Box 1"/>
          <p:cNvSpPr/>
          <p:nvPr/>
        </p:nvSpPr>
        <p:spPr>
          <a:xfrm>
            <a:off x="228600" y="1219320"/>
            <a:ext cx="8303840" cy="487397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dirty="0">
                <a:ln>
                  <a:noFill/>
                </a:ln>
                <a:solidFill>
                  <a:srgbClr val="C49026"/>
                </a:solidFill>
                <a:latin typeface="Arial" pitchFamily="18"/>
                <a:ea typeface="Microsoft YaHei" pitchFamily="2"/>
                <a:cs typeface="Mangal" pitchFamily="2"/>
              </a:rPr>
              <a:t>Bilan des </a:t>
            </a:r>
            <a:r>
              <a:rPr lang="fr-FR" sz="1800" b="1" i="0" u="none" strike="noStrike" kern="0" spc="0" baseline="0" dirty="0">
                <a:ln>
                  <a:noFill/>
                </a:ln>
                <a:solidFill>
                  <a:srgbClr val="C49026"/>
                </a:solidFill>
                <a:latin typeface="Arial" pitchFamily="18"/>
                <a:ea typeface="Microsoft YaHei" pitchFamily="2"/>
                <a:cs typeface="Mangal" pitchFamily="2"/>
              </a:rPr>
              <a:t>marchés de commissariat aux comptes et recommandations</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1200" spc="0" baseline="0" dirty="0">
                <a:ln>
                  <a:noFill/>
                </a:ln>
                <a:solidFill>
                  <a:srgbClr val="004060"/>
                </a:solidFill>
                <a:latin typeface="Arial" pitchFamily="18"/>
                <a:ea typeface="Microsoft YaHei" pitchFamily="2"/>
                <a:cs typeface="Mangal" pitchFamily="2"/>
              </a:rPr>
              <a:t>	Rappels sur la procédure d’appel d’offres</a:t>
            </a:r>
            <a:r>
              <a:rPr lang="fr-FR" sz="1600" b="0" i="0" u="none" strike="noStrike" kern="1200" spc="0" baseline="0" dirty="0">
                <a:ln>
                  <a:noFill/>
                </a:ln>
                <a:solidFill>
                  <a:srgbClr val="004060"/>
                </a:solidFill>
                <a:latin typeface="Arial" pitchFamily="18"/>
                <a:ea typeface="Microsoft YaHei" pitchFamily="2"/>
                <a:cs typeface="Mangal" pitchFamily="2"/>
              </a:rPr>
              <a:t>:</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dirty="0">
                <a:ln>
                  <a:noFill/>
                </a:ln>
                <a:solidFill>
                  <a:srgbClr val="004060"/>
                </a:solidFill>
                <a:latin typeface="Arial" pitchFamily="18"/>
                <a:ea typeface="Microsoft YaHei" pitchFamily="2"/>
                <a:cs typeface="Mangal" pitchFamily="2"/>
              </a:rPr>
              <a:t>	Le commissaire aux comptes est nommé par le conseil de surveillance pour une durée de </a:t>
            </a:r>
            <a:r>
              <a:rPr lang="fr-FR" sz="1600" b="1" i="0" u="none" strike="noStrike" kern="1200" spc="0" baseline="0" dirty="0">
                <a:ln>
                  <a:noFill/>
                </a:ln>
                <a:solidFill>
                  <a:srgbClr val="004060"/>
                </a:solidFill>
                <a:latin typeface="Arial" pitchFamily="18"/>
                <a:ea typeface="Microsoft YaHei" pitchFamily="2"/>
                <a:cs typeface="Mangal" pitchFamily="2"/>
              </a:rPr>
              <a:t>6 exercices, </a:t>
            </a:r>
            <a:r>
              <a:rPr lang="fr-FR" sz="1600" b="0" i="0" u="none" strike="noStrike" kern="1200" spc="0" baseline="0" dirty="0">
                <a:ln>
                  <a:noFill/>
                </a:ln>
                <a:solidFill>
                  <a:srgbClr val="004060"/>
                </a:solidFill>
                <a:latin typeface="Arial" pitchFamily="18"/>
                <a:ea typeface="Microsoft YaHei" pitchFamily="2"/>
                <a:cs typeface="Mangal" pitchFamily="2"/>
              </a:rPr>
              <a:t>sur proposition du directeur de l ’établissement.</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dirty="0">
                <a:ln>
                  <a:noFill/>
                </a:ln>
                <a:solidFill>
                  <a:srgbClr val="004060"/>
                </a:solidFill>
                <a:latin typeface="Arial" pitchFamily="18"/>
                <a:ea typeface="Microsoft YaHei" pitchFamily="2"/>
                <a:cs typeface="Mangal" pitchFamily="2"/>
              </a:rPr>
              <a:t>	La procédure de mise en concurrence est conduite dans les conditions prévues par le code des marchés publics conformément à un cahier des charges type fixé par </a:t>
            </a:r>
            <a:r>
              <a:rPr lang="fr-FR" sz="1600" b="0" i="0" u="none" strike="noStrike" kern="0" spc="0" baseline="0" dirty="0">
                <a:ln>
                  <a:noFill/>
                </a:ln>
                <a:solidFill>
                  <a:srgbClr val="004060"/>
                </a:solidFill>
                <a:latin typeface="Arial" pitchFamily="18"/>
                <a:ea typeface="Microsoft YaHei" pitchFamily="2"/>
                <a:cs typeface="Mangal" pitchFamily="2"/>
              </a:rPr>
              <a:t>l’arrêté du 21 février 2014 dont le respect est obligatoire.</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dirty="0">
                <a:ln>
                  <a:noFill/>
                </a:ln>
                <a:solidFill>
                  <a:srgbClr val="004060"/>
                </a:solidFill>
                <a:latin typeface="Arial" pitchFamily="18"/>
                <a:ea typeface="Microsoft YaHei" pitchFamily="2"/>
                <a:cs typeface="Mangal" pitchFamily="2"/>
              </a:rPr>
              <a:t>	</a:t>
            </a:r>
            <a:r>
              <a:rPr lang="fr-FR" sz="1600" b="1" i="0" u="none" strike="noStrike" kern="1200" spc="0" baseline="0" dirty="0">
                <a:ln>
                  <a:noFill/>
                </a:ln>
                <a:solidFill>
                  <a:srgbClr val="004060"/>
                </a:solidFill>
                <a:latin typeface="Arial" pitchFamily="18"/>
                <a:ea typeface="Microsoft YaHei" pitchFamily="2"/>
                <a:cs typeface="Mangal" pitchFamily="2"/>
              </a:rPr>
              <a:t>Calendrier</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dirty="0">
                <a:ln>
                  <a:noFill/>
                </a:ln>
                <a:solidFill>
                  <a:srgbClr val="004060"/>
                </a:solidFill>
                <a:latin typeface="Arial" pitchFamily="18"/>
                <a:ea typeface="Microsoft YaHei" pitchFamily="2"/>
                <a:cs typeface="Mangal" pitchFamily="2"/>
              </a:rPr>
              <a:t>	Pour les établissements de la vague 2, la nomination du commissaire aux comptes par le Conseil de surveillance devra intervenir </a:t>
            </a:r>
            <a:r>
              <a:rPr lang="fr-FR" sz="1600" b="1" i="0" u="none" strike="noStrike" kern="1200" spc="0" baseline="0" dirty="0">
                <a:ln>
                  <a:noFill/>
                </a:ln>
                <a:solidFill>
                  <a:srgbClr val="004060"/>
                </a:solidFill>
                <a:latin typeface="Arial" pitchFamily="18"/>
                <a:ea typeface="Microsoft YaHei" pitchFamily="2"/>
                <a:cs typeface="Mangal" pitchFamily="2"/>
              </a:rPr>
              <a:t>au plus tard en juin </a:t>
            </a:r>
            <a:r>
              <a:rPr lang="fr-FR" sz="1600" b="1" i="0" u="none" strike="noStrike" kern="1200" spc="0" baseline="0" dirty="0" smtClean="0">
                <a:ln>
                  <a:noFill/>
                </a:ln>
                <a:solidFill>
                  <a:srgbClr val="004060"/>
                </a:solidFill>
                <a:latin typeface="Arial" pitchFamily="18"/>
                <a:ea typeface="Microsoft YaHei" pitchFamily="2"/>
                <a:cs typeface="Mangal" pitchFamily="2"/>
              </a:rPr>
              <a:t>2015 pour les EPS de la vague</a:t>
            </a:r>
            <a:r>
              <a:rPr lang="fr-FR" sz="1600" b="1" i="0" u="none" strike="noStrike" kern="1200" spc="0" dirty="0" smtClean="0">
                <a:ln>
                  <a:noFill/>
                </a:ln>
                <a:solidFill>
                  <a:srgbClr val="004060"/>
                </a:solidFill>
                <a:latin typeface="Arial" pitchFamily="18"/>
                <a:ea typeface="Microsoft YaHei" pitchFamily="2"/>
                <a:cs typeface="Mangal" pitchFamily="2"/>
              </a:rPr>
              <a:t> 2 Et juin 2016 pour les EPS de la vague 3</a:t>
            </a:r>
            <a:r>
              <a:rPr lang="fr-FR" sz="1600" b="0" i="0" u="none" strike="noStrike" kern="1200" spc="0" baseline="0" dirty="0" smtClean="0">
                <a:ln>
                  <a:noFill/>
                </a:ln>
                <a:solidFill>
                  <a:srgbClr val="004060"/>
                </a:solidFill>
                <a:latin typeface="Arial" pitchFamily="18"/>
                <a:ea typeface="Microsoft YaHei" pitchFamily="2"/>
                <a:cs typeface="Mangal" pitchFamily="2"/>
              </a:rPr>
              <a:t>.</a:t>
            </a: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0" spc="0" baseline="0" dirty="0">
                <a:ln>
                  <a:noFill/>
                </a:ln>
                <a:solidFill>
                  <a:srgbClr val="004060"/>
                </a:solidFill>
                <a:latin typeface="Arial" pitchFamily="18"/>
                <a:ea typeface="Microsoft YaHei" pitchFamily="2"/>
                <a:cs typeface="Mangal" pitchFamily="2"/>
              </a:rPr>
              <a:t>	La notification du marché ne peut être faite qu’après la réunion du conseil de surveillance.</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0" spc="0" baseline="0" dirty="0">
                <a:ln>
                  <a:noFill/>
                </a:ln>
                <a:solidFill>
                  <a:srgbClr val="004060"/>
                </a:solidFill>
                <a:latin typeface="Arial" pitchFamily="18"/>
                <a:ea typeface="Microsoft YaHei" pitchFamily="2"/>
                <a:cs typeface="Mangal" pitchFamily="2"/>
              </a:rPr>
              <a:t>	La résiliation du marché ne peut intervenir </a:t>
            </a:r>
            <a:r>
              <a:rPr lang="fr-FR" sz="1600" b="0" i="0" u="none" strike="noStrike" kern="0" spc="0" baseline="0" dirty="0">
                <a:ln>
                  <a:noFill/>
                </a:ln>
                <a:solidFill>
                  <a:srgbClr val="003855"/>
                </a:solidFill>
                <a:latin typeface="Arial" pitchFamily="18"/>
                <a:ea typeface="Microsoft YaHei" pitchFamily="2"/>
                <a:cs typeface="Mangal" pitchFamily="2"/>
              </a:rPr>
              <a:t>sauf en cas de manquement constaté par la CNCC</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0" spc="0" baseline="0" dirty="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0" spc="0" baseline="0" dirty="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dirty="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dirty="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dirty="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dirty="0">
                <a:ln>
                  <a:noFill/>
                </a:ln>
                <a:solidFill>
                  <a:srgbClr val="004060"/>
                </a:solidFill>
                <a:latin typeface="Arial" pitchFamily="18"/>
                <a:ea typeface="Microsoft YaHei" pitchFamily="2"/>
                <a:cs typeface="Mangal" pitchFamily="2"/>
              </a:rPr>
              <a:t>	</a:t>
            </a:r>
          </a:p>
        </p:txBody>
      </p:sp>
      <p:sp>
        <p:nvSpPr>
          <p:cNvPr id="3" name="AutoShape 2"/>
          <p:cNvSpPr/>
          <p:nvPr/>
        </p:nvSpPr>
        <p:spPr>
          <a:xfrm>
            <a:off x="1835696" y="3717032"/>
            <a:ext cx="380824" cy="360040"/>
          </a:xfrm>
          <a:custGeom>
            <a:avLst/>
            <a:gdLst>
              <a:gd name="f0" fmla="val 10800000"/>
              <a:gd name="f1" fmla="val 5400000"/>
              <a:gd name="f2" fmla="val 180"/>
              <a:gd name="f3" fmla="val w"/>
              <a:gd name="f4" fmla="val h"/>
              <a:gd name="f5" fmla="val 0"/>
              <a:gd name="f6" fmla="val 21600"/>
              <a:gd name="f7" fmla="val 10800"/>
              <a:gd name="f8" fmla="+- 0 0 0"/>
              <a:gd name="f9" fmla="*/ f3 1 21600"/>
              <a:gd name="f10" fmla="*/ f4 1 21600"/>
              <a:gd name="f11" fmla="+- f6 0 f5"/>
              <a:gd name="f12" fmla="*/ f8 f0 1"/>
              <a:gd name="f13" fmla="*/ f11 1 21600"/>
              <a:gd name="f14" fmla="*/ f12 1 f2"/>
              <a:gd name="f15" fmla="*/ 5400 f13 1"/>
              <a:gd name="f16" fmla="*/ 16200 f13 1"/>
              <a:gd name="f17" fmla="*/ 21600 f13 1"/>
              <a:gd name="f18" fmla="*/ 10800 f13 1"/>
              <a:gd name="f19" fmla="*/ 0 f13 1"/>
              <a:gd name="f20" fmla="+- f14 0 f1"/>
              <a:gd name="f21" fmla="*/ f18 1 f13"/>
              <a:gd name="f22" fmla="*/ f19 1 f13"/>
              <a:gd name="f23" fmla="*/ f15 1 f13"/>
              <a:gd name="f24" fmla="*/ f17 1 f13"/>
              <a:gd name="f25" fmla="*/ f16 1 f13"/>
              <a:gd name="f26" fmla="*/ f23 f9 1"/>
              <a:gd name="f27" fmla="*/ f25 f9 1"/>
              <a:gd name="f28" fmla="*/ f24 f10 1"/>
              <a:gd name="f29" fmla="*/ f21 f10 1"/>
              <a:gd name="f30" fmla="*/ f21 f9 1"/>
              <a:gd name="f31" fmla="*/ f22 f10 1"/>
            </a:gdLst>
            <a:ahLst/>
            <a:cxnLst>
              <a:cxn ang="3cd4">
                <a:pos x="hc" y="t"/>
              </a:cxn>
              <a:cxn ang="0">
                <a:pos x="r" y="vc"/>
              </a:cxn>
              <a:cxn ang="cd4">
                <a:pos x="hc" y="b"/>
              </a:cxn>
              <a:cxn ang="cd2">
                <a:pos x="l" y="vc"/>
              </a:cxn>
              <a:cxn ang="f20">
                <a:pos x="f30" y="f31"/>
              </a:cxn>
              <a:cxn ang="f20">
                <a:pos x="f26" y="f29"/>
              </a:cxn>
              <a:cxn ang="f20">
                <a:pos x="f30" y="f28"/>
              </a:cxn>
              <a:cxn ang="f20">
                <a:pos x="f27" y="f29"/>
              </a:cxn>
            </a:cxnLst>
            <a:rect l="f26" t="f29" r="f27" b="f28"/>
            <a:pathLst>
              <a:path w="21600" h="21600">
                <a:moveTo>
                  <a:pt x="f7" y="f5"/>
                </a:moveTo>
                <a:lnTo>
                  <a:pt x="f6" y="f6"/>
                </a:lnTo>
                <a:lnTo>
                  <a:pt x="f5" y="f6"/>
                </a:lnTo>
                <a:lnTo>
                  <a:pt x="f7" y="f5"/>
                </a:lnTo>
                <a:close/>
              </a:path>
            </a:pathLst>
          </a:custGeom>
          <a:solidFill>
            <a:srgbClr val="404060"/>
          </a:solidFill>
          <a:ln w="9360">
            <a:solidFill>
              <a:srgbClr val="453255"/>
            </a:solidFill>
            <a:prstDash val="solid"/>
            <a:miter/>
          </a:ln>
        </p:spPr>
        <p:txBody>
          <a:bodyPr vert="horz" wrap="none" lIns="90000" tIns="46800" rIns="90000" bIns="468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kern="1200" spc="0" baseline="0" dirty="0">
                <a:ln>
                  <a:noFill/>
                </a:ln>
                <a:solidFill>
                  <a:srgbClr val="FFFFFF"/>
                </a:solidFill>
                <a:latin typeface="Arial" pitchFamily="18"/>
                <a:ea typeface="Microsoft YaHei" pitchFamily="2"/>
                <a:cs typeface="Mangal" pitchFamily="2"/>
              </a:rPr>
              <a:t>!</a:t>
            </a: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Text Box 1"/>
          <p:cNvSpPr/>
          <p:nvPr/>
        </p:nvSpPr>
        <p:spPr>
          <a:xfrm>
            <a:off x="228600" y="1219320"/>
            <a:ext cx="8763120" cy="76276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0" spc="0" baseline="0">
                <a:ln>
                  <a:noFill/>
                </a:ln>
                <a:solidFill>
                  <a:srgbClr val="C49026"/>
                </a:solidFill>
                <a:latin typeface="Arial" pitchFamily="18"/>
                <a:ea typeface="Microsoft YaHei" pitchFamily="2"/>
                <a:cs typeface="Mangal" pitchFamily="2"/>
              </a:rPr>
              <a:t>Bilan des marchés de commissariat aux comptes et recommandations</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1200" spc="0" baseline="0">
                <a:ln>
                  <a:noFill/>
                </a:ln>
                <a:solidFill>
                  <a:srgbClr val="004060"/>
                </a:solidFill>
                <a:latin typeface="Arial" pitchFamily="18"/>
                <a:ea typeface="Microsoft YaHei" pitchFamily="2"/>
                <a:cs typeface="Mangal" pitchFamily="2"/>
              </a:rPr>
              <a:t>	Comment réussir son appel d’offre?</a:t>
            </a: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r>
              <a:rPr lang="fr-FR" sz="1600" b="0" i="0" u="none" strike="noStrike" kern="0" spc="0" baseline="0">
                <a:ln>
                  <a:noFill/>
                </a:ln>
                <a:solidFill>
                  <a:srgbClr val="004060"/>
                </a:solidFill>
                <a:latin typeface="Arial" pitchFamily="18"/>
                <a:ea typeface="Microsoft YaHei" pitchFamily="2"/>
                <a:cs typeface="Mangal" pitchFamily="2"/>
              </a:rPr>
              <a:t>Un dossier de consultation a été mis à disposition des établissements sur le site «  fiabilisation et certification des comptes » du ministère; il comprend :</a:t>
            </a:r>
          </a:p>
          <a:p>
            <a:pPr marL="723599" marR="0" lvl="3" indent="-264960" algn="l" rtl="0" hangingPunct="1">
              <a:lnSpc>
                <a:spcPct val="100000"/>
              </a:lnSpc>
              <a:spcBef>
                <a:spcPts val="1395"/>
              </a:spcBef>
              <a:spcAft>
                <a:spcPts val="400"/>
              </a:spcAft>
              <a:buSzPct val="100000"/>
              <a:buFont typeface="Arial" pitchFamily="34"/>
              <a:buChar char="•"/>
              <a:tabLst>
                <a:tab pos="266399" algn="l"/>
                <a:tab pos="912239" algn="l"/>
                <a:tab pos="1826639" algn="l"/>
                <a:tab pos="2741038" algn="l"/>
                <a:tab pos="3655438" algn="l"/>
                <a:tab pos="4569838" algn="l"/>
                <a:tab pos="5484238" algn="l"/>
                <a:tab pos="6398639" algn="l"/>
                <a:tab pos="7313039" algn="l"/>
                <a:tab pos="8227439" algn="l"/>
                <a:tab pos="9141839" algn="l"/>
                <a:tab pos="10056239" algn="l"/>
                <a:tab pos="10332719" algn="l"/>
                <a:tab pos="10781999" algn="l"/>
              </a:tabLst>
            </a:pPr>
            <a:r>
              <a:rPr lang="fr-FR" sz="1600" b="0" i="0" u="none" strike="noStrike" kern="0" spc="0" baseline="0">
                <a:ln>
                  <a:noFill/>
                </a:ln>
                <a:solidFill>
                  <a:srgbClr val="004060"/>
                </a:solidFill>
                <a:latin typeface="Arial" pitchFamily="18"/>
                <a:ea typeface="Microsoft YaHei" pitchFamily="2"/>
                <a:cs typeface="Mangal" pitchFamily="2"/>
              </a:rPr>
              <a:t>Le CCTP dont le respect est obligatoire</a:t>
            </a:r>
          </a:p>
          <a:p>
            <a:pPr marL="723599" marR="0" lvl="3" indent="-264960" algn="l" rtl="0" hangingPunct="1">
              <a:lnSpc>
                <a:spcPct val="100000"/>
              </a:lnSpc>
              <a:spcBef>
                <a:spcPts val="1395"/>
              </a:spcBef>
              <a:spcAft>
                <a:spcPts val="400"/>
              </a:spcAft>
              <a:buSzPct val="100000"/>
              <a:buFont typeface="Arial" pitchFamily="34"/>
              <a:buChar char="•"/>
              <a:tabLst>
                <a:tab pos="266399" algn="l"/>
                <a:tab pos="912239" algn="l"/>
                <a:tab pos="1826639" algn="l"/>
                <a:tab pos="2741038" algn="l"/>
                <a:tab pos="3655438" algn="l"/>
                <a:tab pos="4569838" algn="l"/>
                <a:tab pos="5484238" algn="l"/>
                <a:tab pos="6398639" algn="l"/>
                <a:tab pos="7313039" algn="l"/>
                <a:tab pos="8227439" algn="l"/>
                <a:tab pos="9141839" algn="l"/>
                <a:tab pos="10056239" algn="l"/>
                <a:tab pos="10332719" algn="l"/>
                <a:tab pos="10781999" algn="l"/>
              </a:tabLst>
            </a:pPr>
            <a:r>
              <a:rPr lang="fr-FR" sz="1600" b="0" i="0" u="none" strike="noStrike" kern="0" spc="0" baseline="0">
                <a:ln>
                  <a:noFill/>
                </a:ln>
                <a:solidFill>
                  <a:srgbClr val="004060"/>
                </a:solidFill>
                <a:latin typeface="Arial" pitchFamily="18"/>
                <a:ea typeface="Microsoft YaHei" pitchFamily="2"/>
                <a:cs typeface="Mangal" pitchFamily="2"/>
              </a:rPr>
              <a:t>Un modèle de règlement de la consultation et de CCAP dont les contenus pourront être adaptés par les EPS.  Il est néanmoins conseillé de conserver</a:t>
            </a:r>
          </a:p>
          <a:p>
            <a:pPr marL="723599" marR="0" lvl="3" indent="-264960" algn="l" rtl="0" hangingPunct="1">
              <a:lnSpc>
                <a:spcPct val="100000"/>
              </a:lnSpc>
              <a:spcBef>
                <a:spcPts val="1395"/>
              </a:spcBef>
              <a:spcAft>
                <a:spcPts val="400"/>
              </a:spcAft>
              <a:buNone/>
              <a:tabLst>
                <a:tab pos="266399" algn="l"/>
                <a:tab pos="912239" algn="l"/>
                <a:tab pos="1826639" algn="l"/>
                <a:tab pos="2741038" algn="l"/>
                <a:tab pos="3655438" algn="l"/>
                <a:tab pos="4569838" algn="l"/>
                <a:tab pos="5484238" algn="l"/>
                <a:tab pos="6398639" algn="l"/>
                <a:tab pos="7313039" algn="l"/>
                <a:tab pos="8227439" algn="l"/>
                <a:tab pos="9141839" algn="l"/>
                <a:tab pos="10056239" algn="l"/>
                <a:tab pos="10332719" algn="l"/>
                <a:tab pos="10781999" algn="l"/>
              </a:tabLst>
            </a:pPr>
            <a:r>
              <a:rPr lang="fr-FR" sz="1600" b="0" i="0" u="none" strike="noStrike" kern="0" spc="0" baseline="0">
                <a:ln>
                  <a:noFill/>
                </a:ln>
                <a:solidFill>
                  <a:srgbClr val="004060"/>
                </a:solidFill>
                <a:latin typeface="Arial" pitchFamily="18"/>
                <a:ea typeface="Microsoft YaHei" pitchFamily="2"/>
                <a:cs typeface="Mangal" pitchFamily="2"/>
              </a:rPr>
              <a:t>        </a:t>
            </a:r>
            <a:r>
              <a:rPr lang="fr-FR" sz="1600" b="0" i="0" u="none" strike="noStrike" kern="1200" spc="0" baseline="0">
                <a:ln>
                  <a:noFill/>
                </a:ln>
                <a:solidFill>
                  <a:srgbClr val="004060"/>
                </a:solidFill>
                <a:latin typeface="Arial" pitchFamily="18"/>
                <a:ea typeface="Microsoft YaHei" pitchFamily="2"/>
                <a:cs typeface="Mangal" pitchFamily="2"/>
              </a:rPr>
              <a:t>- la déclaration d’indépendance du certificateur </a:t>
            </a:r>
            <a:r>
              <a:rPr lang="fr-FR" sz="1600" b="0" i="0" u="none" strike="noStrike" kern="1200" spc="0" baseline="0">
                <a:ln>
                  <a:noFill/>
                </a:ln>
                <a:solidFill>
                  <a:srgbClr val="003855"/>
                </a:solidFill>
                <a:latin typeface="Arial" pitchFamily="18"/>
                <a:ea typeface="Microsoft YaHei" pitchFamily="2"/>
                <a:cs typeface="Mangal" pitchFamily="2"/>
              </a:rPr>
              <a:t>exigée dans le cadre du CCAP au titre des pièces constitutives du marché et qui permettra de s’assurer que le cabinet ne se trouve pas en situation d’auto révision. Elle devra être argumentée.</a:t>
            </a: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 l’annexe technique et l’annexe financière.</a:t>
            </a: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ext Box 1"/>
          <p:cNvSpPr/>
          <p:nvPr/>
        </p:nvSpPr>
        <p:spPr>
          <a:xfrm>
            <a:off x="288000" y="1063080"/>
            <a:ext cx="8039160" cy="47689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Actualités de la certification des comptes</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1" i="0" u="none" strike="noStrike" kern="1200" spc="0" baseline="0">
              <a:ln>
                <a:noFill/>
              </a:ln>
              <a:solidFill>
                <a:srgbClr val="004060"/>
              </a:solidFill>
              <a:latin typeface="Arial" pitchFamily="18"/>
              <a:ea typeface="Microsoft YaHei" pitchFamily="2"/>
              <a:cs typeface="Mangal" pitchFamily="2"/>
            </a:endParaRP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0" spc="0" baseline="0">
                <a:ln>
                  <a:noFill/>
                </a:ln>
                <a:solidFill>
                  <a:srgbClr val="004060"/>
                </a:solidFill>
                <a:latin typeface="Arial" pitchFamily="18"/>
                <a:ea typeface="Microsoft YaHei" pitchFamily="2"/>
                <a:cs typeface="Mangal" pitchFamily="2"/>
              </a:rPr>
              <a:t>Rappel du cadre juridique</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0" spc="0" baseline="0">
                <a:ln>
                  <a:noFill/>
                </a:ln>
                <a:solidFill>
                  <a:srgbClr val="004060"/>
                </a:solidFill>
                <a:latin typeface="Arial" pitchFamily="18"/>
                <a:ea typeface="Microsoft YaHei" pitchFamily="2"/>
                <a:cs typeface="Mangal" pitchFamily="2"/>
              </a:rPr>
              <a:t>1. </a:t>
            </a:r>
            <a:r>
              <a:rPr lang="fr-FR" sz="1600" b="1" i="0" u="none" strike="noStrike" kern="0" spc="0" baseline="0">
                <a:ln>
                  <a:noFill/>
                </a:ln>
                <a:solidFill>
                  <a:srgbClr val="004060"/>
                </a:solidFill>
                <a:latin typeface="Arial" pitchFamily="34"/>
                <a:ea typeface="Microsoft YaHei" pitchFamily="2"/>
                <a:cs typeface="Arial" pitchFamily="34"/>
              </a:rPr>
              <a:t>Actualités comptables</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2. Clôture de l'exercice 2014</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3. Développement du dispositif de contrôle interne</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4. Bilan des marchés de commissariat aux comptes vague 1</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5. Restitution de l'enquête « retour d'expérience sur les premiers travaux du certificateur »</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18"/>
                <a:ea typeface="Microsoft YaHei" pitchFamily="2"/>
                <a:cs typeface="Mangal" pitchFamily="2"/>
              </a:rPr>
              <a:t>6. Animation / pilotage du chantier : objectifs 2015</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18"/>
              <a:ea typeface="Microsoft YaHei" pitchFamily="2"/>
              <a:cs typeface="Mangal" pitchFamily="2"/>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18"/>
                <a:ea typeface="Microsoft YaHei" pitchFamily="2"/>
                <a:cs typeface="Mangal" pitchFamily="2"/>
              </a:rPr>
              <a:t>7. Préparer la venue du certificateur</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1" i="0" u="none" strike="noStrike" kern="1200" spc="0" baseline="0">
              <a:ln>
                <a:noFill/>
              </a:ln>
              <a:solidFill>
                <a:srgbClr val="004060"/>
              </a:solidFill>
              <a:latin typeface="Arial" pitchFamily="18"/>
              <a:ea typeface="Microsoft YaHei" pitchFamily="2"/>
              <a:cs typeface="Mangal" pitchFamily="2"/>
            </a:endParaRPr>
          </a:p>
        </p:txBody>
      </p:sp>
      <p:sp>
        <p:nvSpPr>
          <p:cNvPr id="3" name="Rectangle 2"/>
          <p:cNvSpPr/>
          <p:nvPr/>
        </p:nvSpPr>
        <p:spPr>
          <a:xfrm>
            <a:off x="179512" y="2420888"/>
            <a:ext cx="6400799"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w="12600">
            <a:solidFill>
              <a:srgbClr val="404060"/>
            </a:solidFill>
            <a:prstDash val="solid"/>
            <a:miter/>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0"/>
              </a:spcBef>
              <a:spcAft>
                <a:spcPts val="0"/>
              </a:spcAft>
              <a:buNone/>
              <a:tabLst/>
            </a:pPr>
            <a:endParaRPr lang="fr-FR" sz="1800" b="0" i="0" u="none" strike="noStrike" kern="1200" spc="0" baseline="0">
              <a:ln>
                <a:noFill/>
              </a:ln>
              <a:solidFill>
                <a:srgbClr val="000000"/>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Text Box 1"/>
          <p:cNvSpPr/>
          <p:nvPr/>
        </p:nvSpPr>
        <p:spPr>
          <a:xfrm>
            <a:off x="228600" y="792000"/>
            <a:ext cx="8763120" cy="8055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0" spc="0" baseline="0" dirty="0">
                <a:ln>
                  <a:noFill/>
                </a:ln>
                <a:solidFill>
                  <a:srgbClr val="C49026"/>
                </a:solidFill>
                <a:latin typeface="Arial" pitchFamily="18"/>
                <a:ea typeface="Microsoft YaHei" pitchFamily="2"/>
                <a:cs typeface="Mangal" pitchFamily="2"/>
              </a:rPr>
              <a:t>Bilan des marchés de commissariat aux comptes et recommandations</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1200" spc="0" baseline="0" dirty="0">
                <a:ln>
                  <a:noFill/>
                </a:ln>
                <a:solidFill>
                  <a:srgbClr val="004060"/>
                </a:solidFill>
                <a:latin typeface="Arial" pitchFamily="18"/>
                <a:ea typeface="Microsoft YaHei" pitchFamily="2"/>
                <a:cs typeface="Mangal" pitchFamily="2"/>
              </a:rPr>
              <a:t>	Quelques recommandations</a:t>
            </a:r>
            <a:r>
              <a:rPr lang="fr-FR" sz="1600" b="0" i="0" u="none" strike="noStrike" kern="1200" spc="0" baseline="0" dirty="0">
                <a:ln>
                  <a:noFill/>
                </a:ln>
                <a:solidFill>
                  <a:srgbClr val="004060"/>
                </a:solidFill>
                <a:latin typeface="Arial" pitchFamily="18"/>
                <a:ea typeface="Microsoft YaHei" pitchFamily="2"/>
                <a:cs typeface="Mangal" pitchFamily="2"/>
              </a:rPr>
              <a:t>:</a:t>
            </a:r>
          </a:p>
          <a:p>
            <a:pPr marL="266400" marR="0" lvl="2" indent="-264960" algn="l" rtl="0" hangingPunct="1">
              <a:lnSpc>
                <a:spcPct val="100000"/>
              </a:lnSpc>
              <a:spcBef>
                <a:spcPts val="1395"/>
              </a:spcBef>
              <a:spcAft>
                <a:spcPts val="400"/>
              </a:spcAft>
              <a:buSzPct val="100000"/>
              <a:buFont typeface="Arial" pitchFamily="34"/>
              <a:buChar char="•"/>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dirty="0">
                <a:ln>
                  <a:noFill/>
                </a:ln>
                <a:solidFill>
                  <a:srgbClr val="004060"/>
                </a:solidFill>
                <a:latin typeface="Arial" pitchFamily="18"/>
                <a:ea typeface="Microsoft YaHei" pitchFamily="2"/>
                <a:cs typeface="Mangal" pitchFamily="2"/>
              </a:rPr>
              <a:t>	</a:t>
            </a:r>
            <a:r>
              <a:rPr lang="fr-FR" sz="1600" b="0" i="0" u="none" strike="noStrike" kern="0" spc="0" baseline="0" dirty="0">
                <a:ln>
                  <a:noFill/>
                </a:ln>
                <a:solidFill>
                  <a:srgbClr val="004060"/>
                </a:solidFill>
                <a:latin typeface="Arial" pitchFamily="34"/>
                <a:ea typeface="Microsoft YaHei" pitchFamily="2"/>
                <a:cs typeface="Arial" pitchFamily="34"/>
              </a:rPr>
              <a:t>L</a:t>
            </a:r>
            <a:r>
              <a:rPr lang="fr-FR" sz="1600" b="0" i="0" u="none" strike="noStrike" kern="1200" spc="0" baseline="0" dirty="0">
                <a:ln>
                  <a:noFill/>
                </a:ln>
                <a:solidFill>
                  <a:srgbClr val="004060"/>
                </a:solidFill>
                <a:latin typeface="Arial" pitchFamily="34"/>
                <a:ea typeface="Microsoft YaHei" pitchFamily="2"/>
                <a:cs typeface="Arial" pitchFamily="34"/>
              </a:rPr>
              <a:t>ors de la rédaction du CCTP, </a:t>
            </a:r>
            <a:r>
              <a:rPr lang="fr-FR" sz="1600" b="0" i="0" u="none" strike="noStrike" kern="0" spc="0" baseline="0" dirty="0">
                <a:ln>
                  <a:noFill/>
                </a:ln>
                <a:solidFill>
                  <a:srgbClr val="004060"/>
                </a:solidFill>
                <a:latin typeface="Arial" pitchFamily="34"/>
                <a:ea typeface="Microsoft YaHei" pitchFamily="2"/>
                <a:cs typeface="Arial" pitchFamily="34"/>
              </a:rPr>
              <a:t>bien </a:t>
            </a:r>
            <a:r>
              <a:rPr lang="fr-FR" sz="1600" b="0" i="0" u="none" strike="noStrike" kern="0" spc="0" baseline="0" dirty="0" err="1">
                <a:ln>
                  <a:noFill/>
                </a:ln>
                <a:solidFill>
                  <a:srgbClr val="004060"/>
                </a:solidFill>
                <a:latin typeface="Arial" pitchFamily="34"/>
                <a:ea typeface="Microsoft YaHei" pitchFamily="2"/>
                <a:cs typeface="Arial" pitchFamily="34"/>
              </a:rPr>
              <a:t>contextualiser</a:t>
            </a:r>
            <a:r>
              <a:rPr lang="fr-FR" sz="1600" b="0" i="0" u="none" strike="noStrike" kern="0" spc="0" baseline="0" dirty="0">
                <a:ln>
                  <a:noFill/>
                </a:ln>
                <a:solidFill>
                  <a:srgbClr val="004060"/>
                </a:solidFill>
                <a:latin typeface="Arial" pitchFamily="34"/>
                <a:ea typeface="Microsoft YaHei" pitchFamily="2"/>
                <a:cs typeface="Arial" pitchFamily="34"/>
              </a:rPr>
              <a:t>,</a:t>
            </a:r>
            <a:r>
              <a:rPr lang="fr-FR" sz="1600" b="0" i="0" u="none" strike="noStrike" kern="1200" spc="0" baseline="0" dirty="0">
                <a:ln>
                  <a:noFill/>
                </a:ln>
                <a:solidFill>
                  <a:srgbClr val="004060"/>
                </a:solidFill>
                <a:latin typeface="Arial" pitchFamily="34"/>
                <a:ea typeface="Microsoft YaHei" pitchFamily="2"/>
                <a:cs typeface="Arial" pitchFamily="34"/>
              </a:rPr>
              <a:t> la situation de l’établissement afin de permettre aux cabinets de bien calibrer le périmètre de leur mission </a:t>
            </a:r>
            <a:r>
              <a:rPr lang="fr-FR" sz="1600" b="0" i="0" u="none" strike="noStrike" kern="0" spc="0" baseline="0" dirty="0">
                <a:ln>
                  <a:noFill/>
                </a:ln>
                <a:solidFill>
                  <a:srgbClr val="004060"/>
                </a:solidFill>
                <a:latin typeface="Arial" pitchFamily="34"/>
                <a:ea typeface="Microsoft YaHei" pitchFamily="2"/>
                <a:cs typeface="Arial" pitchFamily="34"/>
              </a:rPr>
              <a:t> et leur permettre  d’ élaborer une réponse à la consultation la mieux adaptée possible à ses caractéristiques et à sa situation</a:t>
            </a: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0" spc="0" baseline="0" dirty="0">
                <a:ln>
                  <a:noFill/>
                </a:ln>
                <a:solidFill>
                  <a:srgbClr val="000000"/>
                </a:solidFill>
                <a:latin typeface="Arial" pitchFamily="34"/>
                <a:ea typeface="Lucida Sans Unicode" pitchFamily="2"/>
                <a:cs typeface="Arial" pitchFamily="34"/>
              </a:rPr>
              <a:t>	</a:t>
            </a:r>
            <a:r>
              <a:rPr lang="fr-FR" sz="1600" b="0" i="0" u="none" strike="noStrike" kern="1200" spc="0" baseline="0" dirty="0">
                <a:ln>
                  <a:noFill/>
                </a:ln>
                <a:solidFill>
                  <a:srgbClr val="17375E"/>
                </a:solidFill>
                <a:latin typeface="Arial" pitchFamily="34"/>
                <a:ea typeface="Lucida Sans Unicode" pitchFamily="2"/>
                <a:cs typeface="Arial" pitchFamily="34"/>
              </a:rPr>
              <a:t>En dehors des données quantitatives et des informations liées à l’organisation, il sera utile de donner une appréciation de l’avancement des actions de préparation à la certification des comptes </a:t>
            </a:r>
            <a:r>
              <a:rPr lang="fr-FR" sz="1600" b="0" i="0" u="none" strike="noStrike" kern="0" spc="0" baseline="0" dirty="0">
                <a:ln>
                  <a:noFill/>
                </a:ln>
                <a:solidFill>
                  <a:srgbClr val="17375E"/>
                </a:solidFill>
                <a:latin typeface="Arial" pitchFamily="34"/>
                <a:ea typeface="Lucida Sans Unicode" pitchFamily="2"/>
                <a:cs typeface="Arial" pitchFamily="34"/>
              </a:rPr>
              <a:t>(</a:t>
            </a:r>
            <a:r>
              <a:rPr lang="fr-FR" sz="1600" b="0" i="0" u="none" strike="noStrike" kern="1200" spc="0" baseline="0" dirty="0">
                <a:ln>
                  <a:noFill/>
                </a:ln>
                <a:solidFill>
                  <a:srgbClr val="17375E"/>
                </a:solidFill>
                <a:latin typeface="Arial" pitchFamily="34"/>
                <a:ea typeface="Lucida Sans Unicode" pitchFamily="2"/>
                <a:cs typeface="Arial" pitchFamily="34"/>
              </a:rPr>
              <a:t>audit à blanc, accompagnement, plans d’action…)</a:t>
            </a:r>
          </a:p>
          <a:p>
            <a:pPr marL="266400" marR="0" lvl="2" indent="-264960" algn="l" rtl="0" hangingPunct="1">
              <a:lnSpc>
                <a:spcPct val="100000"/>
              </a:lnSpc>
              <a:spcBef>
                <a:spcPts val="1395"/>
              </a:spcBef>
              <a:spcAft>
                <a:spcPts val="400"/>
              </a:spcAft>
              <a:buSzPct val="100000"/>
              <a:buFont typeface="Arial" pitchFamily="34"/>
              <a:buChar char="•"/>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0" spc="0" baseline="0" dirty="0">
                <a:ln>
                  <a:noFill/>
                </a:ln>
                <a:solidFill>
                  <a:srgbClr val="10253F"/>
                </a:solidFill>
                <a:latin typeface="Arial" pitchFamily="34"/>
                <a:ea typeface="Lucida Sans Unicode" pitchFamily="2"/>
                <a:cs typeface="Arial" pitchFamily="34"/>
              </a:rPr>
              <a:t>	</a:t>
            </a:r>
            <a:r>
              <a:rPr lang="fr-FR" sz="1600" b="0" i="0" u="none" strike="noStrike" kern="1200" spc="0" baseline="0" dirty="0">
                <a:ln>
                  <a:noFill/>
                </a:ln>
                <a:solidFill>
                  <a:srgbClr val="17375E"/>
                </a:solidFill>
                <a:latin typeface="Arial" pitchFamily="34"/>
                <a:ea typeface="Microsoft YaHei" pitchFamily="2"/>
                <a:cs typeface="Arial" pitchFamily="34"/>
              </a:rPr>
              <a:t>Bien penser les critères </a:t>
            </a:r>
            <a:r>
              <a:rPr lang="fr-FR" sz="1600" b="0" i="0" u="none" strike="noStrike" kern="1200" spc="0" baseline="0" dirty="0">
                <a:ln>
                  <a:noFill/>
                </a:ln>
                <a:solidFill>
                  <a:srgbClr val="17375E"/>
                </a:solidFill>
                <a:latin typeface="Arial" pitchFamily="34"/>
                <a:ea typeface="Lucida Sans Unicode" pitchFamily="2"/>
                <a:cs typeface="Arial" pitchFamily="34"/>
              </a:rPr>
              <a:t>de jugement des offres qui devront être équilibrés </a:t>
            </a:r>
            <a:r>
              <a:rPr lang="fr-FR" sz="1600" b="0" i="0" u="none" strike="noStrike" kern="1200" spc="0" baseline="0" dirty="0">
                <a:ln>
                  <a:noFill/>
                </a:ln>
                <a:solidFill>
                  <a:srgbClr val="17375E"/>
                </a:solidFill>
                <a:latin typeface="Arial" pitchFamily="34"/>
                <a:ea typeface="Microsoft YaHei" pitchFamily="2"/>
                <a:cs typeface="Arial" pitchFamily="34"/>
              </a:rPr>
              <a:t>:</a:t>
            </a: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0" spc="0" baseline="0" dirty="0">
                <a:ln>
                  <a:noFill/>
                </a:ln>
                <a:solidFill>
                  <a:srgbClr val="17375E"/>
                </a:solidFill>
                <a:latin typeface="Arial" pitchFamily="34"/>
                <a:ea typeface="Microsoft YaHei" pitchFamily="2"/>
                <a:cs typeface="Arial" pitchFamily="34"/>
              </a:rPr>
              <a:t>	- </a:t>
            </a:r>
            <a:r>
              <a:rPr lang="fr-FR" sz="1600" b="0" i="0" u="none" strike="noStrike" kern="1200" spc="0" baseline="0" dirty="0">
                <a:ln>
                  <a:noFill/>
                </a:ln>
                <a:solidFill>
                  <a:srgbClr val="17375E"/>
                </a:solidFill>
                <a:latin typeface="Arial" pitchFamily="34"/>
                <a:ea typeface="Microsoft YaHei" pitchFamily="2"/>
                <a:cs typeface="Arial" pitchFamily="34"/>
              </a:rPr>
              <a:t>coût de la prestation , méthodologie, degré de séniorité des équipes, expérience du secteur </a:t>
            </a:r>
            <a:r>
              <a:rPr lang="fr-FR" sz="1600" b="0" i="0" u="none" strike="noStrike" kern="1200" spc="0" baseline="0" dirty="0" smtClean="0">
                <a:ln>
                  <a:noFill/>
                </a:ln>
                <a:solidFill>
                  <a:srgbClr val="17375E"/>
                </a:solidFill>
                <a:latin typeface="Arial" pitchFamily="34"/>
                <a:ea typeface="Microsoft YaHei" pitchFamily="2"/>
                <a:cs typeface="Arial" pitchFamily="34"/>
              </a:rPr>
              <a:t>public et références dans</a:t>
            </a:r>
            <a:r>
              <a:rPr lang="fr-FR" sz="1600" b="0" i="0" u="none" strike="noStrike" kern="1200" spc="0" dirty="0" smtClean="0">
                <a:ln>
                  <a:noFill/>
                </a:ln>
                <a:solidFill>
                  <a:srgbClr val="17375E"/>
                </a:solidFill>
                <a:latin typeface="Arial" pitchFamily="34"/>
                <a:ea typeface="Microsoft YaHei" pitchFamily="2"/>
                <a:cs typeface="Arial" pitchFamily="34"/>
              </a:rPr>
              <a:t> le secteur hospitalier</a:t>
            </a:r>
            <a:r>
              <a:rPr lang="fr-FR" sz="1600" b="0" i="0" u="none" strike="noStrike" kern="1200" spc="0" baseline="0" dirty="0" smtClean="0">
                <a:ln>
                  <a:noFill/>
                </a:ln>
                <a:solidFill>
                  <a:srgbClr val="17375E"/>
                </a:solidFill>
                <a:latin typeface="Arial" pitchFamily="34"/>
                <a:ea typeface="Microsoft YaHei" pitchFamily="2"/>
                <a:cs typeface="Arial" pitchFamily="34"/>
              </a:rPr>
              <a:t>, </a:t>
            </a:r>
            <a:r>
              <a:rPr lang="fr-FR" sz="1600" b="0" i="0" u="none" strike="noStrike" kern="1200" spc="0" baseline="0" dirty="0">
                <a:ln>
                  <a:noFill/>
                </a:ln>
                <a:solidFill>
                  <a:srgbClr val="17375E"/>
                </a:solidFill>
                <a:latin typeface="Arial" pitchFamily="34"/>
                <a:ea typeface="Microsoft YaHei" pitchFamily="2"/>
                <a:cs typeface="Arial" pitchFamily="34"/>
              </a:rPr>
              <a:t>répartition au sein de la mission entre audit des comptes/ audit du contrôle interne ;</a:t>
            </a:r>
          </a:p>
          <a:p>
            <a:pPr marL="266400" marR="0" lvl="3" indent="-264960" algn="l" rtl="0" hangingPunct="1">
              <a:lnSpc>
                <a:spcPct val="100000"/>
              </a:lnSpc>
              <a:spcBef>
                <a:spcPts val="1395"/>
              </a:spcBef>
              <a:spcAft>
                <a:spcPts val="400"/>
              </a:spcAft>
              <a:buSzPct val="100000"/>
              <a:buFont typeface="Arial" pitchFamily="34"/>
              <a:buChar char="•"/>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dirty="0">
                <a:ln>
                  <a:noFill/>
                </a:ln>
                <a:solidFill>
                  <a:srgbClr val="004060"/>
                </a:solidFill>
                <a:latin typeface="Arial" pitchFamily="18"/>
                <a:ea typeface="Microsoft YaHei" pitchFamily="2"/>
                <a:cs typeface="Mangal" pitchFamily="2"/>
              </a:rPr>
              <a:t>	</a:t>
            </a:r>
            <a:r>
              <a:rPr lang="fr-FR" sz="1600" b="0" i="0" u="none" strike="noStrike" kern="0" spc="0" baseline="0" dirty="0">
                <a:ln>
                  <a:noFill/>
                </a:ln>
                <a:solidFill>
                  <a:srgbClr val="004060"/>
                </a:solidFill>
                <a:latin typeface="Arial" pitchFamily="18"/>
                <a:ea typeface="Microsoft YaHei" pitchFamily="2"/>
                <a:cs typeface="Mangal" pitchFamily="2"/>
              </a:rPr>
              <a:t>Prévoir </a:t>
            </a:r>
            <a:r>
              <a:rPr lang="fr-FR" sz="1600" b="0" i="0" u="none" strike="noStrike" kern="1200" spc="0" baseline="0" dirty="0">
                <a:ln>
                  <a:noFill/>
                </a:ln>
                <a:solidFill>
                  <a:srgbClr val="004060"/>
                </a:solidFill>
                <a:latin typeface="Arial" pitchFamily="18"/>
                <a:ea typeface="Microsoft YaHei" pitchFamily="2"/>
                <a:cs typeface="Mangal" pitchFamily="2"/>
              </a:rPr>
              <a:t>des auditions ;</a:t>
            </a:r>
          </a:p>
          <a:p>
            <a:pPr marL="266400" marR="0" lvl="2" indent="-264960" algn="l" rtl="0" hangingPunct="1">
              <a:lnSpc>
                <a:spcPct val="100000"/>
              </a:lnSpc>
              <a:spcBef>
                <a:spcPts val="1395"/>
              </a:spcBef>
              <a:spcAft>
                <a:spcPts val="400"/>
              </a:spcAft>
              <a:buFont typeface="Arial" pitchFamily="34" charset="0"/>
              <a:buChar char="•"/>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dirty="0" smtClean="0">
                <a:ln>
                  <a:noFill/>
                </a:ln>
                <a:solidFill>
                  <a:srgbClr val="004060"/>
                </a:solidFill>
                <a:latin typeface="Arial" pitchFamily="18"/>
                <a:ea typeface="Microsoft YaHei" pitchFamily="2"/>
                <a:cs typeface="Mangal" pitchFamily="2"/>
              </a:rPr>
              <a:t>associer </a:t>
            </a:r>
            <a:r>
              <a:rPr lang="fr-FR" sz="1600" b="0" i="0" u="none" strike="noStrike" kern="1200" spc="0" baseline="0" dirty="0">
                <a:ln>
                  <a:noFill/>
                </a:ln>
                <a:solidFill>
                  <a:srgbClr val="004060"/>
                </a:solidFill>
                <a:latin typeface="Arial" pitchFamily="18"/>
                <a:ea typeface="Microsoft YaHei" pitchFamily="2"/>
                <a:cs typeface="Mangal" pitchFamily="2"/>
              </a:rPr>
              <a:t>les membres du Conseil de surveillance le plus en amont possible de la procédure</a:t>
            </a: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1200" spc="0" baseline="0" dirty="0">
              <a:ln>
                <a:noFill/>
              </a:ln>
              <a:solidFill>
                <a:srgbClr val="003855"/>
              </a:solidFill>
              <a:latin typeface="Arial" pitchFamily="18"/>
              <a:ea typeface="Microsoft YaHei" pitchFamily="2"/>
              <a:cs typeface="Mangal" pitchFamily="2"/>
            </a:endParaRP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dirty="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dirty="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dirty="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dirty="0">
                <a:ln>
                  <a:noFill/>
                </a:ln>
                <a:solidFill>
                  <a:srgbClr val="004060"/>
                </a:solidFill>
                <a:latin typeface="Arial" pitchFamily="18"/>
                <a:ea typeface="Microsoft YaHei" pitchFamily="2"/>
                <a:cs typeface="Mangal" pitchFamily="2"/>
              </a:rPr>
              <a:t>	</a:t>
            </a: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Text Box 1"/>
          <p:cNvSpPr/>
          <p:nvPr/>
        </p:nvSpPr>
        <p:spPr>
          <a:xfrm>
            <a:off x="179512" y="548680"/>
            <a:ext cx="8208912" cy="561662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0" spc="0" baseline="0" dirty="0">
                <a:ln>
                  <a:noFill/>
                </a:ln>
                <a:solidFill>
                  <a:srgbClr val="C49026"/>
                </a:solidFill>
                <a:latin typeface="Arial" pitchFamily="18"/>
                <a:ea typeface="Microsoft YaHei" pitchFamily="2"/>
                <a:cs typeface="Mangal" pitchFamily="2"/>
              </a:rPr>
              <a:t>Bilan des marchés de commissariat aux comptes et recommandations</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1200" spc="0" baseline="0" dirty="0" smtClean="0">
                <a:ln>
                  <a:noFill/>
                </a:ln>
                <a:solidFill>
                  <a:srgbClr val="004060"/>
                </a:solidFill>
                <a:latin typeface="Arial" pitchFamily="18"/>
                <a:ea typeface="Microsoft YaHei" pitchFamily="2"/>
                <a:cs typeface="Mangal" pitchFamily="2"/>
              </a:rPr>
              <a:t>Quelques </a:t>
            </a:r>
            <a:r>
              <a:rPr lang="fr-FR" sz="1600" b="1" i="0" u="none" strike="noStrike" kern="1200" spc="0" baseline="0" dirty="0">
                <a:ln>
                  <a:noFill/>
                </a:ln>
                <a:solidFill>
                  <a:srgbClr val="004060"/>
                </a:solidFill>
                <a:latin typeface="Arial" pitchFamily="18"/>
                <a:ea typeface="Microsoft YaHei" pitchFamily="2"/>
                <a:cs typeface="Mangal" pitchFamily="2"/>
              </a:rPr>
              <a:t>critères supplémentaire</a:t>
            </a:r>
            <a:r>
              <a:rPr lang="fr-FR" sz="1600" b="1" i="0" u="none" strike="noStrike" kern="0" spc="0" baseline="0" dirty="0">
                <a:ln>
                  <a:noFill/>
                </a:ln>
                <a:solidFill>
                  <a:srgbClr val="004060"/>
                </a:solidFill>
                <a:latin typeface="Arial" pitchFamily="18"/>
                <a:ea typeface="Microsoft YaHei" pitchFamily="2"/>
                <a:cs typeface="Mangal" pitchFamily="2"/>
              </a:rPr>
              <a:t>s </a:t>
            </a:r>
            <a:r>
              <a:rPr lang="fr-FR" sz="1600" b="1" i="0" u="none" strike="noStrike" kern="1200" spc="0" baseline="0" dirty="0">
                <a:ln>
                  <a:noFill/>
                </a:ln>
                <a:solidFill>
                  <a:srgbClr val="004060"/>
                </a:solidFill>
                <a:latin typeface="Arial" pitchFamily="18"/>
                <a:ea typeface="Microsoft YaHei" pitchFamily="2"/>
                <a:cs typeface="Mangal" pitchFamily="2"/>
              </a:rPr>
              <a:t>pouvant être discriminants lors de l’examen des offres</a:t>
            </a:r>
            <a:r>
              <a:rPr lang="fr-FR" sz="1600" b="1" i="0" u="none" strike="noStrike" kern="1200" spc="0" baseline="0" dirty="0" smtClean="0">
                <a:ln>
                  <a:noFill/>
                </a:ln>
                <a:solidFill>
                  <a:srgbClr val="004060"/>
                </a:solidFill>
                <a:latin typeface="Arial" pitchFamily="18"/>
                <a:ea typeface="Microsoft YaHei" pitchFamily="2"/>
                <a:cs typeface="Mangal" pitchFamily="2"/>
              </a:rPr>
              <a:t>:</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400" b="1" dirty="0" smtClean="0">
                <a:solidFill>
                  <a:srgbClr val="004060"/>
                </a:solidFill>
                <a:latin typeface="Arial" pitchFamily="18"/>
                <a:ea typeface="Microsoft YaHei" pitchFamily="2"/>
                <a:cs typeface="Mangal" pitchFamily="2"/>
              </a:rPr>
              <a:t>	</a:t>
            </a:r>
            <a:r>
              <a:rPr lang="fr-FR" sz="1400" dirty="0" smtClean="0">
                <a:solidFill>
                  <a:srgbClr val="004060"/>
                </a:solidFill>
                <a:latin typeface="Arial" pitchFamily="18"/>
                <a:ea typeface="Microsoft YaHei" pitchFamily="2"/>
                <a:cs typeface="Mangal" pitchFamily="2"/>
              </a:rPr>
              <a:t>- définir ses attentes vis-à-vis du commissaire aux comptes</a:t>
            </a:r>
            <a:endParaRPr lang="fr-FR" sz="1400" i="0" u="none" strike="noStrike" kern="1200" spc="0" baseline="0" dirty="0" smtClean="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400" dirty="0" smtClean="0">
                <a:solidFill>
                  <a:srgbClr val="004060"/>
                </a:solidFill>
                <a:latin typeface="Arial" pitchFamily="18"/>
                <a:ea typeface="Microsoft YaHei" pitchFamily="2"/>
                <a:cs typeface="Mangal" pitchFamily="2"/>
              </a:rPr>
              <a:t>	- compréhension du contexte de l’établissement</a:t>
            </a:r>
            <a:r>
              <a:rPr lang="fr-FR" sz="1400" b="0" i="0" u="none" strike="noStrike" kern="1200" spc="0" baseline="0" dirty="0">
                <a:ln>
                  <a:noFill/>
                </a:ln>
                <a:solidFill>
                  <a:srgbClr val="17375E"/>
                </a:solidFill>
                <a:latin typeface="Arial" pitchFamily="34"/>
                <a:ea typeface="Lucida Sans Unicode" pitchFamily="2"/>
                <a:cs typeface="Arial" pitchFamily="34"/>
              </a:rPr>
              <a:t>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400" b="0" i="0" u="none" strike="noStrike" kern="1200" spc="0" baseline="0" dirty="0">
                <a:ln>
                  <a:noFill/>
                </a:ln>
                <a:solidFill>
                  <a:srgbClr val="17375E"/>
                </a:solidFill>
                <a:latin typeface="Arial" pitchFamily="34"/>
                <a:ea typeface="Lucida Sans Unicode" pitchFamily="2"/>
                <a:cs typeface="Arial" pitchFamily="34"/>
              </a:rPr>
              <a:t>	- Planning détaillé des interventions par </a:t>
            </a:r>
            <a:r>
              <a:rPr lang="fr-FR" sz="1400" b="0" i="0" u="none" strike="noStrike" kern="1200" spc="0" baseline="0" dirty="0" smtClean="0">
                <a:ln>
                  <a:noFill/>
                </a:ln>
                <a:solidFill>
                  <a:srgbClr val="17375E"/>
                </a:solidFill>
                <a:latin typeface="Arial" pitchFamily="34"/>
                <a:ea typeface="Lucida Sans Unicode" pitchFamily="2"/>
                <a:cs typeface="Arial" pitchFamily="34"/>
              </a:rPr>
              <a:t>phase</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400" dirty="0" smtClean="0">
                <a:solidFill>
                  <a:srgbClr val="17375E"/>
                </a:solidFill>
                <a:latin typeface="Arial" pitchFamily="34"/>
                <a:ea typeface="Lucida Sans Unicode" pitchFamily="2"/>
                <a:cs typeface="Arial" pitchFamily="34"/>
              </a:rPr>
              <a:t>	- quelle délégation aux collaborateurs?</a:t>
            </a:r>
            <a:endParaRPr lang="fr-FR" sz="1400" b="0" i="0" u="none" strike="noStrike" kern="1200" spc="0" baseline="0" dirty="0">
              <a:ln>
                <a:noFill/>
              </a:ln>
              <a:solidFill>
                <a:srgbClr val="17375E"/>
              </a:solidFill>
              <a:latin typeface="Arial" pitchFamily="34"/>
              <a:ea typeface="Lucida Sans Unicode" pitchFamily="2"/>
              <a:cs typeface="Arial" pitchFamily="34"/>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400" b="0" i="0" u="none" strike="noStrike" kern="1200" spc="0" baseline="0" dirty="0">
                <a:ln>
                  <a:noFill/>
                </a:ln>
                <a:solidFill>
                  <a:srgbClr val="17375E"/>
                </a:solidFill>
                <a:latin typeface="Arial" pitchFamily="34"/>
                <a:ea typeface="Lucida Sans Unicode" pitchFamily="2"/>
                <a:cs typeface="Arial" pitchFamily="34"/>
              </a:rPr>
              <a:t>	- Engagements sur l’opinion : explication par le cabinet de la notion de réserve et de refus</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400" b="0" i="0" u="none" strike="noStrike" kern="0" spc="0" baseline="0" dirty="0">
                <a:ln>
                  <a:noFill/>
                </a:ln>
                <a:solidFill>
                  <a:srgbClr val="17375E"/>
                </a:solidFill>
                <a:latin typeface="Arial" pitchFamily="34"/>
                <a:ea typeface="Lucida Sans Unicode" pitchFamily="2"/>
                <a:cs typeface="Arial" pitchFamily="34"/>
              </a:rPr>
              <a:t>	- Plan de formation interne des équipes</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400" b="0" i="0" u="none" strike="noStrike" kern="0" spc="0" baseline="0" dirty="0">
                <a:ln>
                  <a:noFill/>
                </a:ln>
                <a:solidFill>
                  <a:srgbClr val="17375E"/>
                </a:solidFill>
                <a:latin typeface="Arial" pitchFamily="34"/>
                <a:ea typeface="Lucida Sans Unicode" pitchFamily="2"/>
                <a:cs typeface="Arial" pitchFamily="34"/>
              </a:rPr>
              <a:t>	- connaissance de la </a:t>
            </a:r>
            <a:r>
              <a:rPr lang="fr-FR" sz="1400" b="0" i="0" u="none" strike="noStrike" kern="0" spc="0" baseline="0" dirty="0" smtClean="0">
                <a:ln>
                  <a:noFill/>
                </a:ln>
                <a:solidFill>
                  <a:srgbClr val="17375E"/>
                </a:solidFill>
                <a:latin typeface="Arial" pitchFamily="34"/>
                <a:ea typeface="Lucida Sans Unicode" pitchFamily="2"/>
                <a:cs typeface="Arial" pitchFamily="34"/>
              </a:rPr>
              <a:t>M21</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400" kern="0" dirty="0" smtClean="0">
                <a:solidFill>
                  <a:srgbClr val="17375E"/>
                </a:solidFill>
                <a:latin typeface="Arial" pitchFamily="34"/>
                <a:ea typeface="Lucida Sans Unicode" pitchFamily="2"/>
                <a:cs typeface="Arial" pitchFamily="34"/>
              </a:rPr>
              <a:t>	- volume horaire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0" spc="0" baseline="0" dirty="0" smtClean="0">
                <a:ln>
                  <a:noFill/>
                </a:ln>
                <a:solidFill>
                  <a:srgbClr val="004060"/>
                </a:solidFill>
                <a:latin typeface="Arial" pitchFamily="18"/>
                <a:ea typeface="Microsoft YaHei" pitchFamily="2"/>
                <a:cs typeface="Mangal" pitchFamily="2"/>
              </a:rPr>
              <a:t>Afin </a:t>
            </a:r>
            <a:r>
              <a:rPr lang="fr-FR" sz="1600" b="1" i="0" u="none" strike="noStrike" kern="0" spc="0" baseline="0" dirty="0">
                <a:ln>
                  <a:noFill/>
                </a:ln>
                <a:solidFill>
                  <a:srgbClr val="004060"/>
                </a:solidFill>
                <a:latin typeface="Arial" pitchFamily="18"/>
                <a:ea typeface="Microsoft YaHei" pitchFamily="2"/>
                <a:cs typeface="Mangal" pitchFamily="2"/>
              </a:rPr>
              <a:t>de donner une indication aux établissements du dimensionnement  de la prestation de commissariat aux comptes adéquate, des fourchettes de volumes horaires sont annexées à la note de la CNCC figurant sur le site « fiabilisation et  certification du Ministère</a:t>
            </a:r>
            <a:r>
              <a:rPr lang="fr-FR" sz="1600" b="0" i="0" u="none" strike="noStrike" kern="0" spc="0" baseline="0" dirty="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1200" spc="0" baseline="0" dirty="0">
              <a:ln>
                <a:noFill/>
              </a:ln>
              <a:solidFill>
                <a:srgbClr val="004060"/>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ext Box 1"/>
          <p:cNvSpPr/>
          <p:nvPr/>
        </p:nvSpPr>
        <p:spPr>
          <a:xfrm>
            <a:off x="228600" y="1219320"/>
            <a:ext cx="8763120" cy="76276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0" spc="0" baseline="0">
                <a:ln>
                  <a:noFill/>
                </a:ln>
                <a:solidFill>
                  <a:srgbClr val="C49026"/>
                </a:solidFill>
                <a:latin typeface="Arial" pitchFamily="18"/>
                <a:ea typeface="Microsoft YaHei" pitchFamily="2"/>
                <a:cs typeface="Mangal" pitchFamily="2"/>
              </a:rPr>
              <a:t>Bilan des marchés de commissariat aux comptes des EPS « vague 1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1200" spc="0" baseline="0">
                <a:ln>
                  <a:noFill/>
                </a:ln>
                <a:solidFill>
                  <a:srgbClr val="004060"/>
                </a:solidFill>
                <a:latin typeface="Arial" pitchFamily="18"/>
                <a:ea typeface="Microsoft YaHei" pitchFamily="2"/>
                <a:cs typeface="Mangal" pitchFamily="2"/>
              </a:rPr>
              <a:t>	</a:t>
            </a: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p:txBody>
      </p:sp>
      <p:sp>
        <p:nvSpPr>
          <p:cNvPr id="3" name="Rectangle 3"/>
          <p:cNvSpPr/>
          <p:nvPr/>
        </p:nvSpPr>
        <p:spPr>
          <a:xfrm>
            <a:off x="1187640" y="4952520"/>
            <a:ext cx="7272719" cy="1090800"/>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SzPct val="100000"/>
              <a:buFont typeface="Arial" pitchFamily="34"/>
              <a:buChar char="•"/>
              <a:tabLst/>
            </a:pPr>
            <a:r>
              <a:rPr lang="fr-FR" sz="1400" b="0" i="0" u="none" strike="noStrike" kern="1200" spc="0" baseline="0">
                <a:ln>
                  <a:noFill/>
                </a:ln>
                <a:solidFill>
                  <a:srgbClr val="17375E"/>
                </a:solidFill>
                <a:latin typeface="Arial" pitchFamily="34"/>
                <a:ea typeface="Lucida Sans Unicode" pitchFamily="2"/>
                <a:cs typeface="Arial" pitchFamily="34"/>
              </a:rPr>
              <a:t>Les marchés ont principalement été attribués à de grands cabinets membres du groupe de travail de la CNCC</a:t>
            </a:r>
          </a:p>
          <a:p>
            <a:pPr marL="0" marR="0" lvl="0" indent="0" algn="l" rtl="0" hangingPunct="1">
              <a:lnSpc>
                <a:spcPct val="100000"/>
              </a:lnSpc>
              <a:spcBef>
                <a:spcPts val="0"/>
              </a:spcBef>
              <a:spcAft>
                <a:spcPts val="0"/>
              </a:spcAft>
              <a:buSzPct val="100000"/>
              <a:buFont typeface="Arial" pitchFamily="34"/>
              <a:buChar char="•"/>
              <a:tabLst/>
            </a:pPr>
            <a:r>
              <a:rPr lang="fr-FR" sz="1400" b="0" i="0" u="none" strike="noStrike" kern="0" spc="0" baseline="0">
                <a:ln>
                  <a:noFill/>
                </a:ln>
                <a:solidFill>
                  <a:srgbClr val="17375E"/>
                </a:solidFill>
                <a:latin typeface="Arial" pitchFamily="34"/>
                <a:ea typeface="Lucida Sans Unicode" pitchFamily="2"/>
                <a:cs typeface="Arial" pitchFamily="34"/>
              </a:rPr>
              <a:t>Ces cabinets ( à l’exception d’un) étaient également présents lors des marchés d’accompagnement</a:t>
            </a:r>
          </a:p>
          <a:p>
            <a:pPr marL="0" marR="0" lvl="0" indent="0" algn="l" rtl="0" hangingPunct="1">
              <a:lnSpc>
                <a:spcPct val="100000"/>
              </a:lnSpc>
              <a:spcBef>
                <a:spcPts val="0"/>
              </a:spcBef>
              <a:spcAft>
                <a:spcPts val="0"/>
              </a:spcAft>
              <a:buSzPct val="100000"/>
              <a:buFont typeface="Arial" pitchFamily="34"/>
              <a:buChar char="•"/>
              <a:tabLst/>
            </a:pPr>
            <a:r>
              <a:rPr lang="fr-FR" sz="1400" b="0" i="0" u="none" strike="noStrike" kern="1200" spc="0" baseline="0">
                <a:ln>
                  <a:noFill/>
                </a:ln>
                <a:solidFill>
                  <a:srgbClr val="17375E"/>
                </a:solidFill>
                <a:latin typeface="Arial" pitchFamily="34"/>
                <a:ea typeface="Lucida Sans Unicode" pitchFamily="2"/>
                <a:cs typeface="Arial" pitchFamily="34"/>
              </a:rPr>
              <a:t>Un cabinet </a:t>
            </a:r>
            <a:r>
              <a:rPr lang="fr-FR" sz="1400" b="0" i="0" u="none" strike="noStrike" kern="0" spc="0" baseline="0">
                <a:ln>
                  <a:noFill/>
                </a:ln>
                <a:solidFill>
                  <a:srgbClr val="17375E"/>
                </a:solidFill>
                <a:latin typeface="Arial" pitchFamily="34"/>
                <a:ea typeface="Lucida Sans Unicode" pitchFamily="2"/>
                <a:cs typeface="Arial" pitchFamily="34"/>
              </a:rPr>
              <a:t>détient </a:t>
            </a:r>
            <a:r>
              <a:rPr lang="fr-FR" sz="1400" b="0" i="0" u="none" strike="noStrike" kern="1200" spc="0" baseline="0">
                <a:ln>
                  <a:noFill/>
                </a:ln>
                <a:solidFill>
                  <a:srgbClr val="17375E"/>
                </a:solidFill>
                <a:latin typeface="Arial" pitchFamily="34"/>
                <a:ea typeface="Lucida Sans Unicode" pitchFamily="2"/>
                <a:cs typeface="Arial" pitchFamily="34"/>
              </a:rPr>
              <a:t>un tiers des marchés de commissariat aux comptes</a:t>
            </a:r>
          </a:p>
        </p:txBody>
      </p:sp>
      <p:pic>
        <p:nvPicPr>
          <p:cNvPr id="4" name="Picture 4"/>
          <p:cNvPicPr>
            <a:picLocks noChangeAspect="1"/>
          </p:cNvPicPr>
          <p:nvPr/>
        </p:nvPicPr>
        <p:blipFill>
          <a:blip cstate="print"/>
          <a:srcRect/>
          <a:stretch>
            <a:fillRect/>
          </a:stretch>
        </p:blipFill>
        <p:spPr>
          <a:xfrm>
            <a:off x="493920" y="1844999"/>
            <a:ext cx="8436600" cy="2532600"/>
          </a:xfrm>
          <a:prstGeom prst="rect">
            <a:avLst/>
          </a:prstGeom>
          <a:noFill/>
          <a:ln>
            <a:noFill/>
          </a:ln>
        </p:spPr>
      </p:pic>
      <p:pic>
        <p:nvPicPr>
          <p:cNvPr id="5" name="Picture 4"/>
          <p:cNvPicPr>
            <a:picLocks noChangeAspect="1"/>
          </p:cNvPicPr>
          <p:nvPr/>
        </p:nvPicPr>
        <p:blipFill>
          <a:blip r:embed="rId3" cstate="print"/>
          <a:srcRect/>
          <a:stretch>
            <a:fillRect/>
          </a:stretch>
        </p:blipFill>
        <p:spPr>
          <a:xfrm>
            <a:off x="494280" y="1845359"/>
            <a:ext cx="8436600" cy="253260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Text Box 1"/>
          <p:cNvSpPr/>
          <p:nvPr/>
        </p:nvSpPr>
        <p:spPr>
          <a:xfrm>
            <a:off x="228600" y="1219320"/>
            <a:ext cx="8763120" cy="76276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0" spc="0" baseline="0">
                <a:ln>
                  <a:noFill/>
                </a:ln>
                <a:solidFill>
                  <a:srgbClr val="C49026"/>
                </a:solidFill>
                <a:latin typeface="Arial" pitchFamily="18"/>
                <a:ea typeface="Microsoft YaHei" pitchFamily="2"/>
                <a:cs typeface="Mangal" pitchFamily="2"/>
              </a:rPr>
              <a:t>Bilan des marchés de commissariat aux comptes des EPS « vague 1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1200" spc="0" baseline="0">
                <a:ln>
                  <a:noFill/>
                </a:ln>
                <a:solidFill>
                  <a:srgbClr val="004060"/>
                </a:solidFill>
                <a:latin typeface="Arial" pitchFamily="18"/>
                <a:ea typeface="Microsoft YaHei" pitchFamily="2"/>
                <a:cs typeface="Mangal" pitchFamily="2"/>
              </a:rPr>
              <a:t>	</a:t>
            </a: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p:txBody>
      </p:sp>
      <p:sp>
        <p:nvSpPr>
          <p:cNvPr id="3" name="Rectangle 3"/>
          <p:cNvSpPr/>
          <p:nvPr/>
        </p:nvSpPr>
        <p:spPr>
          <a:xfrm>
            <a:off x="1187640" y="4952520"/>
            <a:ext cx="7956360" cy="321840"/>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600" b="1" i="1" u="none" strike="noStrike" kern="1200" spc="0" baseline="0">
                <a:ln>
                  <a:noFill/>
                </a:ln>
                <a:solidFill>
                  <a:srgbClr val="17375E"/>
                </a:solidFill>
                <a:latin typeface="Arial" pitchFamily="34"/>
                <a:ea typeface="Lucida Sans Unicode" pitchFamily="2"/>
                <a:cs typeface="Arial" pitchFamily="34"/>
              </a:rPr>
              <a:t>Attribution des marchés de commissariat aux comptes des CHU</a:t>
            </a:r>
          </a:p>
        </p:txBody>
      </p:sp>
      <p:pic>
        <p:nvPicPr>
          <p:cNvPr id="4" name="Picture 2"/>
          <p:cNvPicPr>
            <a:picLocks noChangeAspect="1"/>
          </p:cNvPicPr>
          <p:nvPr/>
        </p:nvPicPr>
        <p:blipFill>
          <a:blip cstate="print"/>
          <a:srcRect/>
          <a:stretch>
            <a:fillRect/>
          </a:stretch>
        </p:blipFill>
        <p:spPr>
          <a:xfrm>
            <a:off x="426240" y="1819439"/>
            <a:ext cx="8142120" cy="3076560"/>
          </a:xfrm>
          <a:prstGeom prst="rect">
            <a:avLst/>
          </a:prstGeom>
          <a:noFill/>
          <a:ln>
            <a:noFill/>
          </a:ln>
        </p:spPr>
      </p:pic>
      <p:pic>
        <p:nvPicPr>
          <p:cNvPr id="5" name="Picture 2"/>
          <p:cNvPicPr>
            <a:picLocks noChangeAspect="1"/>
          </p:cNvPicPr>
          <p:nvPr/>
        </p:nvPicPr>
        <p:blipFill>
          <a:blip r:embed="rId3" cstate="print"/>
          <a:srcRect/>
          <a:stretch>
            <a:fillRect/>
          </a:stretch>
        </p:blipFill>
        <p:spPr>
          <a:xfrm>
            <a:off x="426600" y="1819439"/>
            <a:ext cx="8142120" cy="307656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ext Box 1"/>
          <p:cNvSpPr/>
          <p:nvPr/>
        </p:nvSpPr>
        <p:spPr>
          <a:xfrm>
            <a:off x="228600" y="1219320"/>
            <a:ext cx="8763120" cy="76276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0" spc="0" baseline="0">
                <a:ln>
                  <a:noFill/>
                </a:ln>
                <a:solidFill>
                  <a:srgbClr val="C49026"/>
                </a:solidFill>
                <a:latin typeface="Arial" pitchFamily="18"/>
                <a:ea typeface="Microsoft YaHei" pitchFamily="2"/>
                <a:cs typeface="Mangal" pitchFamily="2"/>
              </a:rPr>
              <a:t>Bilan des marchés de commissariat aux comptes des EPS « vague 1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1200" spc="0" baseline="0">
                <a:ln>
                  <a:noFill/>
                </a:ln>
                <a:solidFill>
                  <a:srgbClr val="004060"/>
                </a:solidFill>
                <a:latin typeface="Arial" pitchFamily="18"/>
                <a:ea typeface="Microsoft YaHei" pitchFamily="2"/>
                <a:cs typeface="Mangal" pitchFamily="2"/>
              </a:rPr>
              <a:t>	</a:t>
            </a: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p:txBody>
      </p:sp>
      <p:sp>
        <p:nvSpPr>
          <p:cNvPr id="3" name="Rectangle 3"/>
          <p:cNvSpPr/>
          <p:nvPr/>
        </p:nvSpPr>
        <p:spPr>
          <a:xfrm>
            <a:off x="1187640" y="4952520"/>
            <a:ext cx="7956360" cy="321840"/>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600" b="1" i="1" u="none" strike="noStrike" kern="1200" spc="0" baseline="0">
                <a:ln>
                  <a:noFill/>
                </a:ln>
                <a:solidFill>
                  <a:srgbClr val="17375E"/>
                </a:solidFill>
                <a:latin typeface="Arial" pitchFamily="34"/>
                <a:ea typeface="Lucida Sans Unicode" pitchFamily="2"/>
                <a:cs typeface="Arial" pitchFamily="34"/>
              </a:rPr>
              <a:t>Attribution des marchés de commissariat aux comptes des CHU</a:t>
            </a:r>
          </a:p>
        </p:txBody>
      </p:sp>
      <p:pic>
        <p:nvPicPr>
          <p:cNvPr id="4" name="Picture 2"/>
          <p:cNvPicPr>
            <a:picLocks noChangeAspect="1"/>
          </p:cNvPicPr>
          <p:nvPr/>
        </p:nvPicPr>
        <p:blipFill>
          <a:blip cstate="print"/>
          <a:srcRect/>
          <a:stretch>
            <a:fillRect/>
          </a:stretch>
        </p:blipFill>
        <p:spPr>
          <a:xfrm>
            <a:off x="467640" y="1773000"/>
            <a:ext cx="8532360" cy="3948840"/>
          </a:xfrm>
          <a:prstGeom prst="rect">
            <a:avLst/>
          </a:prstGeom>
          <a:noFill/>
          <a:ln>
            <a:noFill/>
          </a:ln>
        </p:spPr>
      </p:pic>
      <p:sp>
        <p:nvSpPr>
          <p:cNvPr id="5" name="Rectangle 4"/>
          <p:cNvSpPr/>
          <p:nvPr/>
        </p:nvSpPr>
        <p:spPr>
          <a:xfrm>
            <a:off x="827640" y="5801760"/>
            <a:ext cx="7992719" cy="353880"/>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0" spc="0" baseline="0">
                <a:ln>
                  <a:noFill/>
                </a:ln>
                <a:solidFill>
                  <a:srgbClr val="17375E"/>
                </a:solidFill>
                <a:latin typeface="Arial" pitchFamily="34"/>
                <a:ea typeface="Lucida Sans Unicode" pitchFamily="2"/>
                <a:cs typeface="Arial" pitchFamily="34"/>
              </a:rPr>
              <a:t>Attribution des </a:t>
            </a:r>
            <a:r>
              <a:rPr lang="fr-FR" sz="1600" b="1" i="1" u="none" strike="noStrike" kern="0" spc="0" baseline="0">
                <a:ln>
                  <a:noFill/>
                </a:ln>
                <a:solidFill>
                  <a:srgbClr val="17375E"/>
                </a:solidFill>
                <a:latin typeface="Arial" pitchFamily="34"/>
                <a:ea typeface="Lucida Sans Unicode" pitchFamily="2"/>
                <a:cs typeface="Arial" pitchFamily="34"/>
              </a:rPr>
              <a:t>marchés</a:t>
            </a:r>
            <a:r>
              <a:rPr lang="fr-FR" sz="1800" b="1" i="1" u="none" strike="noStrike" kern="0" spc="0" baseline="0">
                <a:ln>
                  <a:noFill/>
                </a:ln>
                <a:solidFill>
                  <a:srgbClr val="17375E"/>
                </a:solidFill>
                <a:latin typeface="Arial" pitchFamily="34"/>
                <a:ea typeface="Lucida Sans Unicode" pitchFamily="2"/>
                <a:cs typeface="Arial" pitchFamily="34"/>
              </a:rPr>
              <a:t> de commissariat aux comptes des CH</a:t>
            </a:r>
          </a:p>
        </p:txBody>
      </p:sp>
      <p:pic>
        <p:nvPicPr>
          <p:cNvPr id="6" name="Picture 2"/>
          <p:cNvPicPr>
            <a:picLocks noChangeAspect="1"/>
          </p:cNvPicPr>
          <p:nvPr/>
        </p:nvPicPr>
        <p:blipFill>
          <a:blip r:embed="rId3" cstate="print"/>
          <a:srcRect/>
          <a:stretch>
            <a:fillRect/>
          </a:stretch>
        </p:blipFill>
        <p:spPr>
          <a:xfrm>
            <a:off x="468000" y="1773360"/>
            <a:ext cx="8532360" cy="394884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Text Box 1"/>
          <p:cNvSpPr/>
          <p:nvPr/>
        </p:nvSpPr>
        <p:spPr>
          <a:xfrm>
            <a:off x="228600" y="1219320"/>
            <a:ext cx="8763120" cy="76276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0" spc="0" baseline="0">
                <a:ln>
                  <a:noFill/>
                </a:ln>
                <a:solidFill>
                  <a:srgbClr val="C49026"/>
                </a:solidFill>
                <a:latin typeface="Arial" pitchFamily="18"/>
                <a:ea typeface="Microsoft YaHei" pitchFamily="2"/>
                <a:cs typeface="Mangal" pitchFamily="2"/>
              </a:rPr>
              <a:t>Bilan des marchés de commissariat aux comptes des EPS « vague 1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1200" spc="0" baseline="0">
                <a:ln>
                  <a:noFill/>
                </a:ln>
                <a:solidFill>
                  <a:srgbClr val="004060"/>
                </a:solidFill>
                <a:latin typeface="Arial" pitchFamily="18"/>
                <a:ea typeface="Microsoft YaHei" pitchFamily="2"/>
                <a:cs typeface="Mangal" pitchFamily="2"/>
              </a:rPr>
              <a:t>	</a:t>
            </a: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p:txBody>
      </p:sp>
      <p:sp>
        <p:nvSpPr>
          <p:cNvPr id="3" name="Rectangle 8"/>
          <p:cNvSpPr/>
          <p:nvPr/>
        </p:nvSpPr>
        <p:spPr>
          <a:xfrm>
            <a:off x="611640" y="5157360"/>
            <a:ext cx="8064719" cy="294480"/>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400" b="1" i="1" u="none" strike="noStrike" kern="1200" spc="0" baseline="0">
                <a:ln>
                  <a:noFill/>
                </a:ln>
                <a:solidFill>
                  <a:srgbClr val="17375E"/>
                </a:solidFill>
                <a:latin typeface="Arial" pitchFamily="34"/>
                <a:ea typeface="Lucida Sans Unicode" pitchFamily="2"/>
                <a:cs typeface="Arial" pitchFamily="34"/>
              </a:rPr>
              <a:t>Attribution des marchés de commissariat aux comptes par région</a:t>
            </a:r>
          </a:p>
        </p:txBody>
      </p:sp>
      <p:pic>
        <p:nvPicPr>
          <p:cNvPr id="4" name="Picture 4"/>
          <p:cNvPicPr>
            <a:picLocks noChangeAspect="1"/>
          </p:cNvPicPr>
          <p:nvPr/>
        </p:nvPicPr>
        <p:blipFill>
          <a:blip cstate="print"/>
          <a:srcRect/>
          <a:stretch>
            <a:fillRect/>
          </a:stretch>
        </p:blipFill>
        <p:spPr>
          <a:xfrm>
            <a:off x="648000" y="1440360"/>
            <a:ext cx="7904160" cy="3390840"/>
          </a:xfrm>
          <a:prstGeom prst="rect">
            <a:avLst/>
          </a:prstGeom>
          <a:noFill/>
          <a:ln>
            <a:noFill/>
          </a:ln>
        </p:spPr>
      </p:pic>
      <p:pic>
        <p:nvPicPr>
          <p:cNvPr id="5" name="Picture 4"/>
          <p:cNvPicPr>
            <a:picLocks noChangeAspect="1"/>
          </p:cNvPicPr>
          <p:nvPr/>
        </p:nvPicPr>
        <p:blipFill>
          <a:blip r:embed="rId3" cstate="print"/>
          <a:srcRect/>
          <a:stretch>
            <a:fillRect/>
          </a:stretch>
        </p:blipFill>
        <p:spPr>
          <a:xfrm>
            <a:off x="648000" y="1440720"/>
            <a:ext cx="7904160" cy="339084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ext Box 1"/>
          <p:cNvSpPr/>
          <p:nvPr/>
        </p:nvSpPr>
        <p:spPr>
          <a:xfrm>
            <a:off x="228600" y="1219320"/>
            <a:ext cx="8763120" cy="76276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0" spc="0" baseline="0">
                <a:ln>
                  <a:noFill/>
                </a:ln>
                <a:solidFill>
                  <a:srgbClr val="C49026"/>
                </a:solidFill>
                <a:latin typeface="Arial" pitchFamily="18"/>
                <a:ea typeface="Microsoft YaHei" pitchFamily="2"/>
                <a:cs typeface="Mangal" pitchFamily="2"/>
              </a:rPr>
              <a:t>Bilan des marchés de commissariat aux comptes des EPS « vague 1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1200" spc="0" baseline="0">
                <a:ln>
                  <a:noFill/>
                </a:ln>
                <a:solidFill>
                  <a:srgbClr val="004060"/>
                </a:solidFill>
                <a:latin typeface="Arial" pitchFamily="18"/>
                <a:ea typeface="Microsoft YaHei" pitchFamily="2"/>
                <a:cs typeface="Mangal" pitchFamily="2"/>
              </a:rPr>
              <a:t>	</a:t>
            </a: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p:txBody>
      </p:sp>
      <p:sp>
        <p:nvSpPr>
          <p:cNvPr id="3" name="Rectangle 8"/>
          <p:cNvSpPr/>
          <p:nvPr/>
        </p:nvSpPr>
        <p:spPr>
          <a:xfrm>
            <a:off x="432000" y="1773000"/>
            <a:ext cx="8352000" cy="3686399"/>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600" b="1" i="0" u="none" strike="noStrike" kern="1200" spc="0" baseline="0">
                <a:ln>
                  <a:noFill/>
                </a:ln>
                <a:solidFill>
                  <a:srgbClr val="17375E"/>
                </a:solidFill>
                <a:latin typeface="Arial" pitchFamily="34"/>
                <a:ea typeface="Lucida Sans Unicode" pitchFamily="2"/>
                <a:cs typeface="Arial" pitchFamily="34"/>
              </a:rPr>
              <a:t>Les constats:</a:t>
            </a:r>
          </a:p>
          <a:p>
            <a:pPr marL="0" marR="0" lvl="0" indent="0" algn="l" rtl="0" hangingPunct="1">
              <a:lnSpc>
                <a:spcPct val="100000"/>
              </a:lnSpc>
              <a:spcBef>
                <a:spcPts val="0"/>
              </a:spcBef>
              <a:spcAft>
                <a:spcPts val="0"/>
              </a:spcAft>
              <a:buNone/>
              <a:tabLst/>
            </a:pPr>
            <a:endParaRPr lang="fr-FR" sz="1400" b="1"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SzPct val="100000"/>
              <a:buFont typeface="Arial" pitchFamily="34"/>
              <a:buChar char="•"/>
              <a:tabLst/>
            </a:pPr>
            <a:r>
              <a:rPr lang="fr-FR" sz="1600" b="0" i="0" u="none" strike="noStrike" kern="1200" spc="0" baseline="0">
                <a:ln>
                  <a:noFill/>
                </a:ln>
                <a:solidFill>
                  <a:srgbClr val="17375E"/>
                </a:solidFill>
                <a:latin typeface="Arial" pitchFamily="34"/>
                <a:ea typeface="Lucida Sans Unicode" pitchFamily="2"/>
                <a:cs typeface="Arial" pitchFamily="34"/>
              </a:rPr>
              <a:t>Un marché compétitif : entre 8 (accord cadre UNIHA) et 14 offres; on trouve parmi les soumissionnaires de petits et de grands cabinets.</a:t>
            </a:r>
          </a:p>
          <a:p>
            <a:pPr marL="0" marR="0" lvl="0" indent="0" algn="l" rtl="0" hangingPunct="1">
              <a:lnSpc>
                <a:spcPct val="100000"/>
              </a:lnSpc>
              <a:spcBef>
                <a:spcPts val="0"/>
              </a:spcBef>
              <a:spcAft>
                <a:spcPts val="0"/>
              </a:spcAft>
              <a:buNone/>
              <a:tabLst/>
            </a:pPr>
            <a:endParaRPr lang="fr-FR" sz="1600" b="0"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SzPct val="100000"/>
              <a:buFont typeface="Arial" pitchFamily="34"/>
              <a:buChar char="•"/>
              <a:tabLst/>
            </a:pPr>
            <a:r>
              <a:rPr lang="fr-FR" sz="1600" b="0" i="0" u="none" strike="noStrike" kern="1200" spc="0" baseline="0">
                <a:ln>
                  <a:noFill/>
                </a:ln>
                <a:solidFill>
                  <a:srgbClr val="17375E"/>
                </a:solidFill>
                <a:latin typeface="Arial" pitchFamily="34"/>
                <a:ea typeface="Lucida Sans Unicode" pitchFamily="2"/>
                <a:cs typeface="Arial" pitchFamily="34"/>
              </a:rPr>
              <a:t>Une grande disparité des offres  tant en terme de coût que de volume horaire</a:t>
            </a:r>
          </a:p>
          <a:p>
            <a:pPr marL="0" marR="0" lvl="0" indent="0" algn="l" rtl="0" hangingPunct="1">
              <a:lnSpc>
                <a:spcPct val="100000"/>
              </a:lnSpc>
              <a:spcBef>
                <a:spcPts val="0"/>
              </a:spcBef>
              <a:spcAft>
                <a:spcPts val="0"/>
              </a:spcAft>
              <a:buNone/>
              <a:tabLst/>
            </a:pPr>
            <a:endParaRPr lang="fr-FR" sz="1600" b="0"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r>
              <a:rPr lang="fr-FR" sz="1600" b="0" i="0" u="none" strike="noStrike" kern="1200" spc="0" baseline="0">
                <a:ln>
                  <a:noFill/>
                </a:ln>
                <a:solidFill>
                  <a:srgbClr val="17375E"/>
                </a:solidFill>
                <a:latin typeface="Arial" pitchFamily="34"/>
                <a:ea typeface="Lucida Sans Unicode" pitchFamily="2"/>
                <a:cs typeface="Arial" pitchFamily="34"/>
              </a:rPr>
              <a:t>	Exemple pour un CHU : de 900 315 € TTC pour 9750 heures à 2 200 320 € TTC pour 15960 heures</a:t>
            </a:r>
          </a:p>
          <a:p>
            <a:pPr marL="0" marR="0" lvl="0" indent="0" algn="l" rtl="0" hangingPunct="1">
              <a:lnSpc>
                <a:spcPct val="100000"/>
              </a:lnSpc>
              <a:spcBef>
                <a:spcPts val="0"/>
              </a:spcBef>
              <a:spcAft>
                <a:spcPts val="0"/>
              </a:spcAft>
              <a:buNone/>
              <a:tabLst/>
            </a:pPr>
            <a:endParaRPr lang="fr-FR" sz="1600" b="0"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r>
              <a:rPr lang="fr-FR" sz="1600" b="0" i="0" u="none" strike="noStrike" kern="1200" spc="0" baseline="0">
                <a:ln>
                  <a:noFill/>
                </a:ln>
                <a:solidFill>
                  <a:srgbClr val="17375E"/>
                </a:solidFill>
                <a:latin typeface="Arial" pitchFamily="34"/>
                <a:ea typeface="Lucida Sans Unicode" pitchFamily="2"/>
                <a:cs typeface="Arial" pitchFamily="34"/>
              </a:rPr>
              <a:t>	Exemple d’un CH : De 330 000 € HT pour 3 504 heures pour 6 ans à 835 800 € HT pour 7 250 heures</a:t>
            </a:r>
          </a:p>
          <a:p>
            <a:pPr marL="0" marR="0" lvl="0" indent="0" algn="l" rtl="0" hangingPunct="1">
              <a:lnSpc>
                <a:spcPct val="100000"/>
              </a:lnSpc>
              <a:spcBef>
                <a:spcPts val="0"/>
              </a:spcBef>
              <a:spcAft>
                <a:spcPts val="0"/>
              </a:spcAft>
              <a:buNone/>
              <a:tabLst/>
            </a:pPr>
            <a:endParaRPr lang="fr-FR" sz="1600" b="0"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SzPct val="100000"/>
              <a:buFont typeface="Arial" pitchFamily="34"/>
              <a:buChar char="•"/>
              <a:tabLst/>
            </a:pPr>
            <a:r>
              <a:rPr lang="fr-FR" sz="1600" b="0" i="0" u="none" strike="noStrike" kern="1200" spc="0" baseline="0">
                <a:ln>
                  <a:noFill/>
                </a:ln>
                <a:solidFill>
                  <a:srgbClr val="17375E"/>
                </a:solidFill>
                <a:latin typeface="Arial" pitchFamily="34"/>
                <a:ea typeface="Lucida Sans Unicode" pitchFamily="2"/>
                <a:cs typeface="Arial" pitchFamily="34"/>
              </a:rPr>
              <a:t>Un coût horaire et un volume horaire en dessous des référentiels de la CNCC sous l’effet de stratégies commerciales</a:t>
            </a:r>
          </a:p>
          <a:p>
            <a:pPr marL="0" marR="0" lvl="0" indent="0" algn="l" rtl="0" hangingPunct="1">
              <a:lnSpc>
                <a:spcPct val="100000"/>
              </a:lnSpc>
              <a:spcBef>
                <a:spcPts val="0"/>
              </a:spcBef>
              <a:spcAft>
                <a:spcPts val="0"/>
              </a:spcAft>
              <a:buNone/>
              <a:tabLst/>
            </a:pPr>
            <a:endParaRPr lang="fr-FR" sz="1400" b="1" i="0" u="none" strike="noStrike" kern="1200" spc="0" baseline="0">
              <a:ln>
                <a:noFill/>
              </a:ln>
              <a:solidFill>
                <a:srgbClr val="17375E"/>
              </a:solidFill>
              <a:latin typeface="Arial" pitchFamily="34"/>
              <a:ea typeface="Lucida Sans Unicode" pitchFamily="2"/>
              <a:cs typeface="Arial" pitchFamily="34"/>
            </a:endParaRP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Text Box 1"/>
          <p:cNvSpPr/>
          <p:nvPr/>
        </p:nvSpPr>
        <p:spPr>
          <a:xfrm>
            <a:off x="228600" y="1219320"/>
            <a:ext cx="8763120" cy="76276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0" spc="0" baseline="0">
                <a:ln>
                  <a:noFill/>
                </a:ln>
                <a:solidFill>
                  <a:srgbClr val="C49026"/>
                </a:solidFill>
                <a:latin typeface="Arial" pitchFamily="18"/>
                <a:ea typeface="Microsoft YaHei" pitchFamily="2"/>
                <a:cs typeface="Mangal" pitchFamily="2"/>
              </a:rPr>
              <a:t>Bilan des marchés de commissariat aux comptes des EPS « vague 1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1" i="0" u="none" strike="noStrike" kern="0" spc="0" baseline="0">
              <a:ln>
                <a:noFill/>
              </a:ln>
              <a:solidFill>
                <a:srgbClr val="C49026"/>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1200" spc="0" baseline="0">
                <a:ln>
                  <a:noFill/>
                </a:ln>
                <a:solidFill>
                  <a:srgbClr val="004060"/>
                </a:solidFill>
                <a:latin typeface="Arial" pitchFamily="18"/>
                <a:ea typeface="Microsoft YaHei" pitchFamily="2"/>
                <a:cs typeface="Mangal" pitchFamily="2"/>
              </a:rPr>
              <a:t>	</a:t>
            </a: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a:p>
            <a:pPr marL="266400" marR="0" lvl="2"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0" i="0" u="none" strike="noStrike" kern="1200" spc="0" baseline="0">
              <a:ln>
                <a:noFill/>
              </a:ln>
              <a:solidFill>
                <a:srgbClr val="004060"/>
              </a:solidFill>
              <a:latin typeface="Arial" pitchFamily="18"/>
              <a:ea typeface="Microsoft YaHei" pitchFamily="2"/>
              <a:cs typeface="Mangal" pitchFamily="2"/>
            </a:endParaRP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0" i="0" u="none" strike="noStrike" kern="1200" spc="0" baseline="0">
                <a:ln>
                  <a:noFill/>
                </a:ln>
                <a:solidFill>
                  <a:srgbClr val="004060"/>
                </a:solidFill>
                <a:latin typeface="Arial" pitchFamily="18"/>
                <a:ea typeface="Microsoft YaHei" pitchFamily="2"/>
                <a:cs typeface="Mangal" pitchFamily="2"/>
              </a:rPr>
              <a:t>	</a:t>
            </a:r>
          </a:p>
        </p:txBody>
      </p:sp>
      <p:sp>
        <p:nvSpPr>
          <p:cNvPr id="3" name="Rectangle 8"/>
          <p:cNvSpPr/>
          <p:nvPr/>
        </p:nvSpPr>
        <p:spPr>
          <a:xfrm>
            <a:off x="288000" y="1773000"/>
            <a:ext cx="8496000" cy="3715200"/>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600" b="1" i="0" u="none" strike="noStrike" kern="1200" spc="0" baseline="0">
                <a:ln>
                  <a:noFill/>
                </a:ln>
                <a:solidFill>
                  <a:srgbClr val="17375E"/>
                </a:solidFill>
                <a:latin typeface="Arial" pitchFamily="34"/>
                <a:ea typeface="Lucida Sans Unicode" pitchFamily="2"/>
                <a:cs typeface="Arial" pitchFamily="34"/>
              </a:rPr>
              <a:t>Les constats:</a:t>
            </a:r>
          </a:p>
          <a:p>
            <a:pPr marL="0" marR="0" lvl="0" indent="0" algn="l" rtl="0" hangingPunct="1">
              <a:lnSpc>
                <a:spcPct val="100000"/>
              </a:lnSpc>
              <a:spcBef>
                <a:spcPts val="0"/>
              </a:spcBef>
              <a:spcAft>
                <a:spcPts val="0"/>
              </a:spcAft>
              <a:buNone/>
              <a:tabLst/>
            </a:pPr>
            <a:endParaRPr lang="fr-FR" sz="1400" b="1"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SzPct val="100000"/>
              <a:buFont typeface="Arial" pitchFamily="34"/>
              <a:buChar char="•"/>
              <a:tabLst/>
            </a:pPr>
            <a:r>
              <a:rPr lang="fr-FR" sz="1600" b="0" i="0" u="none" strike="noStrike" kern="1200" spc="0" baseline="0">
                <a:ln>
                  <a:noFill/>
                </a:ln>
                <a:solidFill>
                  <a:srgbClr val="17375E"/>
                </a:solidFill>
                <a:latin typeface="Arial" pitchFamily="34"/>
                <a:ea typeface="Lucida Sans Unicode" pitchFamily="2"/>
                <a:cs typeface="Arial" pitchFamily="34"/>
              </a:rPr>
              <a:t>La plupart des EPS ont nommé un  commissaire aux comptes appartenant à un  autre cabinet que celui qui les avait accompagnés dans les travaux de préparation  à la certification.</a:t>
            </a:r>
          </a:p>
          <a:p>
            <a:pPr marL="0" marR="0" lvl="0" indent="0" algn="l" rtl="0" hangingPunct="1">
              <a:lnSpc>
                <a:spcPct val="100000"/>
              </a:lnSpc>
              <a:spcBef>
                <a:spcPts val="0"/>
              </a:spcBef>
              <a:spcAft>
                <a:spcPts val="0"/>
              </a:spcAft>
              <a:buNone/>
              <a:tabLst/>
            </a:pPr>
            <a:endParaRPr lang="fr-FR" sz="1600" b="0"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SzPct val="100000"/>
              <a:buFont typeface="Arial" pitchFamily="34"/>
              <a:buChar char="•"/>
              <a:tabLst/>
            </a:pPr>
            <a:r>
              <a:rPr lang="fr-FR" sz="1600" b="0" i="0" u="none" strike="noStrike" kern="1200" spc="0" baseline="0">
                <a:ln>
                  <a:noFill/>
                </a:ln>
                <a:solidFill>
                  <a:srgbClr val="17375E"/>
                </a:solidFill>
                <a:latin typeface="Arial" pitchFamily="34"/>
                <a:ea typeface="Lucida Sans Unicode" pitchFamily="2"/>
                <a:cs typeface="Arial" pitchFamily="34"/>
              </a:rPr>
              <a:t>Ils ont majoritairement choisi « le mieux disant »</a:t>
            </a:r>
          </a:p>
          <a:p>
            <a:pPr marL="0" marR="0" lvl="0" indent="0" algn="l" rtl="0" hangingPunct="1">
              <a:lnSpc>
                <a:spcPct val="100000"/>
              </a:lnSpc>
              <a:spcBef>
                <a:spcPts val="0"/>
              </a:spcBef>
              <a:spcAft>
                <a:spcPts val="0"/>
              </a:spcAft>
              <a:buNone/>
              <a:tabLst/>
            </a:pPr>
            <a:endParaRPr lang="fr-FR" sz="1600" b="0"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SzPct val="100000"/>
              <a:buFont typeface="Arial" pitchFamily="34"/>
              <a:buChar char="•"/>
              <a:tabLst/>
            </a:pPr>
            <a:r>
              <a:rPr lang="fr-FR" sz="1600" b="0" i="0" u="none" strike="noStrike" kern="1200" spc="0" baseline="0">
                <a:ln>
                  <a:noFill/>
                </a:ln>
                <a:solidFill>
                  <a:srgbClr val="17375E"/>
                </a:solidFill>
                <a:latin typeface="Arial" pitchFamily="34"/>
                <a:ea typeface="Lucida Sans Unicode" pitchFamily="2"/>
                <a:cs typeface="Arial" pitchFamily="34"/>
              </a:rPr>
              <a:t>Le coût horaire moyen des marchés attribués se situe entre 55€HT et 110 €HT, la moyenne se situant autour de 85/90 €HTC</a:t>
            </a:r>
          </a:p>
          <a:p>
            <a:pPr marL="0" marR="0" lvl="0" indent="0" algn="l" rtl="0" hangingPunct="1">
              <a:lnSpc>
                <a:spcPct val="100000"/>
              </a:lnSpc>
              <a:spcBef>
                <a:spcPts val="0"/>
              </a:spcBef>
              <a:spcAft>
                <a:spcPts val="0"/>
              </a:spcAft>
              <a:buNone/>
              <a:tabLst/>
            </a:pPr>
            <a:endParaRPr lang="fr-FR" sz="1600" b="0"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SzPct val="100000"/>
              <a:buFont typeface="Arial" pitchFamily="34"/>
              <a:buChar char="•"/>
              <a:tabLst/>
            </a:pPr>
            <a:r>
              <a:rPr lang="fr-FR" sz="1600" b="0" i="0" u="none" strike="noStrike" kern="1200" spc="0" baseline="0">
                <a:ln>
                  <a:noFill/>
                </a:ln>
                <a:solidFill>
                  <a:srgbClr val="17375E"/>
                </a:solidFill>
                <a:latin typeface="Arial" pitchFamily="34"/>
                <a:ea typeface="Lucida Sans Unicode" pitchFamily="2"/>
                <a:cs typeface="Arial" pitchFamily="34"/>
              </a:rPr>
              <a:t>Aucun établissement n’ a fait appel à du co-commissariat pour la certification de ses comptes.</a:t>
            </a:r>
          </a:p>
          <a:p>
            <a:pPr marL="0" marR="0" lvl="0" indent="0" algn="l" rtl="0" hangingPunct="1">
              <a:lnSpc>
                <a:spcPct val="100000"/>
              </a:lnSpc>
              <a:spcBef>
                <a:spcPts val="0"/>
              </a:spcBef>
              <a:spcAft>
                <a:spcPts val="0"/>
              </a:spcAft>
              <a:buNone/>
              <a:tabLst/>
            </a:pPr>
            <a:endParaRPr lang="fr-FR" sz="1800" b="0" i="0" u="none" strike="noStrike" kern="0" spc="0" baseline="0">
              <a:ln>
                <a:noFill/>
              </a:ln>
              <a:solidFill>
                <a:srgbClr val="000000"/>
              </a:solidFill>
              <a:latin typeface="Calibri" pitchFamily="18"/>
              <a:ea typeface="Lucida Sans Unicode" pitchFamily="2"/>
              <a:cs typeface="Mangal" pitchFamily="2"/>
            </a:endParaRPr>
          </a:p>
          <a:p>
            <a:pPr marL="0" marR="0" lvl="0" indent="0" algn="l" rtl="0" hangingPunct="1">
              <a:lnSpc>
                <a:spcPct val="100000"/>
              </a:lnSpc>
              <a:spcBef>
                <a:spcPts val="0"/>
              </a:spcBef>
              <a:spcAft>
                <a:spcPts val="0"/>
              </a:spcAft>
              <a:buNone/>
              <a:tabLst/>
            </a:pPr>
            <a:endParaRPr lang="fr-FR" sz="1400" b="1" i="0" u="none" strike="noStrike" kern="1200" spc="0" baseline="0">
              <a:ln>
                <a:noFill/>
              </a:ln>
              <a:solidFill>
                <a:srgbClr val="17375E"/>
              </a:solidFill>
              <a:latin typeface="Arial" pitchFamily="34"/>
              <a:ea typeface="Lucida Sans Unicode" pitchFamily="2"/>
              <a:cs typeface="Arial" pitchFamily="34"/>
            </a:endParaRPr>
          </a:p>
          <a:p>
            <a:pPr marL="0" marR="0" lvl="0" indent="0" algn="l" rtl="0" hangingPunct="1">
              <a:lnSpc>
                <a:spcPct val="100000"/>
              </a:lnSpc>
              <a:spcBef>
                <a:spcPts val="0"/>
              </a:spcBef>
              <a:spcAft>
                <a:spcPts val="0"/>
              </a:spcAft>
              <a:buNone/>
              <a:tabLst/>
            </a:pPr>
            <a:endParaRPr lang="fr-FR" sz="1400" b="1" i="0" u="none" strike="noStrike" kern="1200" spc="0" baseline="0">
              <a:ln>
                <a:noFill/>
              </a:ln>
              <a:solidFill>
                <a:srgbClr val="17375E"/>
              </a:solidFill>
              <a:latin typeface="Arial" pitchFamily="34"/>
              <a:ea typeface="Lucida Sans Unicode" pitchFamily="2"/>
              <a:cs typeface="Arial" pitchFamily="34"/>
            </a:endParaRP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Text Box 1"/>
          <p:cNvSpPr/>
          <p:nvPr/>
        </p:nvSpPr>
        <p:spPr>
          <a:xfrm>
            <a:off x="288000" y="1063080"/>
            <a:ext cx="8039160" cy="47689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Actualités de la certification des comptes</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1" i="0" u="none" strike="noStrike" kern="1200" spc="0" baseline="0">
              <a:ln>
                <a:noFill/>
              </a:ln>
              <a:solidFill>
                <a:srgbClr val="004060"/>
              </a:solidFill>
              <a:latin typeface="Arial" pitchFamily="18"/>
              <a:ea typeface="Microsoft YaHei" pitchFamily="2"/>
              <a:cs typeface="Mangal" pitchFamily="2"/>
            </a:endParaRP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0" spc="0" baseline="0">
                <a:ln>
                  <a:noFill/>
                </a:ln>
                <a:solidFill>
                  <a:srgbClr val="004060"/>
                </a:solidFill>
                <a:latin typeface="Arial" pitchFamily="18"/>
                <a:ea typeface="Microsoft YaHei" pitchFamily="2"/>
                <a:cs typeface="Mangal" pitchFamily="2"/>
              </a:rPr>
              <a:t>Rappel du cadre juridique</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0" spc="0" baseline="0">
                <a:ln>
                  <a:noFill/>
                </a:ln>
                <a:solidFill>
                  <a:srgbClr val="004060"/>
                </a:solidFill>
                <a:latin typeface="Arial" pitchFamily="18"/>
                <a:ea typeface="Microsoft YaHei" pitchFamily="2"/>
                <a:cs typeface="Mangal" pitchFamily="2"/>
              </a:rPr>
              <a:t>1. </a:t>
            </a:r>
            <a:r>
              <a:rPr lang="fr-FR" sz="1600" b="1" i="0" u="none" strike="noStrike" kern="0" spc="0" baseline="0">
                <a:ln>
                  <a:noFill/>
                </a:ln>
                <a:solidFill>
                  <a:srgbClr val="004060"/>
                </a:solidFill>
                <a:latin typeface="Arial" pitchFamily="34"/>
                <a:ea typeface="Microsoft YaHei" pitchFamily="2"/>
                <a:cs typeface="Arial" pitchFamily="34"/>
              </a:rPr>
              <a:t>Actualités comptables</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2. Clôture de l'exercice 2014</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3. Développement du dispositif de contrôle interne</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4. Bilan des marchés de commissariat aux comptes vague 1</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5. Restitution de l'enquête « retour d'expérience sur les premiers travaux du certificateur »</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18"/>
                <a:ea typeface="Microsoft YaHei" pitchFamily="2"/>
                <a:cs typeface="Mangal" pitchFamily="2"/>
              </a:rPr>
              <a:t>6. Animation / pilotage du chantier : objectifs 2015</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18"/>
              <a:ea typeface="Microsoft YaHei" pitchFamily="2"/>
              <a:cs typeface="Mangal" pitchFamily="2"/>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18"/>
                <a:ea typeface="Microsoft YaHei" pitchFamily="2"/>
                <a:cs typeface="Mangal" pitchFamily="2"/>
              </a:rPr>
              <a:t>7. Préparer la venue du certificateur</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1" i="0" u="none" strike="noStrike" kern="1200" spc="0" baseline="0">
              <a:ln>
                <a:noFill/>
              </a:ln>
              <a:solidFill>
                <a:srgbClr val="004060"/>
              </a:solidFill>
              <a:latin typeface="Arial" pitchFamily="18"/>
              <a:ea typeface="Microsoft YaHei" pitchFamily="2"/>
              <a:cs typeface="Mangal" pitchFamily="2"/>
            </a:endParaRPr>
          </a:p>
        </p:txBody>
      </p:sp>
      <p:sp>
        <p:nvSpPr>
          <p:cNvPr id="3" name="Rectangle 2"/>
          <p:cNvSpPr/>
          <p:nvPr/>
        </p:nvSpPr>
        <p:spPr>
          <a:xfrm>
            <a:off x="107504" y="4437112"/>
            <a:ext cx="8496000" cy="601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w="12600">
            <a:solidFill>
              <a:srgbClr val="404060"/>
            </a:solidFill>
            <a:prstDash val="solid"/>
            <a:miter/>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0"/>
              </a:spcBef>
              <a:spcAft>
                <a:spcPts val="0"/>
              </a:spcAft>
              <a:buNone/>
              <a:tabLst/>
            </a:pPr>
            <a:endParaRPr lang="fr-FR" sz="1800" b="0" i="0" u="none" strike="noStrike" kern="1200" spc="0" baseline="0">
              <a:ln>
                <a:noFill/>
              </a:ln>
              <a:solidFill>
                <a:srgbClr val="000000"/>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Text Box 1"/>
          <p:cNvSpPr/>
          <p:nvPr/>
        </p:nvSpPr>
        <p:spPr>
          <a:xfrm>
            <a:off x="6516720" y="6308640"/>
            <a:ext cx="2133720" cy="3650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 name="Text Box 2"/>
          <p:cNvSpPr/>
          <p:nvPr/>
        </p:nvSpPr>
        <p:spPr>
          <a:xfrm>
            <a:off x="251280" y="792000"/>
            <a:ext cx="8532720" cy="368855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82400" marR="0" lvl="0" indent="-473040" algn="l" rtl="0" hangingPunct="1">
              <a:lnSpc>
                <a:spcPct val="93000"/>
              </a:lnSpc>
              <a:spcBef>
                <a:spcPts val="1395"/>
              </a:spcBef>
              <a:spcAft>
                <a:spcPts val="400"/>
              </a:spcAft>
              <a:buNone/>
              <a:tabLst/>
            </a:pPr>
            <a:r>
              <a:rPr lang="fr-FR" sz="1800" b="1" i="0" u="none" strike="noStrike" kern="1200" spc="0" baseline="0">
                <a:ln>
                  <a:noFill/>
                </a:ln>
                <a:solidFill>
                  <a:srgbClr val="C49026"/>
                </a:solidFill>
                <a:latin typeface="Arial" pitchFamily="18"/>
                <a:ea typeface="Microsoft YaHei" pitchFamily="2"/>
                <a:cs typeface="Microsoft YaHei" pitchFamily="2"/>
              </a:rPr>
              <a:t>Enquête – retour d'expériences sur les premiers travaux du certificateur</a:t>
            </a:r>
          </a:p>
          <a:p>
            <a:pPr marL="482400" marR="0" lvl="0" indent="-473040" algn="l" rtl="0" hangingPunct="1">
              <a:lnSpc>
                <a:spcPct val="93000"/>
              </a:lnSpc>
              <a:spcBef>
                <a:spcPts val="1395"/>
              </a:spcBef>
              <a:spcAft>
                <a:spcPts val="400"/>
              </a:spcAft>
              <a:buNone/>
              <a:tabLst/>
            </a:pPr>
            <a:endParaRPr lang="fr-FR" sz="1600" b="1" i="0" u="none" strike="noStrike" kern="1200" spc="0" baseline="0">
              <a:ln>
                <a:noFill/>
              </a:ln>
              <a:solidFill>
                <a:srgbClr val="280099"/>
              </a:solidFill>
              <a:latin typeface="Arial" pitchFamily="18"/>
              <a:ea typeface="Microsoft YaHei" pitchFamily="2"/>
              <a:cs typeface="Microsoft YaHei" pitchFamily="2"/>
            </a:endParaRPr>
          </a:p>
          <a:p>
            <a:pPr marL="0" marR="0" lvl="0" indent="0" algn="l" rtl="0" hangingPunct="1">
              <a:lnSpc>
                <a:spcPct val="9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kern="1200" spc="0" baseline="0">
                <a:ln>
                  <a:noFill/>
                </a:ln>
                <a:solidFill>
                  <a:srgbClr val="254061"/>
                </a:solidFill>
                <a:latin typeface="Arial" pitchFamily="18"/>
                <a:ea typeface="Microsoft YaHei" pitchFamily="2"/>
                <a:cs typeface="Mangal" pitchFamily="2"/>
              </a:rPr>
              <a:t>L'enquête a eu pour objectifs d' avoir un retour d’expérience quant au déroulement des missions légales de certification et d'identifier les premiers constats établis à ce stade dans le cadre des missions intérimaires et de l'examen du bilan d'ouverture.</a:t>
            </a:r>
          </a:p>
          <a:p>
            <a:pPr marL="0" marR="0" lvl="0" indent="0" algn="l" rtl="0" hangingPunct="1">
              <a:lnSpc>
                <a:spcPct val="9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kern="1200" spc="0" baseline="0">
              <a:ln>
                <a:noFill/>
              </a:ln>
              <a:solidFill>
                <a:srgbClr val="254061"/>
              </a:solidFill>
              <a:latin typeface="Arial" pitchFamily="18"/>
              <a:ea typeface="Microsoft YaHei" pitchFamily="2"/>
              <a:cs typeface="Mangal" pitchFamily="2"/>
            </a:endParaRPr>
          </a:p>
          <a:p>
            <a:pPr marL="0" marR="0" lvl="0" indent="0" algn="l" rtl="0" hangingPunct="1">
              <a:lnSpc>
                <a:spcPct val="9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a:ln>
                  <a:noFill/>
                </a:ln>
                <a:solidFill>
                  <a:srgbClr val="254061"/>
                </a:solidFill>
                <a:latin typeface="Arial" pitchFamily="18"/>
                <a:ea typeface="Microsoft YaHei" pitchFamily="2"/>
                <a:cs typeface="Mangal" pitchFamily="2"/>
              </a:rPr>
              <a:t>Ces premiers constats doivent permettre de </a:t>
            </a:r>
            <a:r>
              <a:rPr lang="fr-FR" sz="1600" b="1" i="0" u="none" strike="noStrike" kern="1200" spc="0" baseline="0">
                <a:ln>
                  <a:noFill/>
                </a:ln>
                <a:solidFill>
                  <a:srgbClr val="254061"/>
                </a:solidFill>
                <a:latin typeface="Arial" pitchFamily="18"/>
                <a:ea typeface="Microsoft YaHei" pitchFamily="2"/>
                <a:cs typeface="Mangal" pitchFamily="2"/>
              </a:rPr>
              <a:t>repérer les risques de réserves majeures</a:t>
            </a:r>
            <a:r>
              <a:rPr lang="fr-FR" sz="1600" b="0" i="0" u="none" strike="noStrike" kern="1200" spc="0" baseline="0">
                <a:ln>
                  <a:noFill/>
                </a:ln>
                <a:solidFill>
                  <a:srgbClr val="254061"/>
                </a:solidFill>
                <a:latin typeface="Arial" pitchFamily="18"/>
                <a:ea typeface="Microsoft YaHei" pitchFamily="2"/>
                <a:cs typeface="Mangal" pitchFamily="2"/>
              </a:rPr>
              <a:t> sur lesquelles intervenir avant les missions finales, et </a:t>
            </a:r>
            <a:r>
              <a:rPr lang="fr-FR" sz="1600" b="1" i="0" u="none" strike="noStrike" kern="1200" spc="0" baseline="0">
                <a:ln>
                  <a:noFill/>
                </a:ln>
                <a:solidFill>
                  <a:srgbClr val="254061"/>
                </a:solidFill>
                <a:latin typeface="Arial" pitchFamily="18"/>
                <a:ea typeface="Microsoft YaHei" pitchFamily="2"/>
                <a:cs typeface="Mangal" pitchFamily="2"/>
              </a:rPr>
              <a:t>repérer les divergences d'interprétation</a:t>
            </a:r>
            <a:r>
              <a:rPr lang="fr-FR" sz="1600" b="0" i="0" u="none" strike="noStrike" kern="1200" spc="0" baseline="0">
                <a:ln>
                  <a:noFill/>
                </a:ln>
                <a:solidFill>
                  <a:srgbClr val="254061"/>
                </a:solidFill>
                <a:latin typeface="Arial" pitchFamily="18"/>
                <a:ea typeface="Microsoft YaHei" pitchFamily="2"/>
                <a:cs typeface="Mangal" pitchFamily="2"/>
              </a:rPr>
              <a:t> faites par les certificateurs par rapport au référentiel comptable M21.</a:t>
            </a:r>
          </a:p>
          <a:p>
            <a:pPr marL="0" marR="0" lvl="0" indent="0" algn="l" rtl="0" hangingPunct="1">
              <a:lnSpc>
                <a:spcPct val="9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kern="1200" spc="0" baseline="0">
              <a:ln>
                <a:noFill/>
              </a:ln>
              <a:solidFill>
                <a:srgbClr val="254061"/>
              </a:solidFill>
              <a:latin typeface="Arial" pitchFamily="18"/>
              <a:ea typeface="Microsoft YaHei" pitchFamily="2"/>
              <a:cs typeface="Mangal" pitchFamily="2"/>
            </a:endParaRPr>
          </a:p>
          <a:p>
            <a:pPr marL="0" marR="0" lvl="0" indent="0" algn="l" rtl="0" hangingPunct="1">
              <a:lnSpc>
                <a:spcPct val="9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a:ln>
                  <a:noFill/>
                </a:ln>
                <a:solidFill>
                  <a:srgbClr val="254061"/>
                </a:solidFill>
                <a:latin typeface="Arial" pitchFamily="18"/>
                <a:ea typeface="Microsoft YaHei" pitchFamily="2"/>
                <a:cs typeface="Mangal" pitchFamily="2"/>
              </a:rPr>
              <a:t>Tous les EPS ont répondu avec des degrés de précision variables selon les retours faits par les certificateurs.</a:t>
            </a:r>
          </a:p>
          <a:p>
            <a:pPr marL="0" marR="0" lvl="0" indent="0" algn="l" rtl="0" hangingPunct="1">
              <a:lnSpc>
                <a:spcPct val="9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kern="1200" spc="0" baseline="0">
              <a:ln>
                <a:noFill/>
              </a:ln>
              <a:solidFill>
                <a:srgbClr val="254061"/>
              </a:solidFill>
              <a:latin typeface="Arial" pitchFamily="18"/>
              <a:ea typeface="Microsoft YaHei" pitchFamily="2"/>
              <a:cs typeface="Mangal" pitchFamily="2"/>
            </a:endParaRPr>
          </a:p>
          <a:p>
            <a:pPr marL="0" marR="0" lvl="0" indent="0" algn="l" rtl="0" hangingPunct="1">
              <a:lnSpc>
                <a:spcPct val="9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a:ln>
                  <a:noFill/>
                </a:ln>
                <a:solidFill>
                  <a:srgbClr val="254061"/>
                </a:solidFill>
                <a:latin typeface="Arial" pitchFamily="18"/>
                <a:ea typeface="Microsoft YaHei" pitchFamily="2"/>
                <a:cs typeface="Mangal" pitchFamily="2"/>
              </a:rPr>
              <a:t>La plupart des certificateurs sont intervenus dans des calendriers similaires pour l'examen des bilans d'ouverture et les missions intérimaires, sauf quelques exceptions. Toutefois, tous n'ont pas réalisé de restitutions formalisées au moment de l'enquête.</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ext Box 1"/>
          <p:cNvSpPr/>
          <p:nvPr/>
        </p:nvSpPr>
        <p:spPr>
          <a:xfrm>
            <a:off x="216000" y="1135080"/>
            <a:ext cx="8534520" cy="47689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760" marR="0" lvl="0" indent="-266760" algn="just" rtl="0" hangingPunct="0">
              <a:lnSpc>
                <a:spcPct val="100000"/>
              </a:lnSpc>
              <a:spcBef>
                <a:spcPts val="0"/>
              </a:spcBef>
              <a:spcAft>
                <a:spcPts val="0"/>
              </a:spcAft>
              <a:buNone/>
              <a:tabLst/>
            </a:pPr>
            <a:r>
              <a:rPr lang="fr-FR" sz="1600" b="1" i="0" u="none" strike="noStrike" kern="1200" spc="0" baseline="0">
                <a:ln>
                  <a:noFill/>
                </a:ln>
                <a:solidFill>
                  <a:srgbClr val="C49026"/>
                </a:solidFill>
                <a:latin typeface="Arial" pitchFamily="18"/>
                <a:ea typeface="Microsoft YaHei" pitchFamily="2"/>
                <a:cs typeface="Mangal" pitchFamily="2"/>
              </a:rPr>
              <a:t>Les travaux menés par la DGFiP et la DGOS en matière de </a:t>
            </a:r>
            <a:r>
              <a:rPr lang="fr-FR" sz="1600" b="1" i="0" u="sng" strike="noStrike" kern="1200" spc="0" baseline="0">
                <a:ln>
                  <a:noFill/>
                </a:ln>
                <a:solidFill>
                  <a:srgbClr val="C49026"/>
                </a:solidFill>
                <a:uFillTx/>
                <a:latin typeface="Arial" pitchFamily="34"/>
                <a:ea typeface="Arial" pitchFamily="34"/>
                <a:cs typeface="Arial" pitchFamily="34"/>
              </a:rPr>
              <a:t>qualité comptable</a:t>
            </a:r>
            <a:r>
              <a:rPr lang="fr-FR" sz="1600" b="1" i="0" u="none" strike="noStrike" kern="1200" spc="0" baseline="0">
                <a:ln>
                  <a:noFill/>
                </a:ln>
                <a:solidFill>
                  <a:srgbClr val="C49026"/>
                </a:solidFill>
                <a:latin typeface="Arial" pitchFamily="18"/>
                <a:ea typeface="Microsoft YaHei" pitchFamily="2"/>
                <a:cs typeface="Mangal" pitchFamily="2"/>
              </a:rPr>
              <a:t> doivent permettre à la comptabilité de jouer pleinement son rôle : </a:t>
            </a:r>
            <a:r>
              <a:rPr lang="fr-FR" sz="1600" b="0" i="0" u="none" strike="noStrike" kern="1200" spc="0" baseline="0">
                <a:ln>
                  <a:noFill/>
                </a:ln>
                <a:solidFill>
                  <a:srgbClr val="003855"/>
                </a:solidFill>
                <a:latin typeface="Arial" pitchFamily="34"/>
                <a:ea typeface="Arial" pitchFamily="34"/>
                <a:cs typeface="Arial" pitchFamily="34"/>
              </a:rPr>
              <a:t>être un support accessible au plus grand nombre pour mieux connaître, mieux gérer, et mieux préserver le patrimoine matériel et immatériel de l ’EPS.</a:t>
            </a:r>
          </a:p>
          <a:p>
            <a:pPr marL="266760" marR="0" lvl="0" indent="-266760" algn="l" rtl="0" hangingPunct="0">
              <a:lnSpc>
                <a:spcPct val="100000"/>
              </a:lnSpc>
              <a:spcBef>
                <a:spcPts val="0"/>
              </a:spcBef>
              <a:spcAft>
                <a:spcPts val="0"/>
              </a:spcAft>
              <a:buNone/>
              <a:tabLst/>
            </a:pPr>
            <a:endParaRPr lang="fr-FR" sz="1600" b="0" i="0" u="none" strike="noStrike" kern="1200" spc="0" baseline="0">
              <a:ln>
                <a:noFill/>
              </a:ln>
              <a:solidFill>
                <a:srgbClr val="003855"/>
              </a:solidFill>
              <a:latin typeface="Arial" pitchFamily="34"/>
              <a:ea typeface="Arial" pitchFamily="34"/>
              <a:cs typeface="Arial" pitchFamily="34"/>
            </a:endParaRPr>
          </a:p>
          <a:p>
            <a:pPr marL="266760" marR="0" lvl="0" indent="-266760" algn="l" rtl="0" hangingPunct="0">
              <a:lnSpc>
                <a:spcPct val="100000"/>
              </a:lnSpc>
              <a:spcBef>
                <a:spcPts val="0"/>
              </a:spcBef>
              <a:spcAft>
                <a:spcPts val="0"/>
              </a:spcAft>
              <a:buNone/>
              <a:tabLst/>
            </a:pPr>
            <a:r>
              <a:rPr lang="fr-FR" sz="1600" b="1" i="0" u="none" strike="noStrike" kern="1200" spc="0" baseline="0">
                <a:ln>
                  <a:noFill/>
                </a:ln>
                <a:solidFill>
                  <a:srgbClr val="C49026"/>
                </a:solidFill>
                <a:latin typeface="Arial" pitchFamily="18"/>
                <a:ea typeface="Microsoft YaHei" pitchFamily="2"/>
                <a:cs typeface="Mangal" pitchFamily="2"/>
              </a:rPr>
              <a:t>Ces travaux ont consisté en une consolidation et une mise à jour du référentiel comptable M21 (tomes 1 à 3). Ils s'inscrivent directement dans le cadre du chantier de fiabilisation des comptes. </a:t>
            </a:r>
            <a:r>
              <a:rPr lang="fr-FR" sz="1600" b="0" i="0" u="none" strike="noStrike" kern="1200" spc="0" baseline="0">
                <a:ln>
                  <a:noFill/>
                </a:ln>
                <a:solidFill>
                  <a:srgbClr val="003855"/>
                </a:solidFill>
                <a:latin typeface="Arial" pitchFamily="34"/>
                <a:ea typeface="Arial" pitchFamily="34"/>
                <a:cs typeface="Arial" pitchFamily="34"/>
              </a:rPr>
              <a:t>Ils sont complétés d ’une foire aux questions.</a:t>
            </a:r>
          </a:p>
          <a:p>
            <a:pPr marL="266760" marR="0" lvl="0" indent="-266760" algn="l" rtl="0" hangingPunct="0">
              <a:lnSpc>
                <a:spcPct val="100000"/>
              </a:lnSpc>
              <a:spcBef>
                <a:spcPts val="0"/>
              </a:spcBef>
              <a:spcAft>
                <a:spcPts val="0"/>
              </a:spcAft>
              <a:buNone/>
              <a:tabLst/>
            </a:pPr>
            <a:endParaRPr lang="fr-FR" sz="1600" b="0" i="0" u="none" strike="noStrike" kern="1200" spc="0" baseline="0">
              <a:ln>
                <a:noFill/>
              </a:ln>
              <a:solidFill>
                <a:srgbClr val="003855"/>
              </a:solidFill>
              <a:latin typeface="Arial" pitchFamily="34"/>
              <a:ea typeface="Arial" pitchFamily="34"/>
              <a:cs typeface="Arial" pitchFamily="34"/>
            </a:endParaRPr>
          </a:p>
          <a:p>
            <a:pPr marL="266760" marR="0" lvl="0" indent="-266760" algn="l" rtl="0" hangingPunct="0">
              <a:lnSpc>
                <a:spcPct val="100000"/>
              </a:lnSpc>
              <a:spcBef>
                <a:spcPts val="0"/>
              </a:spcBef>
              <a:spcAft>
                <a:spcPts val="0"/>
              </a:spcAft>
              <a:buNone/>
              <a:tabLst/>
            </a:pPr>
            <a:r>
              <a:rPr lang="fr-FR" sz="1600" b="1" i="0" u="none" strike="noStrike" kern="1200" spc="0" baseline="0">
                <a:ln>
                  <a:noFill/>
                </a:ln>
                <a:solidFill>
                  <a:srgbClr val="C49026"/>
                </a:solidFill>
                <a:latin typeface="Arial" pitchFamily="18"/>
                <a:ea typeface="Microsoft YaHei" pitchFamily="2"/>
                <a:cs typeface="Mangal" pitchFamily="2"/>
              </a:rPr>
              <a:t>Les travaux de certification se fondent sur la conformité des comptes au regard des normes et du référentiel applicable (M21) :</a:t>
            </a:r>
            <a:r>
              <a:rPr lang="fr-FR" sz="1600" b="1" i="1" u="none" strike="noStrike" kern="1200" spc="0" baseline="0">
                <a:ln>
                  <a:noFill/>
                </a:ln>
                <a:solidFill>
                  <a:srgbClr val="C49026"/>
                </a:solidFill>
                <a:latin typeface="Arial" pitchFamily="34"/>
                <a:ea typeface="Arial" pitchFamily="34"/>
                <a:cs typeface="Arial" pitchFamily="34"/>
              </a:rPr>
              <a:t>  </a:t>
            </a:r>
            <a:r>
              <a:rPr lang="fr-FR" sz="1600" b="0" i="0" u="none" strike="noStrike" kern="1200" spc="0" baseline="0">
                <a:ln>
                  <a:noFill/>
                </a:ln>
                <a:solidFill>
                  <a:srgbClr val="003855"/>
                </a:solidFill>
                <a:latin typeface="Arial" pitchFamily="34"/>
                <a:ea typeface="Arial" pitchFamily="34"/>
                <a:cs typeface="Arial" pitchFamily="34"/>
              </a:rPr>
              <a:t>le certificateur se réfère à ces seules normes. Il peut seulement faire des propositions d'évolutions normatives au normalisateur comptable.</a:t>
            </a:r>
          </a:p>
          <a:p>
            <a:pPr marL="267840" marR="0" lvl="0" indent="0" algn="l" rtl="0" hangingPunct="0">
              <a:lnSpc>
                <a:spcPct val="100000"/>
              </a:lnSpc>
              <a:spcBef>
                <a:spcPts val="0"/>
              </a:spcBef>
              <a:spcAft>
                <a:spcPts val="0"/>
              </a:spcAft>
              <a:buNone/>
              <a:tabLst/>
            </a:pPr>
            <a:r>
              <a:rPr lang="fr-FR" sz="1600" b="1" i="0" u="none" strike="noStrike" kern="1200" spc="0" baseline="0">
                <a:ln>
                  <a:noFill/>
                </a:ln>
                <a:solidFill>
                  <a:srgbClr val="000000"/>
                </a:solidFill>
                <a:latin typeface="Arial" pitchFamily="18"/>
                <a:ea typeface="Wingdings" pitchFamily="2"/>
                <a:cs typeface="Wingdings" pitchFamily="2"/>
              </a:rPr>
              <a:t></a:t>
            </a:r>
            <a:r>
              <a:rPr lang="fr-FR" sz="1600" b="1" i="0" u="none" strike="noStrike" kern="1200" spc="0" baseline="0">
                <a:ln>
                  <a:noFill/>
                </a:ln>
                <a:solidFill>
                  <a:srgbClr val="000000"/>
                </a:solidFill>
                <a:latin typeface="Wingdings" pitchFamily="18"/>
                <a:ea typeface="Wingdings" pitchFamily="2"/>
                <a:cs typeface="Wingdings" pitchFamily="2"/>
              </a:rPr>
              <a:t>	</a:t>
            </a:r>
            <a:r>
              <a:rPr lang="fr-FR" sz="1600" b="1" i="0" u="none" strike="noStrike" kern="1200" spc="0" baseline="0">
                <a:ln>
                  <a:noFill/>
                </a:ln>
                <a:solidFill>
                  <a:srgbClr val="003855"/>
                </a:solidFill>
                <a:latin typeface="Arial" pitchFamily="34"/>
                <a:ea typeface="Arial" pitchFamily="34"/>
                <a:cs typeface="Arial" pitchFamily="34"/>
              </a:rPr>
              <a:t>Le référentiel comptable M21 est opposable à l ’ordonnateur, au comptable, au juge des comptes et au commissaire aux comptes</a:t>
            </a:r>
          </a:p>
          <a:p>
            <a:pPr marL="267840" marR="0" lvl="0" indent="0" algn="l" rtl="0" hangingPunct="0">
              <a:lnSpc>
                <a:spcPct val="100000"/>
              </a:lnSpc>
              <a:spcBef>
                <a:spcPts val="0"/>
              </a:spcBef>
              <a:spcAft>
                <a:spcPts val="0"/>
              </a:spcAft>
              <a:buNone/>
              <a:tabLst/>
            </a:pPr>
            <a:endParaRPr lang="fr-FR" sz="1600" b="1" i="0" u="none" strike="noStrike" kern="1200" spc="0" baseline="0">
              <a:ln>
                <a:noFill/>
              </a:ln>
              <a:solidFill>
                <a:srgbClr val="C49026"/>
              </a:solidFill>
              <a:latin typeface="Arial" pitchFamily="18"/>
              <a:ea typeface="Microsoft YaHei" pitchFamily="2"/>
              <a:cs typeface="Mangal" pitchFamily="2"/>
            </a:endParaRPr>
          </a:p>
          <a:p>
            <a:pPr marL="267840" marR="0" lvl="0" indent="0" algn="l" rtl="0" hangingPunct="0">
              <a:lnSpc>
                <a:spcPct val="100000"/>
              </a:lnSpc>
              <a:spcBef>
                <a:spcPts val="0"/>
              </a:spcBef>
              <a:spcAft>
                <a:spcPts val="0"/>
              </a:spcAft>
              <a:buNone/>
              <a:tabLst/>
            </a:pPr>
            <a:r>
              <a:rPr lang="fr-FR" sz="1600" b="1" i="0" u="none" strike="noStrike" kern="1200" spc="0" baseline="0">
                <a:ln>
                  <a:noFill/>
                </a:ln>
                <a:solidFill>
                  <a:srgbClr val="003855"/>
                </a:solidFill>
                <a:latin typeface="Arial" pitchFamily="34"/>
                <a:ea typeface="Arial" pitchFamily="34"/>
                <a:cs typeface="Arial" pitchFamily="34"/>
              </a:rPr>
              <a:t>Il convient de signaler à la DGFiP (bureau CL1B) et à la DGOS toute difficulté d ’interprétation de l’instruction M21 lors des missions d'accompagnement ou lors des missions du certificateur.</a:t>
            </a: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Forme libre 1"/>
          <p:cNvSpPr/>
          <p:nvPr/>
        </p:nvSpPr>
        <p:spPr>
          <a:xfrm>
            <a:off x="216000" y="647640"/>
            <a:ext cx="8762760" cy="8640720"/>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0" tIns="1584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82400" marR="0" lvl="0" indent="-473040" algn="l" rtl="0" hangingPunct="1">
              <a:lnSpc>
                <a:spcPct val="93000"/>
              </a:lnSpc>
              <a:spcBef>
                <a:spcPts val="1395"/>
              </a:spcBef>
              <a:spcAft>
                <a:spcPts val="400"/>
              </a:spcAft>
              <a:buNone/>
              <a:tabLst/>
            </a:pPr>
            <a:r>
              <a:rPr lang="fr-FR" sz="1800" b="1" i="0" u="none" strike="noStrike" kern="1200" spc="0" baseline="0">
                <a:ln>
                  <a:noFill/>
                </a:ln>
                <a:solidFill>
                  <a:srgbClr val="C49026"/>
                </a:solidFill>
                <a:latin typeface="Arial" pitchFamily="18"/>
                <a:ea typeface="Microsoft YaHei" pitchFamily="2"/>
                <a:cs typeface="Microsoft YaHei" pitchFamily="2"/>
              </a:rPr>
              <a:t>Enquête – retour d'expériences sur les premiers travaux du certificateur</a:t>
            </a:r>
          </a:p>
          <a:p>
            <a:pPr marL="482400" marR="0" lvl="0" indent="-473040" algn="l" rtl="0" hangingPunct="1">
              <a:lnSpc>
                <a:spcPct val="93000"/>
              </a:lnSpc>
              <a:spcBef>
                <a:spcPts val="1395"/>
              </a:spcBef>
              <a:spcAft>
                <a:spcPts val="400"/>
              </a:spcAft>
              <a:buNone/>
              <a:tabLst/>
            </a:pPr>
            <a:r>
              <a:rPr lang="fr-FR" sz="1600" b="1" i="0" u="none" strike="noStrike" kern="1200" spc="0" baseline="0">
                <a:ln>
                  <a:noFill/>
                </a:ln>
                <a:solidFill>
                  <a:srgbClr val="004060"/>
                </a:solidFill>
                <a:latin typeface="Arial" pitchFamily="18"/>
                <a:ea typeface="Microsoft YaHei" pitchFamily="2"/>
                <a:cs typeface="Microsoft YaHei" pitchFamily="2"/>
              </a:rPr>
              <a:t>Calendrier de mission du certificateur :</a:t>
            </a:r>
          </a:p>
          <a:p>
            <a:pPr marL="482400" marR="0" lvl="0" indent="-473040" algn="l" rtl="0" hangingPunct="1">
              <a:lnSpc>
                <a:spcPct val="93000"/>
              </a:lnSpc>
              <a:spcBef>
                <a:spcPts val="1395"/>
              </a:spcBef>
              <a:spcAft>
                <a:spcPts val="400"/>
              </a:spcAft>
              <a:buNone/>
              <a:tabLst>
                <a:tab pos="482400" algn="l"/>
                <a:tab pos="929879" algn="l"/>
                <a:tab pos="1379159" algn="l"/>
                <a:tab pos="1828440" algn="l"/>
                <a:tab pos="2277720" algn="l"/>
                <a:tab pos="2727000" algn="l"/>
                <a:tab pos="3176280" algn="l"/>
                <a:tab pos="3625559" algn="l"/>
                <a:tab pos="4074840" algn="l"/>
                <a:tab pos="4524119" algn="l"/>
                <a:tab pos="4973400" algn="l"/>
                <a:tab pos="5422680" algn="l"/>
                <a:tab pos="5871960" algn="l"/>
                <a:tab pos="6320880" algn="l"/>
                <a:tab pos="6770159" algn="l"/>
                <a:tab pos="7219440" algn="l"/>
                <a:tab pos="7668719" algn="l"/>
                <a:tab pos="8118000" algn="l"/>
                <a:tab pos="8567279" algn="l"/>
                <a:tab pos="9016560" algn="l"/>
                <a:tab pos="946584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	</a:t>
            </a:r>
            <a:r>
              <a:rPr lang="fr-FR" sz="1600" b="0" i="0" u="none" strike="noStrike" kern="1200" spc="0" baseline="0">
                <a:ln>
                  <a:noFill/>
                </a:ln>
                <a:solidFill>
                  <a:srgbClr val="254061"/>
                </a:solidFill>
                <a:latin typeface="Arial" pitchFamily="18"/>
                <a:ea typeface="Microsoft YaHei" pitchFamily="2"/>
                <a:cs typeface="Microsoft YaHei" pitchFamily="2"/>
              </a:rPr>
              <a:t>Dans la majorité des établissements, le certificateur a été nommé en</a:t>
            </a:r>
            <a:r>
              <a:rPr lang="fr-FR" sz="1600" b="1" i="0" u="none" strike="noStrike" kern="1200" spc="0" baseline="0">
                <a:ln>
                  <a:noFill/>
                </a:ln>
                <a:solidFill>
                  <a:srgbClr val="254061"/>
                </a:solidFill>
                <a:latin typeface="Arial" pitchFamily="18"/>
                <a:ea typeface="Microsoft YaHei" pitchFamily="2"/>
                <a:cs typeface="Microsoft YaHei" pitchFamily="2"/>
              </a:rPr>
              <a:t> juin et juillet</a:t>
            </a:r>
            <a:r>
              <a:rPr lang="fr-FR" sz="1600" b="0" i="0" u="none" strike="noStrike" kern="1200" spc="0" baseline="0">
                <a:ln>
                  <a:noFill/>
                </a:ln>
                <a:solidFill>
                  <a:srgbClr val="254061"/>
                </a:solidFill>
                <a:latin typeface="Arial" pitchFamily="18"/>
                <a:ea typeface="Microsoft YaHei" pitchFamily="2"/>
                <a:cs typeface="Microsoft YaHei" pitchFamily="2"/>
              </a:rPr>
              <a:t> 2014. Dans un cas il a été nommé fin octobre 2014.</a:t>
            </a:r>
          </a:p>
          <a:p>
            <a:pPr marL="0" marR="0" lvl="1" indent="0" algn="l" rtl="0" hangingPunct="1">
              <a:lnSpc>
                <a:spcPct val="93000"/>
              </a:lnSpc>
              <a:spcBef>
                <a:spcPts val="825"/>
              </a:spcBef>
              <a:spcAft>
                <a:spcPts val="400"/>
              </a:spcAft>
              <a:buClr>
                <a:srgbClr val="000000"/>
              </a:buClr>
              <a:buSzPct val="45000"/>
              <a:buFont typeface="Wingdings" pitchFamily="2"/>
              <a:buChar char="§"/>
              <a:tabLst/>
            </a:pPr>
            <a:r>
              <a:rPr lang="fr-FR" sz="1600" b="0" i="0" u="none" strike="noStrike" kern="1200" spc="0" baseline="0">
                <a:ln>
                  <a:noFill/>
                </a:ln>
                <a:solidFill>
                  <a:srgbClr val="254061"/>
                </a:solidFill>
                <a:latin typeface="Arial" pitchFamily="18"/>
                <a:ea typeface="Microsoft YaHei" pitchFamily="2"/>
                <a:cs typeface="Microsoft YaHei" pitchFamily="2"/>
              </a:rPr>
              <a:t>La phase de prise de connaissance a débuté </a:t>
            </a:r>
            <a:r>
              <a:rPr lang="fr-FR" sz="1600" b="1" i="0" u="none" strike="noStrike" kern="1200" spc="0" baseline="0">
                <a:ln>
                  <a:noFill/>
                </a:ln>
                <a:solidFill>
                  <a:srgbClr val="254061"/>
                </a:solidFill>
                <a:latin typeface="Arial" pitchFamily="18"/>
                <a:ea typeface="Microsoft YaHei" pitchFamily="2"/>
                <a:cs typeface="Microsoft YaHei" pitchFamily="2"/>
              </a:rPr>
              <a:t>entre septembre et décembre</a:t>
            </a:r>
            <a:r>
              <a:rPr lang="fr-FR" sz="1600" b="0" i="0" u="none" strike="noStrike" kern="1200" spc="0" baseline="0">
                <a:ln>
                  <a:noFill/>
                </a:ln>
                <a:solidFill>
                  <a:srgbClr val="254061"/>
                </a:solidFill>
                <a:latin typeface="Arial" pitchFamily="18"/>
                <a:ea typeface="Microsoft YaHei" pitchFamily="2"/>
                <a:cs typeface="Microsoft YaHei" pitchFamily="2"/>
              </a:rPr>
              <a:t> 2014 (dès juillet 2014 pour ¼ des EPS).</a:t>
            </a:r>
          </a:p>
          <a:p>
            <a:pPr marL="0" marR="0" lvl="1" indent="0" algn="l" rtl="0" hangingPunct="1">
              <a:lnSpc>
                <a:spcPct val="93000"/>
              </a:lnSpc>
              <a:spcBef>
                <a:spcPts val="825"/>
              </a:spcBef>
              <a:spcAft>
                <a:spcPts val="400"/>
              </a:spcAft>
              <a:buClr>
                <a:srgbClr val="000000"/>
              </a:buClr>
              <a:buSzPct val="45000"/>
              <a:buFont typeface="Wingdings" pitchFamily="2"/>
              <a:buChar char="§"/>
              <a:tabLst>
                <a:tab pos="193320" algn="l"/>
                <a:tab pos="642600" algn="l"/>
                <a:tab pos="1091880" algn="l"/>
                <a:tab pos="1541160" algn="l"/>
                <a:tab pos="1990440" algn="l"/>
                <a:tab pos="2439720" algn="l"/>
                <a:tab pos="2889000" algn="l"/>
                <a:tab pos="3338280" algn="l"/>
                <a:tab pos="3787559" algn="l"/>
                <a:tab pos="4236840" algn="l"/>
                <a:tab pos="4686120" algn="l"/>
                <a:tab pos="5135400" algn="l"/>
                <a:tab pos="5584680" algn="l"/>
                <a:tab pos="6033960" algn="l"/>
                <a:tab pos="6483240" algn="l"/>
                <a:tab pos="6932520" algn="l"/>
                <a:tab pos="7381800" algn="l"/>
                <a:tab pos="7831080" algn="l"/>
                <a:tab pos="8280360" algn="l"/>
                <a:tab pos="8729640" algn="l"/>
                <a:tab pos="9146880" algn="l"/>
                <a:tab pos="9596160" algn="l"/>
                <a:tab pos="10045440" algn="l"/>
              </a:tabLst>
            </a:pPr>
            <a:r>
              <a:rPr lang="fr-FR" sz="1600" b="0" i="0" u="none" strike="noStrike" kern="1200" spc="0" baseline="0">
                <a:ln>
                  <a:noFill/>
                </a:ln>
                <a:solidFill>
                  <a:srgbClr val="254061"/>
                </a:solidFill>
                <a:latin typeface="Arial" pitchFamily="18"/>
                <a:ea typeface="Microsoft YaHei" pitchFamily="2"/>
                <a:cs typeface="Microsoft YaHei" pitchFamily="2"/>
              </a:rPr>
              <a:t>L'examen du bilan d'ouverture a eu lieu </a:t>
            </a:r>
            <a:r>
              <a:rPr lang="fr-FR" sz="1600" b="1" i="0" u="none" strike="noStrike" kern="1200" spc="0" baseline="0">
                <a:ln>
                  <a:noFill/>
                </a:ln>
                <a:solidFill>
                  <a:srgbClr val="254061"/>
                </a:solidFill>
                <a:latin typeface="Arial" pitchFamily="18"/>
                <a:ea typeface="Microsoft YaHei" pitchFamily="2"/>
                <a:cs typeface="Microsoft YaHei" pitchFamily="2"/>
              </a:rPr>
              <a:t>entre</a:t>
            </a:r>
            <a:r>
              <a:rPr lang="fr-FR" sz="1600" b="0" i="0" u="none" strike="noStrike" kern="1200" spc="0" baseline="0">
                <a:ln>
                  <a:noFill/>
                </a:ln>
                <a:solidFill>
                  <a:srgbClr val="254061"/>
                </a:solidFill>
                <a:latin typeface="Arial" pitchFamily="18"/>
                <a:ea typeface="Microsoft YaHei" pitchFamily="2"/>
                <a:cs typeface="Microsoft YaHei" pitchFamily="2"/>
              </a:rPr>
              <a:t> </a:t>
            </a:r>
            <a:r>
              <a:rPr lang="fr-FR" sz="1600" b="1" i="0" u="none" strike="noStrike" kern="1200" spc="0" baseline="0">
                <a:ln>
                  <a:noFill/>
                </a:ln>
                <a:solidFill>
                  <a:srgbClr val="254061"/>
                </a:solidFill>
                <a:latin typeface="Arial" pitchFamily="18"/>
                <a:ea typeface="Microsoft YaHei" pitchFamily="2"/>
                <a:cs typeface="Microsoft YaHei" pitchFamily="2"/>
              </a:rPr>
              <a:t>septembre et décembre </a:t>
            </a:r>
            <a:r>
              <a:rPr lang="fr-FR" sz="1600" b="0" i="0" u="none" strike="noStrike" kern="1200" spc="0" baseline="0">
                <a:ln>
                  <a:noFill/>
                </a:ln>
                <a:solidFill>
                  <a:srgbClr val="254061"/>
                </a:solidFill>
                <a:latin typeface="Arial" pitchFamily="18"/>
                <a:ea typeface="Microsoft YaHei" pitchFamily="2"/>
                <a:cs typeface="Microsoft YaHei" pitchFamily="2"/>
              </a:rPr>
              <a:t>2014. Dans un cas il est intervenu début janvier 2015	.</a:t>
            </a:r>
          </a:p>
          <a:p>
            <a:pPr marL="0" marR="0" lvl="1" indent="0" algn="l" rtl="0" hangingPunct="1">
              <a:lnSpc>
                <a:spcPct val="93000"/>
              </a:lnSpc>
              <a:spcBef>
                <a:spcPts val="825"/>
              </a:spcBef>
              <a:spcAft>
                <a:spcPts val="400"/>
              </a:spcAft>
              <a:buClr>
                <a:srgbClr val="000000"/>
              </a:buClr>
              <a:buSzPct val="45000"/>
              <a:buFont typeface="Wingdings" pitchFamily="2"/>
              <a:buChar char="§"/>
              <a:tabLst/>
            </a:pPr>
            <a:r>
              <a:rPr lang="fr-FR" sz="1600" b="0" i="0" u="none" strike="noStrike" kern="1200" spc="0" baseline="0">
                <a:ln>
                  <a:noFill/>
                </a:ln>
                <a:solidFill>
                  <a:srgbClr val="254061"/>
                </a:solidFill>
                <a:latin typeface="Arial" pitchFamily="18"/>
                <a:ea typeface="Microsoft YaHei" pitchFamily="2"/>
                <a:cs typeface="Microsoft YaHei" pitchFamily="2"/>
              </a:rPr>
              <a:t>La mission intérimaire a eu lieu </a:t>
            </a:r>
            <a:r>
              <a:rPr lang="fr-FR" sz="1600" b="1" i="0" u="none" strike="noStrike" kern="1200" spc="0" baseline="0">
                <a:ln>
                  <a:noFill/>
                </a:ln>
                <a:solidFill>
                  <a:srgbClr val="254061"/>
                </a:solidFill>
                <a:latin typeface="Arial" pitchFamily="18"/>
                <a:ea typeface="Microsoft YaHei" pitchFamily="2"/>
                <a:cs typeface="Microsoft YaHei" pitchFamily="2"/>
              </a:rPr>
              <a:t>entre octobre et décembre </a:t>
            </a:r>
            <a:r>
              <a:rPr lang="fr-FR" sz="1600" b="0" i="0" u="none" strike="noStrike" kern="1200" spc="0" baseline="0">
                <a:ln>
                  <a:noFill/>
                </a:ln>
                <a:solidFill>
                  <a:srgbClr val="254061"/>
                </a:solidFill>
                <a:latin typeface="Arial" pitchFamily="18"/>
                <a:ea typeface="Microsoft YaHei" pitchFamily="2"/>
                <a:cs typeface="Microsoft YaHei" pitchFamily="2"/>
              </a:rPr>
              <a:t>2014, voire dans certains cas début 2015.</a:t>
            </a:r>
          </a:p>
          <a:p>
            <a:pPr marL="0" marR="0" lvl="1" indent="0" algn="l" rtl="0" hangingPunct="1">
              <a:lnSpc>
                <a:spcPct val="93000"/>
              </a:lnSpc>
              <a:spcBef>
                <a:spcPts val="825"/>
              </a:spcBef>
              <a:spcAft>
                <a:spcPts val="400"/>
              </a:spcAft>
              <a:buClr>
                <a:srgbClr val="000000"/>
              </a:buClr>
              <a:buSzPct val="45000"/>
              <a:buFont typeface="Wingdings" pitchFamily="2"/>
              <a:buChar char="§"/>
              <a:tabLst/>
            </a:pPr>
            <a:r>
              <a:rPr lang="fr-FR" sz="1600" b="0" i="0" u="none" strike="noStrike" kern="1200" spc="0" baseline="0">
                <a:ln>
                  <a:noFill/>
                </a:ln>
                <a:solidFill>
                  <a:srgbClr val="254061"/>
                </a:solidFill>
                <a:latin typeface="Arial" pitchFamily="18"/>
                <a:ea typeface="Microsoft YaHei" pitchFamily="2"/>
                <a:cs typeface="Microsoft YaHei" pitchFamily="2"/>
              </a:rPr>
              <a:t>La mission finale doit avoir lieu en </a:t>
            </a:r>
            <a:r>
              <a:rPr lang="fr-FR" sz="1600" b="1" i="0" u="none" strike="noStrike" kern="1200" spc="0" baseline="0">
                <a:ln>
                  <a:noFill/>
                </a:ln>
                <a:solidFill>
                  <a:srgbClr val="254061"/>
                </a:solidFill>
                <a:latin typeface="Arial" pitchFamily="18"/>
                <a:ea typeface="Microsoft YaHei" pitchFamily="2"/>
                <a:cs typeface="Microsoft YaHei" pitchFamily="2"/>
              </a:rPr>
              <a:t>mars-avril</a:t>
            </a:r>
            <a:r>
              <a:rPr lang="fr-FR" sz="1600" b="0" i="0" u="none" strike="noStrike" kern="1200" spc="0" baseline="0">
                <a:ln>
                  <a:noFill/>
                </a:ln>
                <a:solidFill>
                  <a:srgbClr val="254061"/>
                </a:solidFill>
                <a:latin typeface="Arial" pitchFamily="18"/>
                <a:ea typeface="Microsoft YaHei" pitchFamily="2"/>
                <a:cs typeface="Microsoft YaHei" pitchFamily="2"/>
              </a:rPr>
              <a:t> 2015.</a:t>
            </a:r>
          </a:p>
          <a:p>
            <a:pPr marL="482400" marR="0" lvl="0" indent="-473040" algn="l" rtl="0" hangingPunct="1">
              <a:lnSpc>
                <a:spcPct val="93000"/>
              </a:lnSpc>
              <a:spcBef>
                <a:spcPts val="1111"/>
              </a:spcBef>
              <a:spcAft>
                <a:spcPts val="400"/>
              </a:spcAft>
              <a:buNone/>
              <a:tabLst>
                <a:tab pos="482400" algn="l"/>
                <a:tab pos="929879" algn="l"/>
                <a:tab pos="1379159" algn="l"/>
                <a:tab pos="1828440" algn="l"/>
                <a:tab pos="2277720" algn="l"/>
                <a:tab pos="2727000" algn="l"/>
                <a:tab pos="3176280" algn="l"/>
                <a:tab pos="3625559" algn="l"/>
                <a:tab pos="4074840" algn="l"/>
                <a:tab pos="4524119" algn="l"/>
                <a:tab pos="4973400" algn="l"/>
                <a:tab pos="5422680" algn="l"/>
                <a:tab pos="5871960" algn="l"/>
                <a:tab pos="6320880" algn="l"/>
                <a:tab pos="6770159" algn="l"/>
                <a:tab pos="7219440" algn="l"/>
                <a:tab pos="7668719" algn="l"/>
                <a:tab pos="8118000" algn="l"/>
                <a:tab pos="8567279" algn="l"/>
                <a:tab pos="9016560" algn="l"/>
                <a:tab pos="9465840" algn="l"/>
                <a:tab pos="9883440" algn="l"/>
                <a:tab pos="10332720" algn="l"/>
                <a:tab pos="10782000" algn="l"/>
              </a:tabLst>
            </a:pPr>
            <a:r>
              <a:rPr lang="fr-FR" sz="1600" b="0" i="0" u="none" strike="noStrike" kern="1200" spc="0" baseline="0">
                <a:ln>
                  <a:noFill/>
                </a:ln>
                <a:solidFill>
                  <a:srgbClr val="254061"/>
                </a:solidFill>
                <a:latin typeface="Arial" pitchFamily="18"/>
                <a:ea typeface="Microsoft YaHei" pitchFamily="2"/>
                <a:cs typeface="Microsoft YaHei" pitchFamily="2"/>
              </a:rPr>
              <a:t>	Le calendrier d’intervention du certificateur a souvent donné lieu à échanges ou ajustements et a été établi en partenariat avec l'EPS.</a:t>
            </a:r>
          </a:p>
          <a:p>
            <a:pPr marL="482400" marR="0" lvl="0" indent="-473040" algn="l" rtl="0" hangingPunct="1">
              <a:lnSpc>
                <a:spcPct val="93000"/>
              </a:lnSpc>
              <a:spcBef>
                <a:spcPts val="1111"/>
              </a:spcBef>
              <a:spcAft>
                <a:spcPts val="400"/>
              </a:spcAft>
              <a:buNone/>
              <a:tabLst>
                <a:tab pos="482400" algn="l"/>
                <a:tab pos="929879" algn="l"/>
                <a:tab pos="1379159" algn="l"/>
                <a:tab pos="1828440" algn="l"/>
                <a:tab pos="2277720" algn="l"/>
                <a:tab pos="2727000" algn="l"/>
                <a:tab pos="3176280" algn="l"/>
                <a:tab pos="3625559" algn="l"/>
                <a:tab pos="4074840" algn="l"/>
                <a:tab pos="4524119" algn="l"/>
                <a:tab pos="4973400" algn="l"/>
                <a:tab pos="5422680" algn="l"/>
                <a:tab pos="5871960" algn="l"/>
                <a:tab pos="6320880" algn="l"/>
                <a:tab pos="6770159" algn="l"/>
                <a:tab pos="7219440" algn="l"/>
                <a:tab pos="7668719" algn="l"/>
                <a:tab pos="8118000" algn="l"/>
                <a:tab pos="8567279" algn="l"/>
                <a:tab pos="9016560" algn="l"/>
                <a:tab pos="9465840" algn="l"/>
                <a:tab pos="9883440" algn="l"/>
                <a:tab pos="10332720" algn="l"/>
                <a:tab pos="10782000" algn="l"/>
              </a:tabLst>
            </a:pPr>
            <a:r>
              <a:rPr lang="fr-FR" sz="1600" b="0" i="0" u="none" strike="noStrike" kern="1200" spc="0" baseline="0">
                <a:ln>
                  <a:noFill/>
                </a:ln>
                <a:solidFill>
                  <a:srgbClr val="254061"/>
                </a:solidFill>
                <a:latin typeface="Arial" pitchFamily="18"/>
                <a:ea typeface="Microsoft YaHei" pitchFamily="2"/>
                <a:cs typeface="Microsoft YaHei" pitchFamily="2"/>
              </a:rPr>
              <a:t>	</a:t>
            </a:r>
            <a:r>
              <a:rPr lang="fr-FR" sz="1600" b="1" i="0" u="none" strike="noStrike" kern="1200" spc="0" baseline="0">
                <a:ln>
                  <a:noFill/>
                </a:ln>
                <a:solidFill>
                  <a:srgbClr val="254061"/>
                </a:solidFill>
                <a:latin typeface="Arial" pitchFamily="18"/>
                <a:ea typeface="Microsoft YaHei" pitchFamily="2"/>
                <a:cs typeface="Microsoft YaHei" pitchFamily="2"/>
              </a:rPr>
              <a:t>L'association du comptable aux travaux est très variable d'un EPS à l'autre. Dans certains cas, le certificateur s'est très peu rendu dans le poste comptable.</a:t>
            </a:r>
          </a:p>
          <a:p>
            <a:pPr marL="482400" marR="0" lvl="0" indent="-473040" algn="l" rtl="0" hangingPunct="1">
              <a:lnSpc>
                <a:spcPct val="93000"/>
              </a:lnSpc>
              <a:spcBef>
                <a:spcPts val="1111"/>
              </a:spcBef>
              <a:spcAft>
                <a:spcPts val="400"/>
              </a:spcAft>
              <a:buNone/>
              <a:tabLst>
                <a:tab pos="482400" algn="l"/>
                <a:tab pos="929879" algn="l"/>
                <a:tab pos="1379159" algn="l"/>
                <a:tab pos="1828440" algn="l"/>
                <a:tab pos="2277720" algn="l"/>
                <a:tab pos="2727000" algn="l"/>
                <a:tab pos="3176280" algn="l"/>
                <a:tab pos="3625559" algn="l"/>
                <a:tab pos="4074840" algn="l"/>
                <a:tab pos="4524119" algn="l"/>
                <a:tab pos="4973400" algn="l"/>
                <a:tab pos="5422680" algn="l"/>
                <a:tab pos="5871960" algn="l"/>
                <a:tab pos="6320880" algn="l"/>
                <a:tab pos="6770159" algn="l"/>
                <a:tab pos="7219440" algn="l"/>
                <a:tab pos="7668719" algn="l"/>
                <a:tab pos="8118000" algn="l"/>
                <a:tab pos="8567279" algn="l"/>
                <a:tab pos="9016560" algn="l"/>
                <a:tab pos="9465840" algn="l"/>
                <a:tab pos="9883440" algn="l"/>
                <a:tab pos="10332720" algn="l"/>
                <a:tab pos="10782000" algn="l"/>
              </a:tabLst>
            </a:pPr>
            <a:r>
              <a:rPr lang="fr-FR" sz="1600" b="1" i="0" u="none" strike="noStrike" kern="1200" spc="0" baseline="0">
                <a:ln>
                  <a:noFill/>
                </a:ln>
                <a:solidFill>
                  <a:srgbClr val="254061"/>
                </a:solidFill>
                <a:latin typeface="Arial" pitchFamily="18"/>
                <a:ea typeface="Microsoft YaHei" pitchFamily="2"/>
                <a:cs typeface="Microsoft YaHei" pitchFamily="2"/>
              </a:rPr>
              <a:t>	Dans la majorité des cas, le périmètre de l'intervention du certificateur sur la durée de la mission n'a pas été défini.</a:t>
            </a:r>
            <a:r>
              <a:rPr lang="fr-FR" sz="1600" b="0" i="0" u="none" strike="noStrike" kern="1200" spc="0" baseline="0">
                <a:ln>
                  <a:noFill/>
                </a:ln>
                <a:solidFill>
                  <a:srgbClr val="254061"/>
                </a:solidFill>
                <a:latin typeface="Arial" pitchFamily="18"/>
                <a:ea typeface="Microsoft YaHei" pitchFamily="2"/>
                <a:cs typeface="Microsoft YaHei" pitchFamily="2"/>
              </a:rPr>
              <a:t> Les EPS ont essentiellement eu connaissance du calendrier pour les exercices 2014 et 2015.</a:t>
            </a:r>
          </a:p>
          <a:p>
            <a:pPr marL="482400" marR="0" lvl="0" indent="-473040" algn="l" rtl="0" hangingPunct="1">
              <a:lnSpc>
                <a:spcPct val="93000"/>
              </a:lnSpc>
              <a:spcBef>
                <a:spcPts val="1395"/>
              </a:spcBef>
              <a:spcAft>
                <a:spcPts val="400"/>
              </a:spcAft>
              <a:buNone/>
              <a:tabLst>
                <a:tab pos="482400" algn="l"/>
                <a:tab pos="929879" algn="l"/>
                <a:tab pos="1379159" algn="l"/>
                <a:tab pos="1828440" algn="l"/>
                <a:tab pos="2277720" algn="l"/>
                <a:tab pos="2727000" algn="l"/>
                <a:tab pos="3176280" algn="l"/>
                <a:tab pos="3625559" algn="l"/>
                <a:tab pos="4074840" algn="l"/>
                <a:tab pos="4524119" algn="l"/>
                <a:tab pos="4973400" algn="l"/>
                <a:tab pos="5422680" algn="l"/>
                <a:tab pos="5871960" algn="l"/>
                <a:tab pos="6320880" algn="l"/>
                <a:tab pos="6770159" algn="l"/>
                <a:tab pos="7219440" algn="l"/>
                <a:tab pos="7668719" algn="l"/>
                <a:tab pos="8118000" algn="l"/>
                <a:tab pos="8567279" algn="l"/>
                <a:tab pos="9016560" algn="l"/>
                <a:tab pos="9465840" algn="l"/>
                <a:tab pos="9883440" algn="l"/>
                <a:tab pos="10332720" algn="l"/>
                <a:tab pos="10782000" algn="l"/>
              </a:tabLst>
            </a:pPr>
            <a:r>
              <a:rPr lang="fr-FR" sz="1600" b="0" i="0" u="none" strike="noStrike" kern="1200" spc="0" baseline="0">
                <a:ln>
                  <a:noFill/>
                </a:ln>
                <a:solidFill>
                  <a:srgbClr val="254061"/>
                </a:solidFill>
                <a:latin typeface="Arial" pitchFamily="18"/>
                <a:ea typeface="Microsoft YaHei" pitchFamily="2"/>
                <a:cs typeface="Microsoft YaHei" pitchFamily="2"/>
              </a:rPr>
              <a:t>	</a:t>
            </a:r>
          </a:p>
          <a:p>
            <a:pPr marL="482400" marR="0" lvl="0" indent="-473040" algn="l" rtl="0" hangingPunct="1">
              <a:lnSpc>
                <a:spcPct val="93000"/>
              </a:lnSpc>
              <a:spcBef>
                <a:spcPts val="1395"/>
              </a:spcBef>
              <a:spcAft>
                <a:spcPts val="400"/>
              </a:spcAft>
              <a:buNone/>
              <a:tabLst>
                <a:tab pos="482400" algn="l"/>
                <a:tab pos="929879" algn="l"/>
                <a:tab pos="1379159" algn="l"/>
                <a:tab pos="1828440" algn="l"/>
                <a:tab pos="2277720" algn="l"/>
                <a:tab pos="2727000" algn="l"/>
                <a:tab pos="3176280" algn="l"/>
                <a:tab pos="3625559" algn="l"/>
                <a:tab pos="4074840" algn="l"/>
                <a:tab pos="4524119" algn="l"/>
                <a:tab pos="4973400" algn="l"/>
                <a:tab pos="5422680" algn="l"/>
                <a:tab pos="5871960" algn="l"/>
                <a:tab pos="6320880" algn="l"/>
                <a:tab pos="6770159" algn="l"/>
                <a:tab pos="7219440" algn="l"/>
                <a:tab pos="7668719" algn="l"/>
                <a:tab pos="8118000" algn="l"/>
                <a:tab pos="8567279" algn="l"/>
                <a:tab pos="9016560" algn="l"/>
                <a:tab pos="946584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	</a:t>
            </a:r>
          </a:p>
          <a:p>
            <a:pPr marL="482400" marR="0" lvl="0" indent="-473040" algn="l" rtl="0" hangingPunct="1">
              <a:lnSpc>
                <a:spcPct val="93000"/>
              </a:lnSpc>
              <a:spcBef>
                <a:spcPts val="1395"/>
              </a:spcBef>
              <a:spcAft>
                <a:spcPts val="400"/>
              </a:spcAft>
              <a:buNone/>
              <a:tabLst/>
            </a:pPr>
            <a:endParaRPr lang="fr-FR" sz="1600" b="0" i="0" u="none" strike="noStrike" kern="1200" spc="0" baseline="0">
              <a:ln>
                <a:noFill/>
              </a:ln>
              <a:solidFill>
                <a:srgbClr val="004060"/>
              </a:solidFill>
              <a:latin typeface="Arial" pitchFamily="18"/>
              <a:ea typeface="Microsoft YaHei" pitchFamily="2"/>
              <a:cs typeface="Microsoft YaHei" pitchFamily="2"/>
            </a:endParaRPr>
          </a:p>
          <a:p>
            <a:pPr marL="482400" marR="0" lvl="0" indent="-473040" algn="l" rtl="0" hangingPunct="1">
              <a:lnSpc>
                <a:spcPct val="93000"/>
              </a:lnSpc>
              <a:spcBef>
                <a:spcPts val="1395"/>
              </a:spcBef>
              <a:spcAft>
                <a:spcPts val="400"/>
              </a:spcAft>
              <a:buNone/>
              <a:tabLst/>
            </a:pPr>
            <a:endParaRPr lang="fr-FR" sz="1600" b="0" i="0" u="none" strike="noStrike" kern="1200" spc="0" baseline="0">
              <a:ln>
                <a:noFill/>
              </a:ln>
              <a:solidFill>
                <a:srgbClr val="004060"/>
              </a:solidFill>
              <a:latin typeface="Arial" pitchFamily="18"/>
              <a:ea typeface="Microsoft YaHei" pitchFamily="2"/>
              <a:cs typeface="Microsoft YaHei" pitchFamily="2"/>
            </a:endParaRPr>
          </a:p>
          <a:p>
            <a:pPr marL="482400" marR="0" lvl="0" indent="-473040" algn="l" rtl="0" hangingPunct="1">
              <a:lnSpc>
                <a:spcPct val="93000"/>
              </a:lnSpc>
              <a:spcBef>
                <a:spcPts val="1395"/>
              </a:spcBef>
              <a:spcAft>
                <a:spcPts val="400"/>
              </a:spcAft>
              <a:buNone/>
              <a:tabLst>
                <a:tab pos="482400" algn="l"/>
                <a:tab pos="929879" algn="l"/>
                <a:tab pos="1379159" algn="l"/>
                <a:tab pos="1828440" algn="l"/>
                <a:tab pos="2277720" algn="l"/>
                <a:tab pos="2727000" algn="l"/>
                <a:tab pos="3176280" algn="l"/>
                <a:tab pos="3625559" algn="l"/>
                <a:tab pos="4074840" algn="l"/>
                <a:tab pos="4524119" algn="l"/>
                <a:tab pos="4973400" algn="l"/>
                <a:tab pos="5422680" algn="l"/>
                <a:tab pos="5871960" algn="l"/>
                <a:tab pos="6320880" algn="l"/>
                <a:tab pos="6770159" algn="l"/>
                <a:tab pos="7219440" algn="l"/>
                <a:tab pos="7668719" algn="l"/>
                <a:tab pos="8118000" algn="l"/>
                <a:tab pos="8567279" algn="l"/>
                <a:tab pos="9016560" algn="l"/>
                <a:tab pos="946584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	</a:t>
            </a: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Forme libre 1"/>
          <p:cNvSpPr/>
          <p:nvPr/>
        </p:nvSpPr>
        <p:spPr>
          <a:xfrm>
            <a:off x="196920" y="864000"/>
            <a:ext cx="8762760" cy="7786440"/>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0" tIns="1584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3000"/>
              </a:lnSpc>
              <a:spcBef>
                <a:spcPts val="1395"/>
              </a:spcBef>
              <a:spcAft>
                <a:spcPts val="400"/>
              </a:spcAft>
              <a:buNone/>
              <a:tabLst/>
            </a:pPr>
            <a:r>
              <a:rPr lang="fr-FR" sz="1800" b="1" i="0" u="none" strike="noStrike" kern="1200" spc="0" baseline="0">
                <a:ln>
                  <a:noFill/>
                </a:ln>
                <a:solidFill>
                  <a:srgbClr val="C49026"/>
                </a:solidFill>
                <a:latin typeface="Arial" pitchFamily="18"/>
                <a:ea typeface="Microsoft YaHei" pitchFamily="2"/>
                <a:cs typeface="Microsoft YaHei" pitchFamily="2"/>
              </a:rPr>
              <a:t>Enquête – retour d'expériences sur les premiers travaux du certificateur</a:t>
            </a:r>
          </a:p>
          <a:p>
            <a:pPr marL="0" marR="0" lvl="0" indent="0" algn="l" rtl="0" hangingPunct="1">
              <a:lnSpc>
                <a:spcPct val="93000"/>
              </a:lnSpc>
              <a:spcBef>
                <a:spcPts val="1395"/>
              </a:spcBef>
              <a:spcAft>
                <a:spcPts val="400"/>
              </a:spcAft>
              <a:buNone/>
              <a:tabLst/>
            </a:pPr>
            <a:r>
              <a:rPr lang="fr-FR" sz="1600" b="1" i="0" u="none" strike="noStrike" kern="1200" spc="0" baseline="0">
                <a:ln>
                  <a:noFill/>
                </a:ln>
                <a:solidFill>
                  <a:srgbClr val="004060"/>
                </a:solidFill>
                <a:latin typeface="Arial" pitchFamily="18"/>
                <a:ea typeface="Microsoft YaHei" pitchFamily="2"/>
                <a:cs typeface="Microsoft YaHei" pitchFamily="2"/>
              </a:rPr>
              <a:t>Documentation constituée pour la venue du certificateur</a:t>
            </a:r>
          </a:p>
          <a:p>
            <a:pPr marL="0" marR="0" lvl="0" indent="0" algn="l" rtl="0" hangingPunct="1">
              <a:lnSpc>
                <a:spcPct val="93000"/>
              </a:lnSpc>
              <a:spcBef>
                <a:spcPts val="1395"/>
              </a:spcBef>
              <a:spcAft>
                <a:spcPts val="400"/>
              </a:spcAft>
              <a:buNone/>
              <a:tabLst/>
            </a:pPr>
            <a:r>
              <a:rPr lang="fr-FR" sz="1600" b="1" i="0" u="none" strike="noStrike" kern="1200" spc="0" baseline="0">
                <a:ln>
                  <a:noFill/>
                </a:ln>
                <a:solidFill>
                  <a:srgbClr val="004060"/>
                </a:solidFill>
                <a:latin typeface="Arial" pitchFamily="18"/>
                <a:ea typeface="Microsoft YaHei" pitchFamily="2"/>
                <a:cs typeface="Microsoft YaHei" pitchFamily="2"/>
              </a:rPr>
              <a:t>Les EPS ont porté leurs efforts sur la constitution du dossier permanent. Le dossier de contrôle interne et le dossier de clôture nécessitent d'être enrichis en contenu pour répondre aux besoins des certificateurs.</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	</a:t>
            </a:r>
            <a:r>
              <a:rPr lang="fr-FR" sz="1600" b="1" i="0" u="none" strike="noStrike" kern="1200" spc="0" baseline="0">
                <a:ln>
                  <a:noFill/>
                </a:ln>
                <a:solidFill>
                  <a:srgbClr val="004060"/>
                </a:solidFill>
                <a:latin typeface="Arial" pitchFamily="18"/>
                <a:ea typeface="Microsoft YaHei" pitchFamily="2"/>
                <a:cs typeface="Microsoft YaHei" pitchFamily="2"/>
              </a:rPr>
              <a:t>Le dossier permanent</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	Dans la majorité des établissements, ce dossier n'a pas fait l'objet d'observations de la part du certificateur.</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	</a:t>
            </a:r>
            <a:r>
              <a:rPr lang="fr-FR" sz="1600" b="1" i="0" u="none" strike="noStrike" kern="1200" spc="0" baseline="0">
                <a:ln>
                  <a:noFill/>
                </a:ln>
                <a:solidFill>
                  <a:srgbClr val="004060"/>
                </a:solidFill>
                <a:latin typeface="Arial" pitchFamily="18"/>
                <a:ea typeface="Microsoft YaHei" pitchFamily="2"/>
                <a:cs typeface="Microsoft YaHei" pitchFamily="2"/>
              </a:rPr>
              <a:t>Le dossier de contrôle interne</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	Dans des rares cas, le dossier de contrôle interne n'était pas constitué. Dans la plupart des cas, il n'est pas partagé entre l’ordonnateur et le comptable. Seuls 3 EPS ont un fichier informatique partagé ou une plate-forme commune.  </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	</a:t>
            </a:r>
            <a:r>
              <a:rPr lang="fr-FR" sz="1600" b="1" i="0" u="none" strike="noStrike" kern="1200" spc="0" baseline="0">
                <a:ln>
                  <a:noFill/>
                </a:ln>
                <a:solidFill>
                  <a:srgbClr val="004060"/>
                </a:solidFill>
                <a:latin typeface="Arial" pitchFamily="18"/>
                <a:ea typeface="Microsoft YaHei" pitchFamily="2"/>
                <a:cs typeface="Microsoft YaHei" pitchFamily="2"/>
              </a:rPr>
              <a:t>Le dossier de clôture</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	La plupart des EPS n'avaient pas perçu que le dossier de clôture est un des éléments essentiels pour l'examen du bilan d'ouverture. Certains éléments font défaut, tels que les pièces justificatives, la description des modes de calcul, ...	</a:t>
            </a:r>
          </a:p>
        </p:txBody>
      </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Forme libre 1"/>
          <p:cNvSpPr/>
          <p:nvPr/>
        </p:nvSpPr>
        <p:spPr>
          <a:xfrm>
            <a:off x="196920" y="576360"/>
            <a:ext cx="8762760" cy="807407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0" tIns="1584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3000"/>
              </a:lnSpc>
              <a:spcBef>
                <a:spcPts val="1395"/>
              </a:spcBef>
              <a:spcAft>
                <a:spcPts val="400"/>
              </a:spcAft>
              <a:buNone/>
              <a:tabLst/>
            </a:pPr>
            <a:r>
              <a:rPr lang="fr-FR" sz="1800" b="1" i="0" u="none" strike="noStrike" kern="1200" spc="0" baseline="0">
                <a:ln>
                  <a:noFill/>
                </a:ln>
                <a:solidFill>
                  <a:srgbClr val="C49026"/>
                </a:solidFill>
                <a:latin typeface="Arial" pitchFamily="18"/>
                <a:ea typeface="Microsoft YaHei" pitchFamily="2"/>
                <a:cs typeface="Microsoft YaHei" pitchFamily="2"/>
              </a:rPr>
              <a:t>Enquête – retour d'expériences sur les premiers travaux du certificateur</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	Premiers constats du certificateur sur la qualité comptable</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Le retour de l'enquête a permis d'identifier les réserves potentielles.</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Il a également permis de repérer des cas de comptabilisation d'opérations non prévues par l'instruction M21, qui devront être annulées (par exemple : provisionnement des RTT).</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fr-FR" sz="1600" b="1" i="0" u="none" strike="noStrike" kern="1200" spc="0" baseline="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536"/>
              </a:spcBef>
              <a:spcAft>
                <a:spcPts val="111"/>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	</a:t>
            </a:r>
            <a:r>
              <a:rPr lang="fr-FR" sz="1600" b="1" i="0" u="none" strike="noStrike" kern="1200" spc="0" baseline="0">
                <a:ln>
                  <a:noFill/>
                </a:ln>
                <a:solidFill>
                  <a:srgbClr val="004060"/>
                </a:solidFill>
                <a:latin typeface="Arial" pitchFamily="18"/>
                <a:ea typeface="Microsoft YaHei" pitchFamily="2"/>
                <a:cs typeface="Microsoft YaHei" pitchFamily="2"/>
              </a:rPr>
              <a:t>Immobilisations et amortissements :</a:t>
            </a:r>
          </a:p>
          <a:p>
            <a:pPr marL="0" marR="0" lvl="0" indent="0" algn="l" rtl="0" hangingPunct="1">
              <a:lnSpc>
                <a:spcPct val="93000"/>
              </a:lnSpc>
              <a:spcBef>
                <a:spcPts val="536"/>
              </a:spcBef>
              <a:spcAft>
                <a:spcPts val="111"/>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Un des principaux points de fragilité ressortis de l'enquête est la fiabilisation des immobilisations, avec dans certains cas une quasi absence d'inventaire physique.</a:t>
            </a:r>
          </a:p>
          <a:p>
            <a:pPr marL="0" marR="0" lvl="0" indent="0" algn="l" rtl="0" hangingPunct="1">
              <a:lnSpc>
                <a:spcPct val="93000"/>
              </a:lnSpc>
              <a:spcBef>
                <a:spcPts val="1111"/>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Ce point devrait conduire pour certains EPS à des réserves significatives, d'autant que le process apparaît parfois peu documenté.</a:t>
            </a:r>
          </a:p>
          <a:p>
            <a:pPr marL="0" marR="0" lvl="0" indent="0" algn="l" rtl="0" hangingPunct="1">
              <a:lnSpc>
                <a:spcPct val="93000"/>
              </a:lnSpc>
              <a:spcBef>
                <a:spcPts val="1111"/>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fr-FR" sz="1400" b="0" i="0" u="none" strike="noStrike" kern="1200" spc="0" baseline="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536"/>
              </a:spcBef>
              <a:spcAft>
                <a:spcPts val="111"/>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	Provisions et dépréciation de créances :</a:t>
            </a:r>
          </a:p>
          <a:p>
            <a:pPr marL="0" marR="0" lvl="0" indent="0" algn="l" rtl="0" hangingPunct="1">
              <a:lnSpc>
                <a:spcPct val="93000"/>
              </a:lnSpc>
              <a:spcBef>
                <a:spcPts val="261"/>
              </a:spcBef>
              <a:spcAft>
                <a:spcPts val="111"/>
              </a:spcAft>
              <a:buNone/>
              <a:tabLst/>
            </a:pPr>
            <a:r>
              <a:rPr lang="fr-FR" sz="1600" b="0" i="0" u="none" strike="noStrike" kern="1200" spc="0" baseline="0">
                <a:ln>
                  <a:noFill/>
                </a:ln>
                <a:solidFill>
                  <a:srgbClr val="004060"/>
                </a:solidFill>
                <a:latin typeface="Arial" pitchFamily="18"/>
                <a:ea typeface="Microsoft YaHei" pitchFamily="2"/>
                <a:cs typeface="Microsoft YaHei" pitchFamily="2"/>
              </a:rPr>
              <a:t>Le certificateur a procédé à un examen approfondi des provisions et de leurs modalités de constitution. Dans certains cas, il a considéré que le niveau de provisionnement est insuffisant (notamment dépréciations de créances) ou insuffisamment justifié (notamment provisions pour gros entretien)</a:t>
            </a:r>
            <a:r>
              <a:rPr lang="fr-FR" sz="1400" b="0" i="0" u="none" strike="noStrike" kern="1200" spc="0" baseline="0">
                <a:ln>
                  <a:noFill/>
                </a:ln>
                <a:solidFill>
                  <a:srgbClr val="004060"/>
                </a:solidFill>
                <a:latin typeface="Arial" pitchFamily="18"/>
                <a:ea typeface="Microsoft YaHei" pitchFamily="2"/>
                <a:cs typeface="Microsoft YaHei" pitchFamily="2"/>
              </a:rPr>
              <a:t>.</a:t>
            </a:r>
          </a:p>
          <a:p>
            <a:pPr marL="696599" marR="0" lvl="1" indent="-466560" algn="l" rtl="0" hangingPunct="1">
              <a:lnSpc>
                <a:spcPct val="93000"/>
              </a:lnSpc>
              <a:spcBef>
                <a:spcPts val="261"/>
              </a:spcBef>
              <a:spcAft>
                <a:spcPts val="111"/>
              </a:spcAft>
              <a:buNone/>
              <a:tabLst/>
            </a:pPr>
            <a:endParaRPr lang="fr-FR" sz="1400" b="0" i="0" u="none" strike="noStrike" kern="1200" spc="0" baseline="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	</a:t>
            </a:r>
          </a:p>
          <a:p>
            <a:pPr marL="0" marR="0" lvl="0" indent="0" algn="l" rtl="0" hangingPunct="1">
              <a:lnSpc>
                <a:spcPct val="93000"/>
              </a:lnSpc>
              <a:spcBef>
                <a:spcPts val="1395"/>
              </a:spcBef>
              <a:spcAft>
                <a:spcPts val="400"/>
              </a:spcAft>
              <a:buNone/>
              <a:tabLst/>
            </a:pPr>
            <a:endParaRPr lang="fr-FR" sz="1600" b="0" i="0" u="none" strike="noStrike" kern="1200" spc="0" baseline="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	</a:t>
            </a:r>
          </a:p>
        </p:txBody>
      </p:sp>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Forme libre 1"/>
          <p:cNvSpPr/>
          <p:nvPr/>
        </p:nvSpPr>
        <p:spPr>
          <a:xfrm>
            <a:off x="196920" y="576360"/>
            <a:ext cx="8762760" cy="807407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0" tIns="1584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3000"/>
              </a:lnSpc>
              <a:spcBef>
                <a:spcPts val="1395"/>
              </a:spcBef>
              <a:spcAft>
                <a:spcPts val="400"/>
              </a:spcAft>
              <a:buNone/>
              <a:tabLst/>
            </a:pPr>
            <a:r>
              <a:rPr lang="fr-FR" sz="1800" b="1" i="0" u="none" strike="noStrike" kern="1200" spc="0" baseline="0">
                <a:ln>
                  <a:noFill/>
                </a:ln>
                <a:solidFill>
                  <a:srgbClr val="C49026"/>
                </a:solidFill>
                <a:latin typeface="Arial" pitchFamily="18"/>
                <a:ea typeface="Microsoft YaHei" pitchFamily="2"/>
                <a:cs typeface="Microsoft YaHei" pitchFamily="2"/>
              </a:rPr>
              <a:t>Enquête – retour d'expériences sur les premiers travaux du certificateur</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	Premiers constats du certificateur sur la qualité comptable</a:t>
            </a:r>
          </a:p>
          <a:p>
            <a:pPr marL="0" marR="0" lvl="0" indent="0" algn="l" rtl="0" hangingPunct="1">
              <a:lnSpc>
                <a:spcPct val="93000"/>
              </a:lnSpc>
              <a:spcBef>
                <a:spcPts val="825"/>
              </a:spcBef>
              <a:spcAft>
                <a:spcPts val="111"/>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	</a:t>
            </a:r>
            <a:r>
              <a:rPr lang="fr-FR" sz="1600" b="1" i="0" u="none" strike="noStrike" kern="1200" spc="0" baseline="0">
                <a:ln>
                  <a:noFill/>
                </a:ln>
                <a:solidFill>
                  <a:srgbClr val="004060"/>
                </a:solidFill>
                <a:latin typeface="Arial" pitchFamily="18"/>
                <a:ea typeface="Microsoft YaHei" pitchFamily="2"/>
                <a:cs typeface="Microsoft YaHei" pitchFamily="2"/>
              </a:rPr>
              <a:t>Stocks :</a:t>
            </a:r>
          </a:p>
          <a:p>
            <a:pPr marL="0" marR="0" lvl="1" indent="0" algn="l" rtl="0" hangingPunct="1">
              <a:lnSpc>
                <a:spcPct val="93000"/>
              </a:lnSpc>
              <a:spcBef>
                <a:spcPts val="536"/>
              </a:spcBef>
              <a:spcAft>
                <a:spcPts val="111"/>
              </a:spcAft>
              <a:buClr>
                <a:srgbClr val="000000"/>
              </a:buClr>
              <a:buSzPct val="45000"/>
              <a:buFont typeface="StarSymbol" pitchFamily="2"/>
              <a:buChar char=""/>
              <a:tabLst/>
            </a:pPr>
            <a:r>
              <a:rPr lang="fr-FR" sz="1600" b="0" i="0" u="none" strike="noStrike" kern="1200" spc="0" baseline="0">
                <a:ln>
                  <a:noFill/>
                </a:ln>
                <a:solidFill>
                  <a:srgbClr val="004060"/>
                </a:solidFill>
                <a:latin typeface="Arial" pitchFamily="18"/>
                <a:ea typeface="Microsoft YaHei" pitchFamily="2"/>
                <a:cs typeface="Microsoft YaHei" pitchFamily="2"/>
              </a:rPr>
              <a:t>Les règles et méthodes comptables doivent être documentées et fiabilisées. Le problème des stocks déportés est signalé dans tous les établissements.</a:t>
            </a:r>
          </a:p>
          <a:p>
            <a:pPr marL="0" marR="0" lvl="0" indent="0" algn="l" rtl="0" hangingPunct="1">
              <a:lnSpc>
                <a:spcPct val="93000"/>
              </a:lnSpc>
              <a:spcBef>
                <a:spcPts val="825"/>
              </a:spcBef>
              <a:spcAft>
                <a:spcPts val="111"/>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	</a:t>
            </a:r>
          </a:p>
          <a:p>
            <a:pPr marL="0" marR="0" lvl="0" indent="0" algn="l" rtl="0" hangingPunct="1">
              <a:lnSpc>
                <a:spcPct val="93000"/>
              </a:lnSpc>
              <a:spcBef>
                <a:spcPts val="825"/>
              </a:spcBef>
              <a:spcAft>
                <a:spcPts val="111"/>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	Rattachements :</a:t>
            </a:r>
          </a:p>
          <a:p>
            <a:pPr marL="0" marR="0" lvl="1" indent="0" algn="l" rtl="0" hangingPunct="1">
              <a:lnSpc>
                <a:spcPct val="93000"/>
              </a:lnSpc>
              <a:spcBef>
                <a:spcPts val="536"/>
              </a:spcBef>
              <a:spcAft>
                <a:spcPts val="111"/>
              </a:spcAft>
              <a:buClr>
                <a:srgbClr val="000000"/>
              </a:buClr>
              <a:buSzPct val="45000"/>
              <a:buFont typeface="StarSymbol" pitchFamily="2"/>
              <a:buChar char=""/>
              <a:tabLst/>
            </a:pPr>
            <a:r>
              <a:rPr lang="fr-FR" sz="1600" b="0" i="0" u="none" strike="noStrike" kern="1200" spc="0" baseline="0">
                <a:ln>
                  <a:noFill/>
                </a:ln>
                <a:solidFill>
                  <a:srgbClr val="004060"/>
                </a:solidFill>
                <a:latin typeface="Arial" pitchFamily="18"/>
                <a:ea typeface="Microsoft YaHei" pitchFamily="2"/>
                <a:cs typeface="Microsoft YaHei" pitchFamily="2"/>
              </a:rPr>
              <a:t>Les écritures relatives aux séjours à cheval sur deux exercices ont été peu comptabilisées à ce stade.</a:t>
            </a:r>
          </a:p>
          <a:p>
            <a:pPr marL="0" marR="0" lvl="0" indent="0" algn="l" rtl="0" hangingPunct="1">
              <a:lnSpc>
                <a:spcPct val="93000"/>
              </a:lnSpc>
              <a:spcBef>
                <a:spcPts val="536"/>
              </a:spcBef>
              <a:spcAft>
                <a:spcPts val="111"/>
              </a:spcAft>
              <a:buNone/>
              <a:tabLst/>
            </a:pPr>
            <a:endParaRPr lang="fr-FR" sz="1400" b="0" i="0" u="none" strike="noStrike" kern="1200" spc="0" baseline="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825"/>
              </a:spcBef>
              <a:spcAft>
                <a:spcPts val="111"/>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	Compléments de dotations et subventions d'investissement :</a:t>
            </a:r>
          </a:p>
          <a:p>
            <a:pPr marL="0" marR="0" lvl="1" indent="0" algn="l" rtl="0" hangingPunct="1">
              <a:lnSpc>
                <a:spcPct val="93000"/>
              </a:lnSpc>
              <a:spcBef>
                <a:spcPts val="536"/>
              </a:spcBef>
              <a:spcAft>
                <a:spcPts val="111"/>
              </a:spcAft>
              <a:buClr>
                <a:srgbClr val="000000"/>
              </a:buClr>
              <a:buSzPct val="45000"/>
              <a:buFont typeface="StarSymbol" pitchFamily="2"/>
              <a:buChar char=""/>
              <a:tabLst/>
            </a:pPr>
            <a:r>
              <a:rPr lang="fr-FR" sz="1600" b="0" i="0" u="none" strike="noStrike" kern="1200" spc="0" baseline="0">
                <a:ln>
                  <a:noFill/>
                </a:ln>
                <a:solidFill>
                  <a:srgbClr val="004060"/>
                </a:solidFill>
                <a:latin typeface="Arial" pitchFamily="18"/>
                <a:ea typeface="Microsoft YaHei" pitchFamily="2"/>
                <a:cs typeface="Microsoft YaHei" pitchFamily="2"/>
              </a:rPr>
              <a:t>Le certificateur a interrogé la pertinence des imputations aux comptes 102 et 13 et a demandé la justification exhaustive des soldes.</a:t>
            </a:r>
          </a:p>
          <a:p>
            <a:pPr marL="0" marR="0" lvl="0" indent="0" algn="l" rtl="0" hangingPunct="1">
              <a:lnSpc>
                <a:spcPct val="93000"/>
              </a:lnSpc>
              <a:spcBef>
                <a:spcPts val="825"/>
              </a:spcBef>
              <a:spcAft>
                <a:spcPts val="111"/>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fr-FR" sz="1400" b="0" i="0" u="none" strike="noStrike" kern="1200" spc="0" baseline="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825"/>
              </a:spcBef>
              <a:spcAft>
                <a:spcPts val="111"/>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	Compte 515 « compte au Trésor » :</a:t>
            </a:r>
          </a:p>
          <a:p>
            <a:pPr marL="0" marR="0" lvl="1" indent="0" algn="l" rtl="0" hangingPunct="1">
              <a:lnSpc>
                <a:spcPct val="93000"/>
              </a:lnSpc>
              <a:spcBef>
                <a:spcPts val="536"/>
              </a:spcBef>
              <a:spcAft>
                <a:spcPts val="111"/>
              </a:spcAft>
              <a:buClr>
                <a:srgbClr val="000000"/>
              </a:buClr>
              <a:buSzPct val="45000"/>
              <a:buFont typeface="StarSymbol" pitchFamily="2"/>
              <a:buChar char=""/>
              <a:tabLst/>
            </a:pPr>
            <a:r>
              <a:rPr lang="fr-FR" sz="1600" b="0" i="0" u="none" strike="noStrike" kern="1200" spc="0" baseline="0">
                <a:ln>
                  <a:noFill/>
                </a:ln>
                <a:solidFill>
                  <a:srgbClr val="004060"/>
                </a:solidFill>
                <a:latin typeface="Arial" pitchFamily="18"/>
                <a:ea typeface="Microsoft YaHei" pitchFamily="2"/>
                <a:cs typeface="Microsoft YaHei" pitchFamily="2"/>
              </a:rPr>
              <a:t>Les certificateurs semblent ne pas avoir pris en compte le mode opératoire défini par la DGFiP.</a:t>
            </a:r>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Forme libre 1"/>
          <p:cNvSpPr/>
          <p:nvPr/>
        </p:nvSpPr>
        <p:spPr>
          <a:xfrm>
            <a:off x="72000" y="565920"/>
            <a:ext cx="8762760" cy="807407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0" tIns="1584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3000"/>
              </a:lnSpc>
              <a:spcBef>
                <a:spcPts val="1395"/>
              </a:spcBef>
              <a:spcAft>
                <a:spcPts val="400"/>
              </a:spcAft>
              <a:buNone/>
              <a:tabLst/>
            </a:pPr>
            <a:r>
              <a:rPr lang="fr-FR" sz="1800" b="1" i="0" u="none" strike="noStrike" kern="1200" spc="0" baseline="0" dirty="0">
                <a:ln>
                  <a:noFill/>
                </a:ln>
                <a:solidFill>
                  <a:srgbClr val="C49026"/>
                </a:solidFill>
                <a:latin typeface="Arial" pitchFamily="18"/>
                <a:ea typeface="Microsoft YaHei" pitchFamily="2"/>
                <a:cs typeface="Microsoft YaHei" pitchFamily="2"/>
              </a:rPr>
              <a:t>Enquête – retour d'expériences sur les premiers travaux du certificateur</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dirty="0">
                <a:ln>
                  <a:noFill/>
                </a:ln>
                <a:solidFill>
                  <a:srgbClr val="004060"/>
                </a:solidFill>
                <a:latin typeface="Arial" pitchFamily="18"/>
                <a:ea typeface="Microsoft YaHei" pitchFamily="2"/>
                <a:cs typeface="Microsoft YaHei" pitchFamily="2"/>
              </a:rPr>
              <a:t>	Premiers constats du certificateur sur la qualité comptable</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dirty="0">
                <a:ln>
                  <a:noFill/>
                </a:ln>
                <a:solidFill>
                  <a:srgbClr val="004060"/>
                </a:solidFill>
                <a:latin typeface="Arial" pitchFamily="18"/>
                <a:ea typeface="Microsoft YaHei" pitchFamily="2"/>
                <a:cs typeface="Microsoft YaHei" pitchFamily="2"/>
              </a:rPr>
              <a:t>	Pour la moitié des établissements, l'examen du bilan d'ouverture a donné lieu à des demandes de corrections d'écritures de la part du certificateur, notamment sur les amortissements et les provisions. Pour quelques établissements, les corrections avaient déjà été effectuées lors de la phase d'accompagnement.</a:t>
            </a:r>
          </a:p>
          <a:p>
            <a:pPr marL="0" marR="0" lvl="0" indent="0" algn="l" rtl="0" hangingPunct="1">
              <a:lnSpc>
                <a:spcPct val="93000"/>
              </a:lnSpc>
              <a:spcBef>
                <a:spcPts val="1395"/>
              </a:spcBef>
              <a:spcAft>
                <a:spcPts val="400"/>
              </a:spcAft>
              <a:buNone/>
              <a:tabLst/>
            </a:pPr>
            <a:endParaRPr lang="fr-FR" sz="1600" b="0" i="0" u="none" strike="noStrike" kern="1200" spc="0" baseline="0" dirty="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1395"/>
              </a:spcBef>
              <a:spcAft>
                <a:spcPts val="400"/>
              </a:spcAft>
              <a:buNone/>
              <a:tabLst/>
            </a:pPr>
            <a:endParaRPr lang="fr-FR" sz="1600" b="0" i="0" u="none" strike="noStrike" kern="1200" spc="0" baseline="0" dirty="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1395"/>
              </a:spcBef>
              <a:spcAft>
                <a:spcPts val="400"/>
              </a:spcAft>
              <a:buNone/>
              <a:tabLst/>
            </a:pPr>
            <a:endParaRPr lang="fr-FR" sz="1600" b="0" i="0" u="none" strike="noStrike" kern="1200" spc="0" baseline="0" dirty="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1395"/>
              </a:spcBef>
              <a:spcAft>
                <a:spcPts val="400"/>
              </a:spcAft>
              <a:buNone/>
              <a:tabLst/>
            </a:pPr>
            <a:endParaRPr lang="fr-FR" sz="1600" b="0" i="0" u="none" strike="noStrike" kern="1200" spc="0" baseline="0" dirty="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1395"/>
              </a:spcBef>
              <a:spcAft>
                <a:spcPts val="400"/>
              </a:spcAft>
              <a:buNone/>
              <a:tabLst/>
            </a:pPr>
            <a:endParaRPr lang="fr-FR" sz="1600" b="0" i="0" u="none" strike="noStrike" kern="1200" spc="0" baseline="0" dirty="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1395"/>
              </a:spcBef>
              <a:spcAft>
                <a:spcPts val="400"/>
              </a:spcAft>
              <a:buNone/>
              <a:tabLst/>
            </a:pPr>
            <a:endParaRPr lang="fr-FR" sz="1600" b="0" i="0" u="none" strike="noStrike" kern="1200" spc="0" baseline="0" dirty="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1395"/>
              </a:spcBef>
              <a:spcAft>
                <a:spcPts val="400"/>
              </a:spcAft>
              <a:buNone/>
              <a:tabLst/>
            </a:pPr>
            <a:endParaRPr lang="fr-FR" sz="1600" b="0" i="0" u="none" strike="noStrike" kern="1200" spc="0" baseline="0" dirty="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1395"/>
              </a:spcBef>
              <a:spcAft>
                <a:spcPts val="400"/>
              </a:spcAft>
              <a:buNone/>
              <a:tabLst/>
            </a:pPr>
            <a:endParaRPr lang="fr-FR" sz="1600" b="0" i="0" u="none" strike="noStrike" kern="1200" spc="0" baseline="0" dirty="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dirty="0">
                <a:ln>
                  <a:noFill/>
                </a:ln>
                <a:solidFill>
                  <a:srgbClr val="004060"/>
                </a:solidFill>
                <a:latin typeface="Arial" pitchFamily="18"/>
                <a:ea typeface="Microsoft YaHei" pitchFamily="2"/>
                <a:cs typeface="Microsoft YaHei" pitchFamily="2"/>
              </a:rPr>
              <a:t>	</a:t>
            </a:r>
          </a:p>
          <a:p>
            <a:pPr marL="0" marR="0" lvl="0" indent="0" algn="l" rtl="0" hangingPunct="1">
              <a:lnSpc>
                <a:spcPct val="93000"/>
              </a:lnSpc>
              <a:spcBef>
                <a:spcPts val="1395"/>
              </a:spcBef>
              <a:spcAft>
                <a:spcPts val="400"/>
              </a:spcAft>
              <a:buNone/>
              <a:tabLst/>
            </a:pPr>
            <a:endParaRPr lang="fr-FR" sz="1600" b="0" i="0" u="none" strike="noStrike" kern="1200" spc="0" baseline="0" dirty="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dirty="0">
                <a:ln>
                  <a:noFill/>
                </a:ln>
                <a:solidFill>
                  <a:srgbClr val="004060"/>
                </a:solidFill>
                <a:latin typeface="Arial" pitchFamily="18"/>
                <a:ea typeface="Microsoft YaHei" pitchFamily="2"/>
                <a:cs typeface="Microsoft YaHei" pitchFamily="2"/>
              </a:rPr>
              <a:t>	</a:t>
            </a:r>
          </a:p>
        </p:txBody>
      </p:sp>
      <p:pic>
        <p:nvPicPr>
          <p:cNvPr id="3" name="Image 2"/>
          <p:cNvPicPr>
            <a:picLocks noChangeAspect="1"/>
          </p:cNvPicPr>
          <p:nvPr/>
        </p:nvPicPr>
        <p:blipFill>
          <a:blip cstate="print"/>
          <a:stretch>
            <a:fillRect/>
          </a:stretch>
        </p:blipFill>
        <p:spPr>
          <a:xfrm>
            <a:off x="2265480" y="2483280"/>
            <a:ext cx="3690000" cy="3207960"/>
          </a:xfrm>
          <a:prstGeom prst="rect">
            <a:avLst/>
          </a:prstGeom>
          <a:solidFill>
            <a:srgbClr val="CFE7F5"/>
          </a:solidFill>
          <a:ln w="0">
            <a:solidFill>
              <a:srgbClr val="808080"/>
            </a:solidFill>
            <a:prstDash val="solid"/>
          </a:ln>
        </p:spPr>
      </p:pic>
      <p:pic>
        <p:nvPicPr>
          <p:cNvPr id="4" name="Image 3"/>
          <p:cNvPicPr>
            <a:picLocks noChangeAspect="1"/>
          </p:cNvPicPr>
          <p:nvPr/>
        </p:nvPicPr>
        <p:blipFill>
          <a:blip r:embed="rId3" cstate="print"/>
          <a:stretch>
            <a:fillRect/>
          </a:stretch>
        </p:blipFill>
        <p:spPr>
          <a:xfrm>
            <a:off x="2265480" y="2483640"/>
            <a:ext cx="3690000" cy="3207960"/>
          </a:xfrm>
          <a:prstGeom prst="rect">
            <a:avLst/>
          </a:prstGeom>
          <a:solidFill>
            <a:srgbClr val="CFE7F5"/>
          </a:solidFill>
          <a:ln w="0">
            <a:solidFill>
              <a:srgbClr val="808080"/>
            </a:solidFill>
            <a:prstDash val="solid"/>
          </a:ln>
        </p:spPr>
      </p:pic>
      <p:pic>
        <p:nvPicPr>
          <p:cNvPr id="1026" name="Picture 2"/>
          <p:cNvPicPr>
            <a:picLocks noChangeAspect="1" noChangeArrowheads="1"/>
          </p:cNvPicPr>
          <p:nvPr/>
        </p:nvPicPr>
        <p:blipFill>
          <a:blip r:embed="rId4" cstate="print"/>
          <a:srcRect/>
          <a:stretch>
            <a:fillRect/>
          </a:stretch>
        </p:blipFill>
        <p:spPr bwMode="auto">
          <a:xfrm>
            <a:off x="2195736" y="2420889"/>
            <a:ext cx="4032448" cy="368241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Forme libre 1"/>
          <p:cNvSpPr/>
          <p:nvPr/>
        </p:nvSpPr>
        <p:spPr>
          <a:xfrm>
            <a:off x="216000" y="565920"/>
            <a:ext cx="8640000" cy="8074079"/>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0" tIns="1584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3000"/>
              </a:lnSpc>
              <a:spcBef>
                <a:spcPts val="1395"/>
              </a:spcBef>
              <a:spcAft>
                <a:spcPts val="400"/>
              </a:spcAft>
              <a:buNone/>
              <a:tabLst/>
            </a:pPr>
            <a:r>
              <a:rPr lang="fr-FR" sz="1800" b="1" i="0" u="none" strike="noStrike" kern="1200" spc="0" baseline="0">
                <a:ln>
                  <a:noFill/>
                </a:ln>
                <a:solidFill>
                  <a:srgbClr val="C49026"/>
                </a:solidFill>
                <a:latin typeface="Arial" pitchFamily="18"/>
                <a:ea typeface="Microsoft YaHei" pitchFamily="2"/>
                <a:cs typeface="Microsoft YaHei" pitchFamily="2"/>
              </a:rPr>
              <a:t>Enquête – retour d'expériences sur les premiers travaux du certificateur</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	Premiers constats du certificateur sur le contrôle interne </a:t>
            </a:r>
            <a:r>
              <a:rPr lang="fr-FR" sz="1600" b="0" i="0" u="none" strike="noStrike" kern="1200" spc="0" baseline="0">
                <a:ln>
                  <a:noFill/>
                </a:ln>
                <a:solidFill>
                  <a:srgbClr val="004060"/>
                </a:solidFill>
                <a:latin typeface="Arial" pitchFamily="18"/>
                <a:ea typeface="Microsoft YaHei" pitchFamily="2"/>
                <a:cs typeface="Microsoft YaHei" pitchFamily="2"/>
              </a:rPr>
              <a:t>:</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Le degré de déploiement du contrôle interne est très contrasté selon les EPS. Quand les procédures ont été définies, les acteurs de la chaîne de travail se les sont peu appropriés.	La traçabilité des contrôles doit être améliorée.</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A titre d'exemples,</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	Immobilisations</a:t>
            </a:r>
            <a:r>
              <a:rPr lang="fr-FR" sz="1600" b="0" i="0" u="none" strike="noStrike" kern="1200" spc="0" baseline="0">
                <a:ln>
                  <a:noFill/>
                </a:ln>
                <a:solidFill>
                  <a:srgbClr val="004060"/>
                </a:solidFill>
                <a:latin typeface="Arial" pitchFamily="18"/>
                <a:ea typeface="Microsoft YaHei" pitchFamily="2"/>
                <a:cs typeface="Microsoft YaHei" pitchFamily="2"/>
              </a:rPr>
              <a:t> : La formalisation d'une procédure permettant de distinguer charges/immobilisations.</a:t>
            </a:r>
          </a:p>
          <a:p>
            <a:pPr marL="0" marR="0" lvl="0" indent="0" algn="l" rtl="0" hangingPunct="1">
              <a:lnSpc>
                <a:spcPct val="93000"/>
              </a:lnSpc>
              <a:spcBef>
                <a:spcPts val="1395"/>
              </a:spcBef>
              <a:spcAft>
                <a:spcPts val="400"/>
              </a:spcAft>
              <a:buNone/>
              <a:tabLst>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	</a:t>
            </a:r>
            <a:r>
              <a:rPr lang="fr-FR" sz="1600" b="1" i="0" u="none" strike="noStrike" kern="1200" spc="0" baseline="0">
                <a:ln>
                  <a:noFill/>
                </a:ln>
                <a:solidFill>
                  <a:srgbClr val="004060"/>
                </a:solidFill>
                <a:latin typeface="Arial" pitchFamily="18"/>
                <a:ea typeface="Microsoft YaHei" pitchFamily="2"/>
                <a:cs typeface="Microsoft YaHei" pitchFamily="2"/>
              </a:rPr>
              <a:t>Recettes</a:t>
            </a:r>
            <a:r>
              <a:rPr lang="fr-FR" sz="1600" b="0" i="0" u="none" strike="noStrike" kern="1200" spc="0" baseline="0">
                <a:ln>
                  <a:noFill/>
                </a:ln>
                <a:solidFill>
                  <a:srgbClr val="004060"/>
                </a:solidFill>
                <a:latin typeface="Arial" pitchFamily="18"/>
                <a:ea typeface="Microsoft YaHei" pitchFamily="2"/>
                <a:cs typeface="Microsoft YaHei" pitchFamily="2"/>
              </a:rPr>
              <a:t> : Les procédures doivent être davantage formalisées au niveau du bureau des entrées.</a:t>
            </a:r>
          </a:p>
          <a:p>
            <a:pPr marL="0" marR="0" lvl="0" indent="0" algn="l" rtl="0" hangingPunct="1">
              <a:lnSpc>
                <a:spcPct val="93000"/>
              </a:lnSpc>
              <a:spcBef>
                <a:spcPts val="1395"/>
              </a:spcBef>
              <a:spcAft>
                <a:spcPts val="400"/>
              </a:spcAft>
              <a:buNone/>
              <a:tabLst>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fr-FR" sz="1600" b="0" i="0" u="none" strike="noStrike" kern="1200" spc="0" baseline="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Le développement du contrôle interne est garant de la qualité comptable, il s'inscrit dans une démarche itérative et doit permettre de détecter une absence d'exhaustivité des opérations comptabilisées (par exemple : rattachement des heures supplémentaires à l'exercice).</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	</a:t>
            </a:r>
          </a:p>
        </p:txBody>
      </p:sp>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Forme libre 1"/>
          <p:cNvSpPr/>
          <p:nvPr/>
        </p:nvSpPr>
        <p:spPr>
          <a:xfrm>
            <a:off x="196920" y="1080000"/>
            <a:ext cx="8762760" cy="7570440"/>
          </a:xfrm>
          <a:custGeom>
            <a:avLst/>
            <a:gdLst>
              <a:gd name="f0" fmla="val w"/>
              <a:gd name="f1" fmla="val h"/>
              <a:gd name="f2" fmla="val 21600"/>
              <a:gd name="f3" fmla="+- 0 0 13824"/>
              <a:gd name="f4" fmla="*/ 1 0 1"/>
              <a:gd name="f5" fmla="*/ f0 1 21600"/>
              <a:gd name="f6" fmla="*/ f1 1 21600"/>
              <a:gd name="f7" fmla="*/ f4 1 f3"/>
              <a:gd name="f8" fmla="+- f2 0 f7"/>
              <a:gd name="f9" fmla="*/ f8 1 21600"/>
              <a:gd name="f10" fmla="*/ f7 1 f9"/>
              <a:gd name="f11" fmla="*/ f2 1 f9"/>
              <a:gd name="f12" fmla="*/ f10 f5 1"/>
              <a:gd name="f13" fmla="*/ f11 f5 1"/>
              <a:gd name="f14" fmla="*/ f11 f6 1"/>
              <a:gd name="f15" fmla="*/ f10 f6 1"/>
            </a:gdLst>
            <a:ahLst/>
            <a:cxnLst>
              <a:cxn ang="3cd4">
                <a:pos x="hc" y="t"/>
              </a:cxn>
              <a:cxn ang="0">
                <a:pos x="r" y="vc"/>
              </a:cxn>
              <a:cxn ang="cd4">
                <a:pos x="hc" y="b"/>
              </a:cxn>
              <a:cxn ang="cd2">
                <a:pos x="l" y="vc"/>
              </a:cxn>
            </a:cxnLst>
            <a:rect l="f12" t="f15" r="f13" b="f14"/>
            <a:pathLst>
              <a:path w="21600" h="21600">
                <a:moveTo>
                  <a:pt x="f7" y="f7"/>
                </a:moveTo>
                <a:lnTo>
                  <a:pt x="f2" y="f7"/>
                </a:lnTo>
                <a:lnTo>
                  <a:pt x="f2" y="f2"/>
                </a:lnTo>
                <a:lnTo>
                  <a:pt x="f7" y="f2"/>
                </a:lnTo>
                <a:lnTo>
                  <a:pt x="f7" y="f7"/>
                </a:lnTo>
                <a:close/>
              </a:path>
            </a:pathLst>
          </a:custGeom>
          <a:noFill/>
          <a:ln>
            <a:noFill/>
            <a:prstDash val="solid"/>
          </a:ln>
        </p:spPr>
        <p:txBody>
          <a:bodyPr vert="horz" wrap="square" lIns="0" tIns="1584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3000"/>
              </a:lnSpc>
              <a:spcBef>
                <a:spcPts val="1395"/>
              </a:spcBef>
              <a:spcAft>
                <a:spcPts val="400"/>
              </a:spcAft>
              <a:buNone/>
              <a:tabLst/>
            </a:pPr>
            <a:r>
              <a:rPr lang="fr-FR" sz="1800" b="1" i="0" u="none" strike="noStrike" kern="1200" spc="0" baseline="0">
                <a:ln>
                  <a:noFill/>
                </a:ln>
                <a:solidFill>
                  <a:srgbClr val="C49026"/>
                </a:solidFill>
                <a:latin typeface="Arial" pitchFamily="18"/>
                <a:ea typeface="Microsoft YaHei" pitchFamily="2"/>
                <a:cs typeface="Microsoft YaHei" pitchFamily="2"/>
              </a:rPr>
              <a:t>Enquête – retour d'expériences sur les premiers travaux du certificateur</a:t>
            </a: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	Premières conclusions du certificateur </a:t>
            </a:r>
            <a:r>
              <a:rPr lang="fr-FR" sz="1600" b="0" i="0" u="none" strike="noStrike" kern="1200" spc="0" baseline="0">
                <a:ln>
                  <a:noFill/>
                </a:ln>
                <a:solidFill>
                  <a:srgbClr val="004060"/>
                </a:solidFill>
                <a:latin typeface="Arial" pitchFamily="18"/>
                <a:ea typeface="Microsoft YaHei" pitchFamily="2"/>
                <a:cs typeface="Microsoft YaHei" pitchFamily="2"/>
              </a:rPr>
              <a:t>:</a:t>
            </a:r>
          </a:p>
          <a:p>
            <a:pPr marL="0" marR="0" lvl="0" indent="0" algn="l" rtl="0" hangingPunct="1">
              <a:lnSpc>
                <a:spcPct val="93000"/>
              </a:lnSpc>
              <a:spcBef>
                <a:spcPts val="1111"/>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L'enquête a permis de dresser un panorama de la situation et d'identifier les EPS qui auraient des réserves substantielles. Pour un ou deux EPS, il existe un risque potentiel de refus de certification ou de limitation de certification, si des actions correctrices ne sont pas engagées d'ici la mission finales.</a:t>
            </a:r>
          </a:p>
          <a:p>
            <a:pPr marL="0" marR="0" lvl="0" indent="0" algn="l" rtl="0" hangingPunct="1">
              <a:lnSpc>
                <a:spcPct val="93000"/>
              </a:lnSpc>
              <a:spcBef>
                <a:spcPts val="1111"/>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Dès que les EPS auront connaissance des réserves émises par le certificateur, l'information devra être transmise immédiatement aux correspondants ARS et DRFiP, pour communication à la DGOS et à la DGFiP.</a:t>
            </a:r>
          </a:p>
          <a:p>
            <a:pPr marL="0" marR="0" lvl="0" indent="0" algn="l" rtl="0" hangingPunct="1">
              <a:lnSpc>
                <a:spcPct val="93000"/>
              </a:lnSpc>
              <a:spcBef>
                <a:spcPts val="1395"/>
              </a:spcBef>
              <a:spcAft>
                <a:spcPts val="400"/>
              </a:spcAft>
              <a:buNone/>
              <a:tabLst/>
            </a:pPr>
            <a:endParaRPr lang="fr-FR" sz="1600" b="0" i="0" u="none" strike="noStrike" kern="1200" spc="0" baseline="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spc="0" baseline="0">
                <a:ln>
                  <a:noFill/>
                </a:ln>
                <a:solidFill>
                  <a:srgbClr val="004060"/>
                </a:solidFill>
                <a:latin typeface="Arial" pitchFamily="18"/>
                <a:ea typeface="Microsoft YaHei" pitchFamily="2"/>
                <a:cs typeface="Microsoft YaHei" pitchFamily="2"/>
              </a:rPr>
              <a:t>	</a:t>
            </a:r>
          </a:p>
          <a:p>
            <a:pPr marL="0" marR="0" lvl="0" indent="0" algn="l" rtl="0" hangingPunct="1">
              <a:lnSpc>
                <a:spcPct val="93000"/>
              </a:lnSpc>
              <a:spcBef>
                <a:spcPts val="1395"/>
              </a:spcBef>
              <a:spcAft>
                <a:spcPts val="400"/>
              </a:spcAft>
              <a:buNone/>
              <a:tabLst/>
            </a:pPr>
            <a:endParaRPr lang="fr-FR" sz="1600" b="0" i="0" u="none" strike="noStrike" kern="1200" spc="0" baseline="0">
              <a:ln>
                <a:noFill/>
              </a:ln>
              <a:solidFill>
                <a:srgbClr val="004060"/>
              </a:solidFill>
              <a:latin typeface="Arial" pitchFamily="18"/>
              <a:ea typeface="Microsoft YaHei" pitchFamily="2"/>
              <a:cs typeface="Microsoft YaHei" pitchFamily="2"/>
            </a:endParaRPr>
          </a:p>
          <a:p>
            <a:pPr marL="0" marR="0" lvl="0" indent="0" algn="l" rtl="0" hangingPunct="1">
              <a:lnSpc>
                <a:spcPct val="93000"/>
              </a:lnSpc>
              <a:spcBef>
                <a:spcPts val="1395"/>
              </a:spcBef>
              <a:spcAft>
                <a:spcPts val="40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0" i="0" u="none" strike="noStrike" kern="1200" spc="0" baseline="0">
                <a:ln>
                  <a:noFill/>
                </a:ln>
                <a:solidFill>
                  <a:srgbClr val="004060"/>
                </a:solidFill>
                <a:latin typeface="Arial" pitchFamily="18"/>
                <a:ea typeface="Microsoft YaHei" pitchFamily="2"/>
                <a:cs typeface="Microsoft YaHei" pitchFamily="2"/>
              </a:rPr>
              <a:t>	</a:t>
            </a:r>
          </a:p>
        </p:txBody>
      </p:sp>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Text Box 1"/>
          <p:cNvSpPr/>
          <p:nvPr/>
        </p:nvSpPr>
        <p:spPr>
          <a:xfrm>
            <a:off x="288000" y="1063080"/>
            <a:ext cx="8039160" cy="47689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Actualités de la certification des comptes</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1" i="0" u="none" strike="noStrike" kern="1200" spc="0" baseline="0">
              <a:ln>
                <a:noFill/>
              </a:ln>
              <a:solidFill>
                <a:srgbClr val="004060"/>
              </a:solidFill>
              <a:latin typeface="Arial" pitchFamily="18"/>
              <a:ea typeface="Microsoft YaHei" pitchFamily="2"/>
              <a:cs typeface="Mangal" pitchFamily="2"/>
            </a:endParaRP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0" spc="0" baseline="0">
                <a:ln>
                  <a:noFill/>
                </a:ln>
                <a:solidFill>
                  <a:srgbClr val="004060"/>
                </a:solidFill>
                <a:latin typeface="Arial" pitchFamily="18"/>
                <a:ea typeface="Microsoft YaHei" pitchFamily="2"/>
                <a:cs typeface="Mangal" pitchFamily="2"/>
              </a:rPr>
              <a:t>Rappel du cadre juridique</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0" spc="0" baseline="0">
                <a:ln>
                  <a:noFill/>
                </a:ln>
                <a:solidFill>
                  <a:srgbClr val="004060"/>
                </a:solidFill>
                <a:latin typeface="Arial" pitchFamily="18"/>
                <a:ea typeface="Microsoft YaHei" pitchFamily="2"/>
                <a:cs typeface="Mangal" pitchFamily="2"/>
              </a:rPr>
              <a:t>1. </a:t>
            </a:r>
            <a:r>
              <a:rPr lang="fr-FR" sz="1600" b="1" i="0" u="none" strike="noStrike" kern="0" spc="0" baseline="0">
                <a:ln>
                  <a:noFill/>
                </a:ln>
                <a:solidFill>
                  <a:srgbClr val="004060"/>
                </a:solidFill>
                <a:latin typeface="Arial" pitchFamily="34"/>
                <a:ea typeface="Microsoft YaHei" pitchFamily="2"/>
                <a:cs typeface="Arial" pitchFamily="34"/>
              </a:rPr>
              <a:t>Actualités comptables</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2. Clôture de l'exercice 2014</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3. Développement du dispositif de contrôle interne</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4. Bilan des marchés de commissariat aux comptes vague 1</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5. Restitution de l'enquête « retour d'expérience sur les premiers travaux du certificateur »</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18"/>
                <a:ea typeface="Microsoft YaHei" pitchFamily="2"/>
                <a:cs typeface="Mangal" pitchFamily="2"/>
              </a:rPr>
              <a:t>6. Animation / pilotage du chantier : objectifs 2015</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18"/>
              <a:ea typeface="Microsoft YaHei" pitchFamily="2"/>
              <a:cs typeface="Mangal" pitchFamily="2"/>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18"/>
                <a:ea typeface="Microsoft YaHei" pitchFamily="2"/>
                <a:cs typeface="Mangal" pitchFamily="2"/>
              </a:rPr>
              <a:t>7. Préparer la venue du certificateur</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1" i="0" u="none" strike="noStrike" kern="1200" spc="0" baseline="0">
              <a:ln>
                <a:noFill/>
              </a:ln>
              <a:solidFill>
                <a:srgbClr val="004060"/>
              </a:solidFill>
              <a:latin typeface="Arial" pitchFamily="18"/>
              <a:ea typeface="Microsoft YaHei" pitchFamily="2"/>
              <a:cs typeface="Mangal" pitchFamily="2"/>
            </a:endParaRPr>
          </a:p>
        </p:txBody>
      </p:sp>
      <p:sp>
        <p:nvSpPr>
          <p:cNvPr id="3" name="Rectangle 2"/>
          <p:cNvSpPr/>
          <p:nvPr/>
        </p:nvSpPr>
        <p:spPr>
          <a:xfrm>
            <a:off x="179512" y="4941168"/>
            <a:ext cx="7343999" cy="601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w="12600">
            <a:solidFill>
              <a:srgbClr val="404060"/>
            </a:solidFill>
            <a:prstDash val="solid"/>
            <a:miter/>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0"/>
              </a:spcBef>
              <a:spcAft>
                <a:spcPts val="0"/>
              </a:spcAft>
              <a:buNone/>
              <a:tabLst/>
            </a:pPr>
            <a:endParaRPr lang="fr-FR" sz="1800" b="0" i="0" u="none" strike="noStrike" kern="1200" spc="0" baseline="0">
              <a:ln>
                <a:noFill/>
              </a:ln>
              <a:solidFill>
                <a:srgbClr val="000000"/>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57200" y="273600"/>
            <a:ext cx="8229240" cy="11448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lvl="0" indent="-264960" hangingPunct="1">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kern="0">
                <a:solidFill>
                  <a:srgbClr val="C49026"/>
                </a:solidFill>
              </a:rPr>
              <a:t>Animation et pilotage du chantier  : objectifs 2015 – Actions pérennes</a:t>
            </a:r>
          </a:p>
        </p:txBody>
      </p:sp>
      <p:sp>
        <p:nvSpPr>
          <p:cNvPr id="3" name="Espace réservé du texte 2"/>
          <p:cNvSpPr txBox="1">
            <a:spLocks noGrp="1"/>
          </p:cNvSpPr>
          <p:nvPr>
            <p:ph type="body" idx="4294967295"/>
          </p:nvPr>
        </p:nvSpPr>
        <p:spPr>
          <a:xfrm>
            <a:off x="457200" y="1604520"/>
            <a:ext cx="8046360" cy="397764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a:tabLst/>
            </a:pPr>
            <a:endParaRPr lang="fr-FR"/>
          </a:p>
        </p:txBody>
      </p:sp>
      <p:pic>
        <p:nvPicPr>
          <p:cNvPr id="4" name="Image 3"/>
          <p:cNvPicPr>
            <a:picLocks noChangeAspect="1"/>
          </p:cNvPicPr>
          <p:nvPr/>
        </p:nvPicPr>
        <p:blipFill>
          <a:blip cstate="print">
            <a:alphaModFix/>
            <a:lum/>
          </a:blip>
          <a:srcRect/>
          <a:stretch>
            <a:fillRect/>
          </a:stretch>
        </p:blipFill>
        <p:spPr>
          <a:xfrm>
            <a:off x="288000" y="1152000"/>
            <a:ext cx="8640000" cy="3888000"/>
          </a:xfrm>
          <a:prstGeom prst="rect">
            <a:avLst/>
          </a:prstGeom>
          <a:noFill/>
          <a:ln>
            <a:noFill/>
          </a:ln>
        </p:spPr>
      </p:pic>
      <p:pic>
        <p:nvPicPr>
          <p:cNvPr id="5" name="Image 3"/>
          <p:cNvPicPr>
            <a:picLocks noChangeAspect="1"/>
          </p:cNvPicPr>
          <p:nvPr/>
        </p:nvPicPr>
        <p:blipFill>
          <a:blip r:embed="rId3" cstate="print">
            <a:alphaModFix/>
            <a:lum/>
          </a:blip>
          <a:srcRect/>
          <a:stretch>
            <a:fillRect/>
          </a:stretch>
        </p:blipFill>
        <p:spPr>
          <a:xfrm>
            <a:off x="144000" y="1152000"/>
            <a:ext cx="8856000" cy="468000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57200" y="432000"/>
            <a:ext cx="8229240" cy="576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lvl="0" indent="-264960" hangingPunct="1">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kern="0">
                <a:solidFill>
                  <a:srgbClr val="C49026"/>
                </a:solidFill>
              </a:rPr>
              <a:t>Animation et pilotage du chantier  : objectifs 2015 – Echéances clés</a:t>
            </a:r>
          </a:p>
        </p:txBody>
      </p:sp>
      <p:sp>
        <p:nvSpPr>
          <p:cNvPr id="3" name="Espace réservé du texte 2"/>
          <p:cNvSpPr txBox="1">
            <a:spLocks noGrp="1"/>
          </p:cNvSpPr>
          <p:nvPr>
            <p:ph type="body" idx="4294967295"/>
          </p:nvPr>
        </p:nvSpPr>
        <p:spPr>
          <a:xfrm>
            <a:off x="457200" y="1604520"/>
            <a:ext cx="8046360" cy="397764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a:tabLst/>
            </a:pPr>
            <a:endParaRPr lang="fr-FR"/>
          </a:p>
        </p:txBody>
      </p:sp>
      <p:pic>
        <p:nvPicPr>
          <p:cNvPr id="4" name="Image 3"/>
          <p:cNvPicPr>
            <a:picLocks noChangeAspect="1"/>
          </p:cNvPicPr>
          <p:nvPr/>
        </p:nvPicPr>
        <p:blipFill>
          <a:blip cstate="print">
            <a:alphaModFix/>
            <a:lum/>
          </a:blip>
          <a:srcRect/>
          <a:stretch>
            <a:fillRect/>
          </a:stretch>
        </p:blipFill>
        <p:spPr>
          <a:xfrm>
            <a:off x="216000" y="864000"/>
            <a:ext cx="8568000" cy="5328000"/>
          </a:xfrm>
          <a:prstGeom prst="rect">
            <a:avLst/>
          </a:prstGeom>
          <a:noFill/>
          <a:ln>
            <a:noFill/>
          </a:ln>
        </p:spPr>
      </p:pic>
      <p:pic>
        <p:nvPicPr>
          <p:cNvPr id="5" name="Image 3"/>
          <p:cNvPicPr>
            <a:picLocks noChangeAspect="1"/>
          </p:cNvPicPr>
          <p:nvPr/>
        </p:nvPicPr>
        <p:blipFill>
          <a:blip r:embed="rId3" cstate="print">
            <a:alphaModFix/>
            <a:lum/>
          </a:blip>
          <a:srcRect/>
          <a:stretch>
            <a:fillRect/>
          </a:stretch>
        </p:blipFill>
        <p:spPr>
          <a:xfrm>
            <a:off x="216000" y="864000"/>
            <a:ext cx="8712000" cy="53280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ext Box 1"/>
          <p:cNvSpPr/>
          <p:nvPr/>
        </p:nvSpPr>
        <p:spPr>
          <a:xfrm>
            <a:off x="216000" y="1135080"/>
            <a:ext cx="8534520" cy="47689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La mise à jour de l’instruction budgétaire et comptable M21 (tomes 1 et 2)</a:t>
            </a:r>
          </a:p>
          <a:p>
            <a:pPr marL="266400" marR="0" lvl="0" indent="-264960" algn="l" rtl="0" hangingPunct="1">
              <a:lnSpc>
                <a:spcPct val="100000"/>
              </a:lnSpc>
              <a:spcBef>
                <a:spcPts val="1395"/>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1200" spc="0" baseline="0">
                <a:ln>
                  <a:noFill/>
                </a:ln>
                <a:solidFill>
                  <a:srgbClr val="004060"/>
                </a:solidFill>
                <a:latin typeface="Arial" pitchFamily="18"/>
                <a:ea typeface="Microsoft YaHei" pitchFamily="2"/>
                <a:cs typeface="Mangal" pitchFamily="2"/>
              </a:rPr>
              <a:t>	Les travaux de mise à jour de l’instruction</a:t>
            </a:r>
            <a:r>
              <a:rPr lang="fr-FR" sz="1600" b="1" i="0" u="none" strike="noStrike" kern="1200" spc="0" baseline="0">
                <a:ln>
                  <a:noFill/>
                </a:ln>
                <a:solidFill>
                  <a:srgbClr val="004060"/>
                </a:solidFill>
                <a:latin typeface="Arial" pitchFamily="34"/>
                <a:ea typeface="Arial" pitchFamily="34"/>
                <a:cs typeface="Arial" pitchFamily="34"/>
              </a:rPr>
              <a:t> </a:t>
            </a:r>
            <a:r>
              <a:rPr lang="fr-FR" sz="1600" b="1" i="0" u="none" strike="noStrike" kern="1200" spc="0" baseline="0">
                <a:ln>
                  <a:noFill/>
                </a:ln>
                <a:solidFill>
                  <a:srgbClr val="004060"/>
                </a:solidFill>
                <a:latin typeface="Arial" pitchFamily="18"/>
                <a:ea typeface="Microsoft YaHei" pitchFamily="2"/>
                <a:cs typeface="Mangal" pitchFamily="2"/>
              </a:rPr>
              <a:t>M21 ont consisté pour les tomes 1 et 2 en :</a:t>
            </a:r>
          </a:p>
          <a:p>
            <a:pPr marL="266760" marR="0" lvl="0" indent="-266760" algn="l" rtl="0" hangingPunct="0">
              <a:lnSpc>
                <a:spcPct val="100000"/>
              </a:lnSpc>
              <a:spcBef>
                <a:spcPts val="0"/>
              </a:spcBef>
              <a:spcAft>
                <a:spcPts val="400"/>
              </a:spcAft>
              <a:buNone/>
              <a:tabLst/>
            </a:pPr>
            <a:r>
              <a:rPr lang="fr-FR" sz="1600" b="0" i="0" u="none" strike="noStrike" kern="1200" spc="0" baseline="0">
                <a:ln>
                  <a:noFill/>
                </a:ln>
                <a:solidFill>
                  <a:srgbClr val="004060"/>
                </a:solidFill>
                <a:latin typeface="Arial" pitchFamily="18"/>
                <a:ea typeface="Microsoft YaHei" pitchFamily="34"/>
                <a:cs typeface="Mangal" pitchFamily="34"/>
              </a:rPr>
              <a:t>	- la consolidation des textes réglementaires de mise à jour de la nomenclature depuis 	2007 et les évolutions des comptes au 1er janvier 2014 ;</a:t>
            </a:r>
          </a:p>
          <a:p>
            <a:pPr marL="266760" marR="0" lvl="0" indent="-266760" algn="l" rtl="0" hangingPunct="0">
              <a:lnSpc>
                <a:spcPct val="100000"/>
              </a:lnSpc>
              <a:spcBef>
                <a:spcPts val="0"/>
              </a:spcBef>
              <a:spcAft>
                <a:spcPts val="400"/>
              </a:spcAft>
              <a:buNone/>
              <a:tabLst/>
            </a:pPr>
            <a:r>
              <a:rPr lang="fr-FR" sz="1600" b="0" i="0" u="none" strike="noStrike" kern="1200" spc="0" baseline="0">
                <a:ln>
                  <a:noFill/>
                </a:ln>
                <a:solidFill>
                  <a:srgbClr val="004060"/>
                </a:solidFill>
                <a:latin typeface="Arial" pitchFamily="18"/>
                <a:ea typeface="Microsoft YaHei" pitchFamily="34"/>
                <a:cs typeface="Mangal" pitchFamily="34"/>
              </a:rPr>
              <a:t>	- la mise à jour des commentaires de l’instruction ;</a:t>
            </a:r>
          </a:p>
          <a:p>
            <a:pPr marL="266760" marR="0" lvl="0" indent="-266760" algn="l" rtl="0" hangingPunct="0">
              <a:lnSpc>
                <a:spcPct val="100000"/>
              </a:lnSpc>
              <a:spcBef>
                <a:spcPts val="0"/>
              </a:spcBef>
              <a:spcAft>
                <a:spcPts val="400"/>
              </a:spcAft>
              <a:buNone/>
              <a:tabLst/>
            </a:pPr>
            <a:r>
              <a:rPr lang="fr-FR" sz="1600" b="0" i="0" u="none" strike="noStrike" kern="1200" spc="0" baseline="0">
                <a:ln>
                  <a:noFill/>
                </a:ln>
                <a:solidFill>
                  <a:srgbClr val="004060"/>
                </a:solidFill>
                <a:latin typeface="Arial" pitchFamily="18"/>
                <a:ea typeface="Microsoft YaHei" pitchFamily="34"/>
                <a:cs typeface="Mangal" pitchFamily="34"/>
              </a:rPr>
              <a:t>	- l’intégration des nouvelles normes définies par le C.No.C.P, dont celles relatives aux corrections d'erreur et au changement de méthode comptable ;</a:t>
            </a:r>
          </a:p>
          <a:p>
            <a:pPr marL="266760" marR="0" lvl="0" indent="-266760" algn="l" rtl="0" hangingPunct="0">
              <a:lnSpc>
                <a:spcPct val="100000"/>
              </a:lnSpc>
              <a:spcBef>
                <a:spcPts val="0"/>
              </a:spcBef>
              <a:spcAft>
                <a:spcPts val="400"/>
              </a:spcAft>
              <a:buNone/>
              <a:tabLst/>
            </a:pPr>
            <a:r>
              <a:rPr lang="fr-FR" sz="1600" b="0" i="0" u="none" strike="noStrike" kern="1200" spc="0" baseline="0">
                <a:ln>
                  <a:noFill/>
                </a:ln>
                <a:solidFill>
                  <a:srgbClr val="004060"/>
                </a:solidFill>
                <a:latin typeface="Arial" pitchFamily="18"/>
                <a:ea typeface="Microsoft YaHei" pitchFamily="34"/>
                <a:cs typeface="Mangal" pitchFamily="34"/>
              </a:rPr>
              <a:t>	- l’intégration des éléments des fiches en annexe du guide de fiabilisation des comptes 	déjà parues et des réponses apportées dans la foire aux questions ;</a:t>
            </a:r>
          </a:p>
          <a:p>
            <a:pPr marL="266760" marR="0" lvl="0" indent="-266760" algn="l" rtl="0" hangingPunct="0">
              <a:lnSpc>
                <a:spcPct val="100000"/>
              </a:lnSpc>
              <a:spcBef>
                <a:spcPts val="0"/>
              </a:spcBef>
              <a:spcAft>
                <a:spcPts val="400"/>
              </a:spcAft>
              <a:buNone/>
              <a:tabLst/>
            </a:pPr>
            <a:endParaRPr lang="fr-FR" sz="1600" b="0" i="0" u="none" strike="noStrike" kern="1200" spc="0" baseline="0">
              <a:ln>
                <a:noFill/>
              </a:ln>
              <a:solidFill>
                <a:srgbClr val="004060"/>
              </a:solidFill>
              <a:latin typeface="Arial" pitchFamily="18"/>
              <a:ea typeface="Microsoft YaHei" pitchFamily="34"/>
              <a:cs typeface="Mangal" pitchFamily="34"/>
            </a:endParaRPr>
          </a:p>
          <a:p>
            <a:pPr marL="266760" marR="0" lvl="0" indent="-266760" algn="l" rtl="0" hangingPunct="0">
              <a:lnSpc>
                <a:spcPct val="100000"/>
              </a:lnSpc>
              <a:spcBef>
                <a:spcPts val="400"/>
              </a:spcBef>
              <a:spcAft>
                <a:spcPts val="400"/>
              </a:spcAft>
              <a:buNone/>
              <a:tabLst/>
            </a:pPr>
            <a:r>
              <a:rPr lang="fr-FR" sz="1600" b="1" i="0" u="none" strike="noStrike" kern="1200" spc="0" baseline="0">
                <a:ln>
                  <a:noFill/>
                </a:ln>
                <a:solidFill>
                  <a:srgbClr val="004060"/>
                </a:solidFill>
                <a:latin typeface="Arial" pitchFamily="18"/>
                <a:ea typeface="Microsoft YaHei" pitchFamily="34"/>
                <a:cs typeface="Mangal" pitchFamily="34"/>
              </a:rPr>
              <a:t>L'arrêté du 16 juin 2014 portant la version définitive des tomes 1 et 2</a:t>
            </a:r>
            <a:r>
              <a:rPr lang="fr-FR" sz="1600" b="0" i="0" u="none" strike="noStrike" kern="1200" spc="0" baseline="0">
                <a:ln>
                  <a:noFill/>
                </a:ln>
                <a:solidFill>
                  <a:srgbClr val="004060"/>
                </a:solidFill>
                <a:latin typeface="Arial" pitchFamily="18"/>
                <a:ea typeface="Microsoft YaHei" pitchFamily="34"/>
                <a:cs typeface="Mangal" pitchFamily="34"/>
              </a:rPr>
              <a:t> a été publié au journal officiel du 8 juillet 2014. </a:t>
            </a:r>
            <a:r>
              <a:rPr lang="fr-FR" sz="1600" b="0" i="0" u="none" strike="noStrike" kern="1200" spc="0" baseline="0">
                <a:ln>
                  <a:noFill/>
                </a:ln>
                <a:solidFill>
                  <a:srgbClr val="003855"/>
                </a:solidFill>
                <a:latin typeface="Arial" pitchFamily="34"/>
                <a:ea typeface="Arial" pitchFamily="34"/>
                <a:cs typeface="Arial" pitchFamily="34"/>
              </a:rPr>
              <a:t>Il est applicable dès le 1er janvier 2014.</a:t>
            </a:r>
          </a:p>
          <a:p>
            <a:pPr marL="266760" marR="0" lvl="0" indent="-266760" algn="l" rtl="0" hangingPunct="0">
              <a:lnSpc>
                <a:spcPct val="100000"/>
              </a:lnSpc>
              <a:spcBef>
                <a:spcPts val="400"/>
              </a:spcBef>
              <a:spcAft>
                <a:spcPts val="400"/>
              </a:spcAft>
              <a:buNone/>
              <a:tabLst/>
            </a:pPr>
            <a:endParaRPr lang="fr-FR" sz="1600" b="0" i="0" u="none" strike="noStrike" kern="1200" spc="0" baseline="0">
              <a:ln>
                <a:noFill/>
              </a:ln>
              <a:solidFill>
                <a:srgbClr val="003855"/>
              </a:solidFill>
              <a:latin typeface="Arial" pitchFamily="34"/>
              <a:ea typeface="Arial" pitchFamily="34"/>
              <a:cs typeface="Arial" pitchFamily="34"/>
            </a:endParaRPr>
          </a:p>
          <a:p>
            <a:pPr marL="266760" marR="0" lvl="0" indent="-266760" algn="l" rtl="0" hangingPunct="0">
              <a:lnSpc>
                <a:spcPct val="100000"/>
              </a:lnSpc>
              <a:spcBef>
                <a:spcPts val="400"/>
              </a:spcBef>
              <a:spcAft>
                <a:spcPts val="400"/>
              </a:spcAft>
              <a:buNone/>
              <a:tabLst/>
            </a:pPr>
            <a:r>
              <a:rPr lang="fr-FR" sz="1600" b="1" i="0" u="none" strike="noStrike" kern="1200" spc="0" baseline="0">
                <a:ln>
                  <a:noFill/>
                </a:ln>
                <a:solidFill>
                  <a:srgbClr val="003855"/>
                </a:solidFill>
                <a:latin typeface="Arial" pitchFamily="34"/>
                <a:ea typeface="Arial" pitchFamily="34"/>
                <a:cs typeface="Arial" pitchFamily="34"/>
              </a:rPr>
              <a:t>L'arrêté du 19 décembre 2014</a:t>
            </a:r>
            <a:r>
              <a:rPr lang="fr-FR" sz="1600" b="0" i="0" u="none" strike="noStrike" kern="1200" spc="0" baseline="0">
                <a:ln>
                  <a:noFill/>
                </a:ln>
                <a:solidFill>
                  <a:srgbClr val="003855"/>
                </a:solidFill>
                <a:latin typeface="Arial" pitchFamily="34"/>
                <a:ea typeface="Arial" pitchFamily="34"/>
                <a:cs typeface="Arial" pitchFamily="34"/>
              </a:rPr>
              <a:t> (journal officiel du 27 décembre 2014) a modifié l'arrêté du 16 juin 2014. Il </a:t>
            </a:r>
            <a:r>
              <a:rPr lang="fr-FR" sz="1600" b="1" i="0" u="none" strike="noStrike" kern="1200" spc="0" baseline="0">
                <a:ln>
                  <a:noFill/>
                </a:ln>
                <a:solidFill>
                  <a:srgbClr val="003855"/>
                </a:solidFill>
                <a:latin typeface="Arial" pitchFamily="34"/>
                <a:ea typeface="Arial" pitchFamily="34"/>
                <a:cs typeface="Arial" pitchFamily="34"/>
              </a:rPr>
              <a:t>met à jour le plan de comptes M21 au 1</a:t>
            </a:r>
            <a:r>
              <a:rPr lang="fr-FR" sz="1600" b="1" i="0" u="none" strike="noStrike" kern="1200" spc="0" baseline="30000">
                <a:ln>
                  <a:noFill/>
                </a:ln>
                <a:solidFill>
                  <a:srgbClr val="003855"/>
                </a:solidFill>
                <a:latin typeface="Arial" pitchFamily="34"/>
                <a:ea typeface="Arial" pitchFamily="34"/>
                <a:cs typeface="Arial" pitchFamily="34"/>
              </a:rPr>
              <a:t>er</a:t>
            </a:r>
            <a:r>
              <a:rPr lang="fr-FR" sz="1600" b="1" i="0" u="none" strike="noStrike" kern="1200" spc="0" baseline="0">
                <a:ln>
                  <a:noFill/>
                </a:ln>
                <a:solidFill>
                  <a:srgbClr val="003855"/>
                </a:solidFill>
                <a:latin typeface="Arial" pitchFamily="34"/>
                <a:ea typeface="Arial" pitchFamily="34"/>
                <a:cs typeface="Arial" pitchFamily="34"/>
              </a:rPr>
              <a:t> janvier 2015, ainsi que les commentaires des comptes des tomes 1 et 2 de l'instruction.</a:t>
            </a:r>
          </a:p>
          <a:p>
            <a:pPr marL="266760" marR="0" lvl="0" indent="-266760" algn="l" rtl="0" hangingPunct="0">
              <a:lnSpc>
                <a:spcPct val="100000"/>
              </a:lnSpc>
              <a:spcBef>
                <a:spcPts val="400"/>
              </a:spcBef>
              <a:spcAft>
                <a:spcPts val="400"/>
              </a:spcAft>
              <a:buNone/>
              <a:tabLst/>
            </a:pPr>
            <a:endParaRPr lang="fr-FR" sz="1800" b="0" i="0" u="none" strike="noStrike" kern="1200" spc="0" baseline="0">
              <a:ln>
                <a:noFill/>
              </a:ln>
              <a:solidFill>
                <a:srgbClr val="003855"/>
              </a:solidFill>
              <a:latin typeface="Arial" pitchFamily="34"/>
              <a:ea typeface="Arial" pitchFamily="34"/>
              <a:cs typeface="Arial" pitchFamily="34"/>
            </a:endParaRPr>
          </a:p>
          <a:p>
            <a:pPr marL="267840" marR="0" lvl="0" indent="0" algn="l" rtl="0" hangingPunct="0">
              <a:lnSpc>
                <a:spcPct val="100000"/>
              </a:lnSpc>
              <a:spcBef>
                <a:spcPts val="0"/>
              </a:spcBef>
              <a:spcAft>
                <a:spcPts val="400"/>
              </a:spcAft>
              <a:buNone/>
              <a:tabLst/>
            </a:pPr>
            <a:endParaRPr lang="fr-FR" sz="1600" b="0" i="0" u="none" strike="noStrike" kern="1200" spc="0" baseline="0">
              <a:ln>
                <a:noFill/>
              </a:ln>
              <a:solidFill>
                <a:srgbClr val="004060"/>
              </a:solidFill>
              <a:latin typeface="Arial" pitchFamily="18"/>
              <a:ea typeface="Microsoft YaHei" pitchFamily="34"/>
              <a:cs typeface="Mangal" pitchFamily="34"/>
            </a:endParaRP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name="page60">
    <p:spTree>
      <p:nvGrpSpPr>
        <p:cNvPr id="1" name=""/>
        <p:cNvGrpSpPr/>
        <p:nvPr/>
      </p:nvGrpSpPr>
      <p:grpSpPr>
        <a:xfrm>
          <a:off x="0" y="0"/>
          <a:ext cx="0" cy="0"/>
          <a:chOff x="0" y="0"/>
          <a:chExt cx="0" cy="0"/>
        </a:xfrm>
      </p:grpSpPr>
      <p:sp>
        <p:nvSpPr>
          <p:cNvPr id="2" name="Text Box 1"/>
          <p:cNvSpPr/>
          <p:nvPr/>
        </p:nvSpPr>
        <p:spPr>
          <a:xfrm>
            <a:off x="288000" y="1063080"/>
            <a:ext cx="8039160" cy="47689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Actualités de la certification des comptes</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1" i="0" u="none" strike="noStrike" kern="1200" spc="0" baseline="0">
              <a:ln>
                <a:noFill/>
              </a:ln>
              <a:solidFill>
                <a:srgbClr val="004060"/>
              </a:solidFill>
              <a:latin typeface="Arial" pitchFamily="18"/>
              <a:ea typeface="Microsoft YaHei" pitchFamily="2"/>
              <a:cs typeface="Mangal" pitchFamily="2"/>
            </a:endParaRP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0" spc="0" baseline="0">
                <a:ln>
                  <a:noFill/>
                </a:ln>
                <a:solidFill>
                  <a:srgbClr val="004060"/>
                </a:solidFill>
                <a:latin typeface="Arial" pitchFamily="18"/>
                <a:ea typeface="Microsoft YaHei" pitchFamily="2"/>
                <a:cs typeface="Mangal" pitchFamily="2"/>
              </a:rPr>
              <a:t>Rappel du cadre juridique</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600" b="1" i="0" u="none" strike="noStrike" kern="0" spc="0" baseline="0">
                <a:ln>
                  <a:noFill/>
                </a:ln>
                <a:solidFill>
                  <a:srgbClr val="004060"/>
                </a:solidFill>
                <a:latin typeface="Arial" pitchFamily="18"/>
                <a:ea typeface="Microsoft YaHei" pitchFamily="2"/>
                <a:cs typeface="Mangal" pitchFamily="2"/>
              </a:rPr>
              <a:t>1. </a:t>
            </a:r>
            <a:r>
              <a:rPr lang="fr-FR" sz="1600" b="1" i="0" u="none" strike="noStrike" kern="0" spc="0" baseline="0">
                <a:ln>
                  <a:noFill/>
                </a:ln>
                <a:solidFill>
                  <a:srgbClr val="004060"/>
                </a:solidFill>
                <a:latin typeface="Arial" pitchFamily="34"/>
                <a:ea typeface="Microsoft YaHei" pitchFamily="2"/>
                <a:cs typeface="Arial" pitchFamily="34"/>
              </a:rPr>
              <a:t>Actualités comptables</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2. Clôture de l'exercice 2014</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3. Développement du dispositif de contrôle interne</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4. Bilan des marchés de commissariat aux comptes vague 1</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34"/>
                <a:ea typeface="Microsoft YaHei" pitchFamily="2"/>
                <a:cs typeface="Arial" pitchFamily="34"/>
              </a:rPr>
              <a:t>5. Restitution de l'enquête « retour d'expérience sur les premiers travaux du certificateur »</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18"/>
                <a:ea typeface="Microsoft YaHei" pitchFamily="2"/>
                <a:cs typeface="Mangal" pitchFamily="2"/>
              </a:rPr>
              <a:t>6. Animation / pilotage du chantier : objectifs 2015</a:t>
            </a:r>
          </a:p>
          <a:p>
            <a:pPr marL="0" marR="0" lvl="0" indent="0" algn="l" rtl="0" hangingPunct="0">
              <a:lnSpc>
                <a:spcPct val="100000"/>
              </a:lnSpc>
              <a:spcBef>
                <a:spcPts val="0"/>
              </a:spcBef>
              <a:spcAft>
                <a:spcPts val="0"/>
              </a:spcAft>
              <a:buNone/>
              <a:tabLst>
                <a:tab pos="343080" algn="l"/>
                <a:tab pos="1486079" algn="l"/>
              </a:tabLst>
            </a:pPr>
            <a:endParaRPr lang="fr-FR" sz="1600" b="1" i="0" u="none" strike="noStrike" kern="0" spc="0" baseline="0">
              <a:ln>
                <a:noFill/>
              </a:ln>
              <a:solidFill>
                <a:srgbClr val="004060"/>
              </a:solidFill>
              <a:latin typeface="Arial" pitchFamily="18"/>
              <a:ea typeface="Microsoft YaHei" pitchFamily="2"/>
              <a:cs typeface="Mangal" pitchFamily="2"/>
            </a:endParaRPr>
          </a:p>
          <a:p>
            <a:pPr marL="0" marR="0" lvl="0" indent="0" algn="l" rtl="0" hangingPunct="0">
              <a:lnSpc>
                <a:spcPct val="100000"/>
              </a:lnSpc>
              <a:spcBef>
                <a:spcPts val="0"/>
              </a:spcBef>
              <a:spcAft>
                <a:spcPts val="0"/>
              </a:spcAft>
              <a:buNone/>
              <a:tabLst>
                <a:tab pos="343080" algn="l"/>
                <a:tab pos="1486079" algn="l"/>
              </a:tabLst>
            </a:pPr>
            <a:r>
              <a:rPr lang="fr-FR" sz="1600" b="1" i="0" u="none" strike="noStrike" kern="0" spc="0" baseline="0">
                <a:ln>
                  <a:noFill/>
                </a:ln>
                <a:solidFill>
                  <a:srgbClr val="004060"/>
                </a:solidFill>
                <a:latin typeface="Arial" pitchFamily="18"/>
                <a:ea typeface="Microsoft YaHei" pitchFamily="2"/>
                <a:cs typeface="Mangal" pitchFamily="2"/>
              </a:rPr>
              <a:t>7. Préparer la venue du certificateur</a:t>
            </a:r>
          </a:p>
          <a:p>
            <a:pPr marL="266400" marR="0" lvl="0" indent="-264960" algn="just" rtl="0" hangingPunct="1">
              <a:lnSpc>
                <a:spcPct val="100000"/>
              </a:lnSpc>
              <a:spcBef>
                <a:spcPts val="1395"/>
              </a:spcBef>
              <a:spcAft>
                <a:spcPts val="400"/>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endParaRPr lang="fr-FR" sz="1600" b="1" i="0" u="none" strike="noStrike" kern="1200" spc="0" baseline="0">
              <a:ln>
                <a:noFill/>
              </a:ln>
              <a:solidFill>
                <a:srgbClr val="004060"/>
              </a:solidFill>
              <a:latin typeface="Arial" pitchFamily="18"/>
              <a:ea typeface="Microsoft YaHei" pitchFamily="2"/>
              <a:cs typeface="Mangal" pitchFamily="2"/>
            </a:endParaRPr>
          </a:p>
        </p:txBody>
      </p:sp>
      <p:sp>
        <p:nvSpPr>
          <p:cNvPr id="3" name="Rectangle 2"/>
          <p:cNvSpPr/>
          <p:nvPr/>
        </p:nvSpPr>
        <p:spPr>
          <a:xfrm>
            <a:off x="251520" y="5445224"/>
            <a:ext cx="7343999" cy="601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w="12600">
            <a:solidFill>
              <a:srgbClr val="404060"/>
            </a:solidFill>
            <a:prstDash val="solid"/>
            <a:miter/>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name="page61">
    <p:spTree>
      <p:nvGrpSpPr>
        <p:cNvPr id="1" name=""/>
        <p:cNvGrpSpPr/>
        <p:nvPr/>
      </p:nvGrpSpPr>
      <p:grpSpPr>
        <a:xfrm>
          <a:off x="0" y="0"/>
          <a:ext cx="0" cy="0"/>
          <a:chOff x="0" y="0"/>
          <a:chExt cx="0" cy="0"/>
        </a:xfrm>
      </p:grpSpPr>
      <p:sp>
        <p:nvSpPr>
          <p:cNvPr id="2" name="Espace réservé du texte 1"/>
          <p:cNvSpPr txBox="1">
            <a:spLocks noGrp="1"/>
          </p:cNvSpPr>
          <p:nvPr>
            <p:ph type="body" idx="4294967295"/>
          </p:nvPr>
        </p:nvSpPr>
        <p:spPr>
          <a:xfrm>
            <a:off x="228240" y="838080"/>
            <a:ext cx="8534520" cy="3840479"/>
          </a:xfrm>
        </p:spPr>
        <p:txBody>
          <a:bodyPr>
            <a:spAutoFit/>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marL="0" lvl="0" indent="0" algn="just">
              <a:spcBef>
                <a:spcPts val="1576"/>
              </a:spcBef>
              <a:spcAft>
                <a:spcPts val="451"/>
              </a:spcAft>
              <a:buClr>
                <a:srgbClr val="A50021"/>
              </a:buClr>
              <a:buSzPct val="100000"/>
              <a:buFont typeface="Times New Roman" pitchFamily="18"/>
              <a:buChar cha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pPr>
            <a:r>
              <a:rPr lang="fr-FR" sz="1800" b="1" kern="0" dirty="0">
                <a:solidFill>
                  <a:srgbClr val="003855"/>
                </a:solidFill>
              </a:rPr>
              <a:t>Les comptes à certifier correspondent à la comptabilité générale (bilan, compte de résultat, annexes) tenue par le comptable public avec Hélios.</a:t>
            </a:r>
          </a:p>
          <a:p>
            <a:pPr marL="0" lvl="0" indent="0" algn="just">
              <a:spcBef>
                <a:spcPts val="1576"/>
              </a:spcBef>
              <a:spcAft>
                <a:spcPts val="451"/>
              </a:spcAft>
              <a:buClr>
                <a:srgbClr val="A50021"/>
              </a:buClr>
              <a:buSzPct val="100000"/>
              <a:buFont typeface="Times New Roman" pitchFamily="18"/>
              <a:buChar cha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pPr>
            <a:r>
              <a:rPr lang="fr-FR" sz="2000" b="1" kern="0" dirty="0">
                <a:solidFill>
                  <a:srgbClr val="003855"/>
                </a:solidFill>
              </a:rPr>
              <a:t>Des travaux d'audit de certification organisés en deux temps :</a:t>
            </a:r>
          </a:p>
          <a:p>
            <a:pPr marL="0" lvl="1" indent="0" algn="just">
              <a:lnSpc>
                <a:spcPct val="120000"/>
              </a:lnSpc>
              <a:spcBef>
                <a:spcPts val="451"/>
              </a:spcBef>
              <a:spcAft>
                <a:spcPts val="451"/>
              </a:spcAft>
              <a:buClr>
                <a:srgbClr val="C47820"/>
              </a:buClr>
              <a:buSzPct val="100000"/>
              <a:buFont typeface="Wingdings" pitchFamily="2"/>
              <a:buChar char=""/>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800" b="1" kern="0" dirty="0"/>
              <a:t>Les missions intermédiaires</a:t>
            </a:r>
            <a:r>
              <a:rPr lang="fr-FR" sz="1800" kern="0" dirty="0"/>
              <a:t> (ou intérimaires) : examen du contrôle interne comptable et financier.</a:t>
            </a:r>
          </a:p>
          <a:p>
            <a:pPr marL="474480" lvl="1" indent="-206280" algn="just">
              <a:lnSpc>
                <a:spcPct val="50000"/>
              </a:lnSpc>
              <a:spcBef>
                <a:spcPts val="451"/>
              </a:spcBef>
              <a:spcAft>
                <a:spcPts val="451"/>
              </a:spcAft>
              <a:buNone/>
              <a:tabLst>
                <a:tab pos="653400" algn="l"/>
                <a:tab pos="659160" algn="l"/>
                <a:tab pos="1108440" algn="l"/>
                <a:tab pos="1557720" algn="l"/>
                <a:tab pos="2006999" algn="l"/>
                <a:tab pos="2455919" algn="l"/>
                <a:tab pos="2905200" algn="l"/>
                <a:tab pos="3354480" algn="l"/>
                <a:tab pos="3803759" algn="l"/>
                <a:tab pos="4253040" algn="l"/>
                <a:tab pos="4702319" algn="l"/>
                <a:tab pos="5151600" algn="l"/>
                <a:tab pos="5600879" algn="l"/>
                <a:tab pos="6050160" algn="l"/>
                <a:tab pos="6499440" algn="l"/>
                <a:tab pos="6948719" algn="l"/>
                <a:tab pos="7398000" algn="l"/>
                <a:tab pos="7847279" algn="l"/>
                <a:tab pos="8296559" algn="l"/>
                <a:tab pos="8745840" algn="l"/>
                <a:tab pos="9195120" algn="l"/>
              </a:tabLst>
            </a:pPr>
            <a:endParaRPr lang="fr-FR" sz="1800" kern="0" dirty="0"/>
          </a:p>
          <a:p>
            <a:pPr marL="0" lvl="1" indent="0" algn="just">
              <a:spcBef>
                <a:spcPts val="451"/>
              </a:spcBef>
              <a:spcAft>
                <a:spcPts val="451"/>
              </a:spcAft>
              <a:buClr>
                <a:srgbClr val="C47820"/>
              </a:buClr>
              <a:buSzPct val="100000"/>
              <a:buFont typeface="Wingdings" pitchFamily="2"/>
              <a:buChar char=""/>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800" b="1" kern="0" dirty="0"/>
              <a:t>Les missions finales</a:t>
            </a:r>
            <a:r>
              <a:rPr lang="fr-FR" sz="1800" kern="0" dirty="0"/>
              <a:t> par lesquelles le commissaire aux comptes examine :</a:t>
            </a:r>
          </a:p>
          <a:p>
            <a:pPr marL="0" lvl="2" indent="0" algn="just">
              <a:lnSpc>
                <a:spcPct val="120000"/>
              </a:lnSpc>
              <a:spcBef>
                <a:spcPts val="451"/>
              </a:spcBef>
              <a:spcAft>
                <a:spcPts val="451"/>
              </a:spcAft>
              <a:buClr>
                <a:srgbClr val="A50021"/>
              </a:buClr>
              <a:buSzPct val="100000"/>
              <a:buFont typeface="Wingdings" pitchFamily="2"/>
              <a:buChar char=""/>
              <a:tabLst>
                <a:tab pos="1143000"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 pos="9434160" algn="l"/>
                <a:tab pos="9883440" algn="l"/>
              </a:tabLst>
            </a:pPr>
            <a:r>
              <a:rPr lang="fr-FR" sz="1800" kern="0" dirty="0"/>
              <a:t>les opérations de clôture et les opérations d’inventaire</a:t>
            </a:r>
          </a:p>
          <a:p>
            <a:pPr marL="0" lvl="2" indent="0" algn="just">
              <a:lnSpc>
                <a:spcPct val="120000"/>
              </a:lnSpc>
              <a:spcBef>
                <a:spcPts val="451"/>
              </a:spcBef>
              <a:spcAft>
                <a:spcPts val="451"/>
              </a:spcAft>
              <a:buClr>
                <a:srgbClr val="A50021"/>
              </a:buClr>
              <a:buSzPct val="100000"/>
              <a:buFont typeface="Wingdings" pitchFamily="2"/>
              <a:buChar char=""/>
              <a:tabLst>
                <a:tab pos="1143000"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 pos="9434160" algn="l"/>
                <a:tab pos="9883440" algn="l"/>
              </a:tabLst>
            </a:pPr>
            <a:r>
              <a:rPr lang="fr-FR" sz="1800" kern="0" dirty="0"/>
              <a:t>la justification des soldes (montants significatifs)</a:t>
            </a:r>
          </a:p>
          <a:p>
            <a:pPr marL="0" lvl="2" indent="0" algn="just">
              <a:lnSpc>
                <a:spcPct val="120000"/>
              </a:lnSpc>
              <a:spcBef>
                <a:spcPts val="451"/>
              </a:spcBef>
              <a:spcAft>
                <a:spcPts val="451"/>
              </a:spcAft>
              <a:buClr>
                <a:srgbClr val="A50021"/>
              </a:buClr>
              <a:buSzPct val="100000"/>
              <a:buFont typeface="Wingdings" pitchFamily="2"/>
              <a:buChar char=""/>
              <a:tabLst>
                <a:tab pos="1143000"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 pos="9434160" algn="l"/>
                <a:tab pos="9883440" algn="l"/>
              </a:tabLst>
            </a:pPr>
            <a:r>
              <a:rPr lang="fr-FR" sz="1800" kern="0" dirty="0"/>
              <a:t>les procédures détectées à risque lors de la mission intermédiaire (défaillance du contrôle interne).</a:t>
            </a:r>
          </a:p>
          <a:p>
            <a:pPr marL="264960" lvl="0" indent="-264960" algn="just">
              <a:lnSpc>
                <a:spcPts val="0"/>
              </a:lnSpc>
              <a:spcBef>
                <a:spcPts val="201"/>
              </a:spcBef>
              <a:spcAft>
                <a:spcPts val="201"/>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39" algn="l"/>
                <a:tab pos="5839920" algn="l"/>
                <a:tab pos="6289200" algn="l"/>
                <a:tab pos="6738479" algn="l"/>
                <a:tab pos="7187760" algn="l"/>
                <a:tab pos="7637039" algn="l"/>
                <a:tab pos="8086320" algn="l"/>
                <a:tab pos="8535600" algn="l"/>
                <a:tab pos="8984880" algn="l"/>
              </a:tabLst>
            </a:pPr>
            <a:endParaRPr lang="fr-FR" sz="1800" b="1" kern="0" dirty="0"/>
          </a:p>
        </p:txBody>
      </p:sp>
      <p:sp>
        <p:nvSpPr>
          <p:cNvPr id="3" name="Titre 2"/>
          <p:cNvSpPr txBox="1">
            <a:spLocks noGrp="1"/>
          </p:cNvSpPr>
          <p:nvPr>
            <p:ph type="title" idx="4294967295"/>
          </p:nvPr>
        </p:nvSpPr>
        <p:spPr>
          <a:xfrm>
            <a:off x="304560" y="155160"/>
            <a:ext cx="8381879" cy="3186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ct val="95000"/>
              </a:lnSpc>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b="1" kern="0">
                <a:solidFill>
                  <a:srgbClr val="FFFFFF"/>
                </a:solidFill>
              </a:rPr>
              <a:t>L'objectif : préparer la venue du certificateur</a:t>
            </a:r>
          </a:p>
        </p:txBody>
      </p:sp>
      <p:sp>
        <p:nvSpPr>
          <p:cNvPr id="4" name="Text Box 3"/>
          <p:cNvSpPr/>
          <p:nvPr/>
        </p:nvSpPr>
        <p:spPr>
          <a:xfrm>
            <a:off x="179512" y="5085184"/>
            <a:ext cx="8763120" cy="62542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1125"/>
              </a:spcBef>
              <a:spcAft>
                <a:spcPts val="0"/>
              </a:spcAft>
              <a:buClr>
                <a:srgbClr val="800000"/>
              </a:buClr>
              <a:buSzPct val="100000"/>
              <a:buFont typeface="Arial" pitchFamily="34"/>
              <a:buChar char="•"/>
              <a:tabLst>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800" b="1" i="0" u="none" strike="noStrike" kern="1200" spc="0" baseline="0" dirty="0">
                <a:ln>
                  <a:noFill/>
                </a:ln>
                <a:solidFill>
                  <a:srgbClr val="C49026"/>
                </a:solidFill>
                <a:latin typeface="Arial" pitchFamily="18"/>
                <a:ea typeface="Microsoft YaHei" pitchFamily="2"/>
                <a:cs typeface="Mangal" pitchFamily="2"/>
              </a:rPr>
              <a:t> </a:t>
            </a:r>
            <a:r>
              <a:rPr lang="fr-FR" sz="1800" b="1" i="0" u="none" strike="noStrike" kern="1200" spc="0" baseline="0" dirty="0">
                <a:ln>
                  <a:noFill/>
                </a:ln>
                <a:solidFill>
                  <a:srgbClr val="CC9900"/>
                </a:solidFill>
                <a:latin typeface="Arial" pitchFamily="18"/>
                <a:ea typeface="Microsoft YaHei" pitchFamily="2"/>
                <a:cs typeface="Mangal" pitchFamily="2"/>
              </a:rPr>
              <a:t>La certification, ou la certification avec réserve ou encore le refus de   	certification sont directement liés au seuil de signification</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name="page62">
    <p:spTree>
      <p:nvGrpSpPr>
        <p:cNvPr id="1" name=""/>
        <p:cNvGrpSpPr/>
        <p:nvPr/>
      </p:nvGrpSpPr>
      <p:grpSpPr>
        <a:xfrm>
          <a:off x="0" y="0"/>
          <a:ext cx="0" cy="0"/>
          <a:chOff x="0" y="0"/>
          <a:chExt cx="0" cy="0"/>
        </a:xfrm>
      </p:grpSpPr>
      <p:pic>
        <p:nvPicPr>
          <p:cNvPr id="2" name="Picture 6"/>
          <p:cNvPicPr>
            <a:picLocks noChangeAspect="1"/>
          </p:cNvPicPr>
          <p:nvPr/>
        </p:nvPicPr>
        <p:blipFill>
          <a:blip r:embed="rId3" cstate="print">
            <a:alphaModFix/>
            <a:lum/>
          </a:blip>
          <a:srcRect/>
          <a:stretch>
            <a:fillRect/>
          </a:stretch>
        </p:blipFill>
        <p:spPr>
          <a:xfrm>
            <a:off x="431280" y="1584360"/>
            <a:ext cx="7416720" cy="3887640"/>
          </a:xfrm>
          <a:prstGeom prst="rect">
            <a:avLst/>
          </a:prstGeom>
          <a:noFill/>
          <a:ln>
            <a:noFill/>
          </a:ln>
        </p:spPr>
      </p:pic>
      <p:sp>
        <p:nvSpPr>
          <p:cNvPr id="3" name="Text Box 5"/>
          <p:cNvSpPr/>
          <p:nvPr/>
        </p:nvSpPr>
        <p:spPr>
          <a:xfrm>
            <a:off x="228960" y="1080000"/>
            <a:ext cx="7979040" cy="5688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1576"/>
              </a:spcBef>
              <a:spcAft>
                <a:spcPts val="451"/>
              </a:spcAft>
              <a:buNone/>
              <a:tabLst/>
            </a:pPr>
            <a:r>
              <a:rPr lang="fr-FR" sz="1800" b="1" i="0" u="none" strike="noStrike" kern="1200" spc="0" baseline="0">
                <a:ln>
                  <a:noFill/>
                </a:ln>
                <a:solidFill>
                  <a:srgbClr val="4060AF"/>
                </a:solidFill>
                <a:latin typeface="Arial" pitchFamily="18"/>
                <a:ea typeface="Microsoft YaHei" pitchFamily="2"/>
                <a:cs typeface="Mangal" pitchFamily="2"/>
              </a:rPr>
              <a:t>La mission du certificateur est permanente et s’étale sur 6 ans.</a:t>
            </a:r>
          </a:p>
          <a:p>
            <a:pPr marL="714240" marR="0" lvl="3" indent="-169920" algn="l" rtl="0" hangingPunct="1">
              <a:lnSpc>
                <a:spcPct val="100000"/>
              </a:lnSpc>
              <a:spcBef>
                <a:spcPts val="374"/>
              </a:spcBef>
              <a:spcAft>
                <a:spcPts val="374"/>
              </a:spcAft>
              <a:buNone/>
              <a:tabLst/>
            </a:pPr>
            <a:endParaRPr lang="fr-FR" sz="1500" b="0" i="0" u="none" strike="noStrike" kern="1200" spc="0" baseline="0">
              <a:ln>
                <a:noFill/>
              </a:ln>
              <a:solidFill>
                <a:srgbClr val="003855"/>
              </a:solidFill>
              <a:latin typeface="Arial" pitchFamily="18"/>
              <a:ea typeface="Microsoft YaHei" pitchFamily="2"/>
              <a:cs typeface="Mangal" pitchFamily="2"/>
            </a:endParaRPr>
          </a:p>
          <a:p>
            <a:pPr marL="714240" marR="0" lvl="3" indent="-169920" algn="l" rtl="0" hangingPunct="1">
              <a:lnSpc>
                <a:spcPct val="100000"/>
              </a:lnSpc>
              <a:spcBef>
                <a:spcPts val="374"/>
              </a:spcBef>
              <a:spcAft>
                <a:spcPts val="374"/>
              </a:spcAft>
              <a:buNone/>
              <a:tabLst/>
            </a:pPr>
            <a:endParaRPr lang="fr-FR" sz="1500" b="0" i="0" u="none" strike="noStrike" kern="1200" spc="0" baseline="0">
              <a:ln>
                <a:noFill/>
              </a:ln>
              <a:solidFill>
                <a:srgbClr val="003855"/>
              </a:solidFill>
              <a:latin typeface="Arial" pitchFamily="18"/>
              <a:ea typeface="Microsoft YaHei" pitchFamily="2"/>
              <a:cs typeface="Mangal" pitchFamily="2"/>
            </a:endParaRPr>
          </a:p>
          <a:p>
            <a:pPr marL="714240" marR="0" lvl="3" indent="-169920" algn="l" rtl="0" hangingPunct="1">
              <a:lnSpc>
                <a:spcPct val="100000"/>
              </a:lnSpc>
              <a:spcBef>
                <a:spcPts val="374"/>
              </a:spcBef>
              <a:spcAft>
                <a:spcPts val="374"/>
              </a:spcAft>
              <a:buNone/>
              <a:tabLst/>
            </a:pPr>
            <a:endParaRPr lang="fr-FR" sz="1500" b="0" i="0" u="none" strike="noStrike" kern="1200" spc="0" baseline="0">
              <a:ln>
                <a:noFill/>
              </a:ln>
              <a:solidFill>
                <a:srgbClr val="003855"/>
              </a:solidFill>
              <a:latin typeface="Arial" pitchFamily="18"/>
              <a:ea typeface="Microsoft YaHei" pitchFamily="2"/>
              <a:cs typeface="Mangal" pitchFamily="2"/>
            </a:endParaRPr>
          </a:p>
          <a:p>
            <a:pPr marL="714240" marR="0" lvl="3" indent="-169920" algn="l" rtl="0" hangingPunct="1">
              <a:lnSpc>
                <a:spcPct val="100000"/>
              </a:lnSpc>
              <a:spcBef>
                <a:spcPts val="374"/>
              </a:spcBef>
              <a:spcAft>
                <a:spcPts val="374"/>
              </a:spcAft>
              <a:buNone/>
              <a:tabLst/>
            </a:pPr>
            <a:endParaRPr lang="fr-FR" sz="1500" b="0" i="0" u="none" strike="noStrike" kern="1200" spc="0" baseline="0">
              <a:ln>
                <a:noFill/>
              </a:ln>
              <a:solidFill>
                <a:srgbClr val="003855"/>
              </a:solidFill>
              <a:latin typeface="Arial" pitchFamily="18"/>
              <a:ea typeface="Microsoft YaHei" pitchFamily="2"/>
              <a:cs typeface="Mangal" pitchFamily="2"/>
            </a:endParaRPr>
          </a:p>
          <a:p>
            <a:pPr marL="714240" marR="0" lvl="3" indent="-169920" algn="l" rtl="0" hangingPunct="1">
              <a:lnSpc>
                <a:spcPct val="100000"/>
              </a:lnSpc>
              <a:spcBef>
                <a:spcPts val="374"/>
              </a:spcBef>
              <a:spcAft>
                <a:spcPts val="374"/>
              </a:spcAft>
              <a:buNone/>
              <a:tabLst/>
            </a:pPr>
            <a:endParaRPr lang="fr-FR" sz="1500" b="0" i="0" u="none" strike="noStrike" kern="1200" spc="0" baseline="0">
              <a:ln>
                <a:noFill/>
              </a:ln>
              <a:solidFill>
                <a:srgbClr val="003855"/>
              </a:solidFill>
              <a:latin typeface="Arial" pitchFamily="18"/>
              <a:ea typeface="Microsoft YaHei" pitchFamily="2"/>
              <a:cs typeface="Mangal" pitchFamily="2"/>
            </a:endParaRPr>
          </a:p>
          <a:p>
            <a:pPr marL="714240" marR="0" lvl="3" indent="-169920" algn="l" rtl="0" hangingPunct="1">
              <a:lnSpc>
                <a:spcPct val="100000"/>
              </a:lnSpc>
              <a:spcBef>
                <a:spcPts val="374"/>
              </a:spcBef>
              <a:spcAft>
                <a:spcPts val="374"/>
              </a:spcAft>
              <a:buNone/>
              <a:tabLst/>
            </a:pPr>
            <a:endParaRPr lang="fr-FR" sz="1500" b="0" i="0" u="none" strike="noStrike" kern="1200" spc="0" baseline="0">
              <a:ln>
                <a:noFill/>
              </a:ln>
              <a:solidFill>
                <a:srgbClr val="003855"/>
              </a:solidFill>
              <a:latin typeface="Arial" pitchFamily="18"/>
              <a:ea typeface="Microsoft YaHei" pitchFamily="2"/>
              <a:cs typeface="Mangal" pitchFamily="2"/>
            </a:endParaRPr>
          </a:p>
          <a:p>
            <a:pPr marL="714240" marR="0" lvl="3" indent="-169920" algn="l" rtl="0" hangingPunct="1">
              <a:lnSpc>
                <a:spcPct val="100000"/>
              </a:lnSpc>
              <a:spcBef>
                <a:spcPts val="374"/>
              </a:spcBef>
              <a:spcAft>
                <a:spcPts val="374"/>
              </a:spcAft>
              <a:buNone/>
              <a:tabLst/>
            </a:pPr>
            <a:endParaRPr lang="fr-FR" sz="1500" b="0" i="0" u="none" strike="noStrike" kern="1200" spc="0" baseline="0">
              <a:ln>
                <a:noFill/>
              </a:ln>
              <a:solidFill>
                <a:srgbClr val="003855"/>
              </a:solidFill>
              <a:latin typeface="Arial" pitchFamily="18"/>
              <a:ea typeface="Microsoft YaHei" pitchFamily="2"/>
              <a:cs typeface="Mangal" pitchFamily="2"/>
            </a:endParaRPr>
          </a:p>
          <a:p>
            <a:pPr marL="714240" marR="0" lvl="3" indent="-169920" algn="l" rtl="0" hangingPunct="1">
              <a:lnSpc>
                <a:spcPct val="100000"/>
              </a:lnSpc>
              <a:spcBef>
                <a:spcPts val="374"/>
              </a:spcBef>
              <a:spcAft>
                <a:spcPts val="374"/>
              </a:spcAft>
              <a:buNone/>
              <a:tabLst/>
            </a:pPr>
            <a:endParaRPr lang="fr-FR" sz="1500" b="0" i="0" u="none" strike="noStrike" kern="1200" spc="0" baseline="0">
              <a:ln>
                <a:noFill/>
              </a:ln>
              <a:solidFill>
                <a:srgbClr val="003855"/>
              </a:solidFill>
              <a:latin typeface="Arial" pitchFamily="18"/>
              <a:ea typeface="Microsoft YaHei" pitchFamily="2"/>
              <a:cs typeface="Mangal" pitchFamily="2"/>
            </a:endParaRPr>
          </a:p>
          <a:p>
            <a:pPr marL="714240" marR="0" lvl="3" indent="-169920" algn="l" rtl="0" hangingPunct="1">
              <a:lnSpc>
                <a:spcPct val="100000"/>
              </a:lnSpc>
              <a:spcBef>
                <a:spcPts val="374"/>
              </a:spcBef>
              <a:spcAft>
                <a:spcPts val="374"/>
              </a:spcAft>
              <a:buNone/>
              <a:tabLst/>
            </a:pPr>
            <a:endParaRPr lang="fr-FR" sz="1500" b="0" i="0" u="none" strike="noStrike" kern="1200" spc="0" baseline="0">
              <a:ln>
                <a:noFill/>
              </a:ln>
              <a:solidFill>
                <a:srgbClr val="003855"/>
              </a:solidFill>
              <a:latin typeface="Arial" pitchFamily="18"/>
              <a:ea typeface="Microsoft YaHei" pitchFamily="2"/>
              <a:cs typeface="Mangal" pitchFamily="2"/>
            </a:endParaRPr>
          </a:p>
          <a:p>
            <a:pPr marL="714240" marR="0" lvl="3" indent="-169920" algn="l" rtl="0" hangingPunct="1">
              <a:lnSpc>
                <a:spcPct val="100000"/>
              </a:lnSpc>
              <a:spcBef>
                <a:spcPts val="374"/>
              </a:spcBef>
              <a:spcAft>
                <a:spcPts val="374"/>
              </a:spcAft>
              <a:buNone/>
              <a:tabLst/>
            </a:pPr>
            <a:endParaRPr lang="fr-FR" sz="1500" b="0" i="0" u="none" strike="noStrike" kern="1200" spc="0" baseline="0">
              <a:ln>
                <a:noFill/>
              </a:ln>
              <a:solidFill>
                <a:srgbClr val="003855"/>
              </a:solidFill>
              <a:latin typeface="Arial" pitchFamily="18"/>
              <a:ea typeface="Microsoft YaHei" pitchFamily="2"/>
              <a:cs typeface="Mangal" pitchFamily="2"/>
            </a:endParaRPr>
          </a:p>
          <a:p>
            <a:pPr marL="714240" marR="0" lvl="3" indent="-169920" algn="l" rtl="0" hangingPunct="1">
              <a:lnSpc>
                <a:spcPct val="100000"/>
              </a:lnSpc>
              <a:spcBef>
                <a:spcPts val="374"/>
              </a:spcBef>
              <a:spcAft>
                <a:spcPts val="374"/>
              </a:spcAft>
              <a:buNone/>
              <a:tabLst/>
            </a:pPr>
            <a:endParaRPr lang="fr-FR" sz="1500" b="0" i="0" u="none" strike="noStrike" kern="1200" spc="0" baseline="0">
              <a:ln>
                <a:noFill/>
              </a:ln>
              <a:solidFill>
                <a:srgbClr val="003855"/>
              </a:solidFill>
              <a:latin typeface="Arial" pitchFamily="18"/>
              <a:ea typeface="Microsoft YaHei" pitchFamily="2"/>
              <a:cs typeface="Mangal" pitchFamily="2"/>
            </a:endParaRPr>
          </a:p>
          <a:p>
            <a:pPr marL="714240" marR="0" lvl="3" indent="-169920" algn="l" rtl="0" hangingPunct="1">
              <a:lnSpc>
                <a:spcPct val="100000"/>
              </a:lnSpc>
              <a:spcBef>
                <a:spcPts val="374"/>
              </a:spcBef>
              <a:spcAft>
                <a:spcPts val="374"/>
              </a:spcAft>
              <a:buNone/>
              <a:tabLst/>
            </a:pPr>
            <a:endParaRPr lang="fr-FR" sz="1700" b="1" i="0" u="none" strike="noStrike" kern="1200" spc="0" baseline="0">
              <a:ln>
                <a:noFill/>
              </a:ln>
              <a:solidFill>
                <a:srgbClr val="003855"/>
              </a:solidFill>
              <a:latin typeface="Arial" pitchFamily="18"/>
              <a:ea typeface="Microsoft YaHei" pitchFamily="2"/>
              <a:cs typeface="Mangal" pitchFamily="2"/>
            </a:endParaRPr>
          </a:p>
          <a:p>
            <a:pPr marL="714240" marR="0" lvl="3" indent="-169920" algn="l" rtl="0" hangingPunct="1">
              <a:lnSpc>
                <a:spcPct val="100000"/>
              </a:lnSpc>
              <a:spcBef>
                <a:spcPts val="374"/>
              </a:spcBef>
              <a:spcAft>
                <a:spcPts val="374"/>
              </a:spcAft>
              <a:buNone/>
              <a:tabLst/>
            </a:pPr>
            <a:endParaRPr lang="fr-FR" sz="1700" b="1" i="0" u="none" strike="noStrike" kern="1200" spc="0" baseline="0">
              <a:ln>
                <a:noFill/>
              </a:ln>
              <a:solidFill>
                <a:srgbClr val="003855"/>
              </a:solidFill>
              <a:latin typeface="Arial" pitchFamily="18"/>
              <a:ea typeface="Microsoft YaHei" pitchFamily="2"/>
              <a:cs typeface="Mangal" pitchFamily="2"/>
            </a:endParaRPr>
          </a:p>
          <a:p>
            <a:pPr marL="714240" marR="0" lvl="3" indent="-169920" algn="l" rtl="0" hangingPunct="1">
              <a:lnSpc>
                <a:spcPct val="100000"/>
              </a:lnSpc>
              <a:spcBef>
                <a:spcPts val="374"/>
              </a:spcBef>
              <a:spcAft>
                <a:spcPts val="374"/>
              </a:spcAft>
              <a:buNone/>
              <a:tabLst/>
            </a:pPr>
            <a:endParaRPr lang="fr-FR" sz="1700" b="1" i="0" u="none" strike="noStrike" kern="1200" spc="0" baseline="0">
              <a:ln>
                <a:noFill/>
              </a:ln>
              <a:solidFill>
                <a:srgbClr val="003855"/>
              </a:solidFill>
              <a:latin typeface="Arial" pitchFamily="18"/>
              <a:ea typeface="Microsoft YaHei" pitchFamily="2"/>
              <a:cs typeface="Mangal" pitchFamily="2"/>
            </a:endParaRPr>
          </a:p>
          <a:p>
            <a:pPr marL="714240" marR="0" lvl="3" indent="-169920" algn="l" rtl="0" hangingPunct="1">
              <a:lnSpc>
                <a:spcPct val="100000"/>
              </a:lnSpc>
              <a:spcBef>
                <a:spcPts val="374"/>
              </a:spcBef>
              <a:spcAft>
                <a:spcPts val="374"/>
              </a:spcAft>
              <a:buNone/>
              <a:tabLst/>
            </a:pPr>
            <a:endParaRPr lang="fr-FR" sz="1700" b="1" i="0" u="none" strike="noStrike" kern="1200" spc="0" baseline="0">
              <a:ln>
                <a:noFill/>
              </a:ln>
              <a:solidFill>
                <a:srgbClr val="003855"/>
              </a:solidFill>
              <a:latin typeface="Arial" pitchFamily="18"/>
              <a:ea typeface="Microsoft YaHei" pitchFamily="2"/>
              <a:cs typeface="Mangal" pitchFamily="2"/>
            </a:endParaRPr>
          </a:p>
          <a:p>
            <a:pPr marL="714240" marR="0" lvl="3" indent="-169920" algn="l" rtl="0" hangingPunct="1">
              <a:lnSpc>
                <a:spcPct val="100000"/>
              </a:lnSpc>
              <a:spcBef>
                <a:spcPts val="374"/>
              </a:spcBef>
              <a:spcAft>
                <a:spcPts val="374"/>
              </a:spcAft>
              <a:buNone/>
              <a:tabLst/>
            </a:pPr>
            <a:r>
              <a:rPr lang="fr-FR" sz="1700" b="1" i="0" u="none" strike="noStrike" kern="1200" spc="0" baseline="0">
                <a:ln>
                  <a:noFill/>
                </a:ln>
                <a:solidFill>
                  <a:srgbClr val="003855"/>
                </a:solidFill>
                <a:latin typeface="Arial" pitchFamily="18"/>
                <a:ea typeface="Microsoft YaHei" pitchFamily="2"/>
                <a:cs typeface="Mangal" pitchFamily="2"/>
              </a:rPr>
              <a:t>Premier exercice de certification : audit du bilan d’ouverture</a:t>
            </a:r>
          </a:p>
        </p:txBody>
      </p:sp>
      <p:sp>
        <p:nvSpPr>
          <p:cNvPr id="4" name="Text Box 1"/>
          <p:cNvSpPr/>
          <p:nvPr/>
        </p:nvSpPr>
        <p:spPr>
          <a:xfrm>
            <a:off x="2218319" y="576000"/>
            <a:ext cx="3325679" cy="3445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9360">
            <a:solidFill>
              <a:srgbClr val="000000"/>
            </a:solidFill>
            <a:prstDash val="solid"/>
            <a:miter/>
          </a:ln>
        </p:spPr>
        <p:txBody>
          <a:bodyPr vert="horz" wrap="square" lIns="0" tIns="0" rIns="0" bIns="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5000"/>
              </a:lnSpc>
              <a:spcBef>
                <a:spcPts val="0"/>
              </a:spcBef>
              <a:spcAft>
                <a:spcPts val="0"/>
              </a:spcAft>
              <a:buNone/>
              <a:tabLst/>
            </a:pPr>
            <a:r>
              <a:rPr lang="fr-FR" sz="2200" b="1" i="0" u="none" strike="noStrike" kern="1200" spc="0" baseline="0" dirty="0">
                <a:ln>
                  <a:noFill/>
                </a:ln>
                <a:solidFill>
                  <a:srgbClr val="D70067"/>
                </a:solidFill>
                <a:latin typeface="Arial" pitchFamily="18"/>
                <a:ea typeface="Microsoft YaHei" pitchFamily="2"/>
                <a:cs typeface="Mangal" pitchFamily="2"/>
              </a:rPr>
              <a:t>Le calendrier prévisible</a:t>
            </a:r>
          </a:p>
        </p:txBody>
      </p:sp>
      <p:sp>
        <p:nvSpPr>
          <p:cNvPr id="5" name="Rectangle 7"/>
          <p:cNvSpPr/>
          <p:nvPr/>
        </p:nvSpPr>
        <p:spPr>
          <a:xfrm>
            <a:off x="305280" y="152640"/>
            <a:ext cx="8381879" cy="3970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95000"/>
              </a:lnSpc>
              <a:spcBef>
                <a:spcPts val="0"/>
              </a:spcBef>
              <a:spcAft>
                <a:spcPts val="0"/>
              </a:spcAft>
              <a:buNone/>
              <a:tabLst/>
            </a:pPr>
            <a:r>
              <a:rPr lang="fr-FR" sz="2200" b="1" i="0" u="none" strike="noStrike" kern="1200" spc="0" baseline="0">
                <a:ln>
                  <a:noFill/>
                </a:ln>
                <a:solidFill>
                  <a:srgbClr val="FFFFFF"/>
                </a:solidFill>
                <a:latin typeface="Arial" pitchFamily="18"/>
                <a:ea typeface="Microsoft YaHei" pitchFamily="2"/>
                <a:cs typeface="Mangal" pitchFamily="2"/>
              </a:rPr>
              <a:t>L'objectif : préparer la venue du certificateur</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name="page63">
    <p:spTree>
      <p:nvGrpSpPr>
        <p:cNvPr id="1" name=""/>
        <p:cNvGrpSpPr/>
        <p:nvPr/>
      </p:nvGrpSpPr>
      <p:grpSpPr>
        <a:xfrm>
          <a:off x="0" y="0"/>
          <a:ext cx="0" cy="0"/>
          <a:chOff x="0" y="0"/>
          <a:chExt cx="0" cy="0"/>
        </a:xfrm>
      </p:grpSpPr>
      <p:sp>
        <p:nvSpPr>
          <p:cNvPr id="2" name="Text Box 1"/>
          <p:cNvSpPr/>
          <p:nvPr/>
        </p:nvSpPr>
        <p:spPr>
          <a:xfrm>
            <a:off x="216000" y="792000"/>
            <a:ext cx="8748720" cy="5256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400"/>
              </a:spcBef>
              <a:spcAft>
                <a:spcPts val="4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kern="1200" spc="0" baseline="0" dirty="0">
                <a:ln>
                  <a:noFill/>
                </a:ln>
                <a:solidFill>
                  <a:schemeClr val="accent1">
                    <a:lumMod val="50000"/>
                  </a:schemeClr>
                </a:solidFill>
                <a:latin typeface="Arial" pitchFamily="18"/>
                <a:ea typeface="Microsoft YaHei" pitchFamily="2"/>
                <a:cs typeface="Mangal" pitchFamily="2"/>
              </a:rPr>
              <a:t>La fiche n°8 « Préparer la venue du certificateur » présente les dossiers à constituer en amont de la venue du certificateur.</a:t>
            </a:r>
          </a:p>
          <a:p>
            <a:pPr marL="0" marR="0" lvl="0" indent="0" algn="l" rtl="0" hangingPunct="1">
              <a:lnSpc>
                <a:spcPct val="100000"/>
              </a:lnSpc>
              <a:spcBef>
                <a:spcPts val="400"/>
              </a:spcBef>
              <a:spcAft>
                <a:spcPts val="4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1" i="0" u="none" strike="noStrike" kern="1200" spc="0" baseline="0" dirty="0">
              <a:ln>
                <a:noFill/>
              </a:ln>
              <a:solidFill>
                <a:schemeClr val="accent1">
                  <a:lumMod val="50000"/>
                </a:schemeClr>
              </a:solidFill>
              <a:latin typeface="Arial" pitchFamily="18"/>
              <a:ea typeface="Microsoft YaHei" pitchFamily="2"/>
              <a:cs typeface="Mangal" pitchFamily="2"/>
            </a:endParaRPr>
          </a:p>
          <a:p>
            <a:pPr marL="0" marR="0" lvl="0" indent="0" algn="l" rtl="0" hangingPunct="1">
              <a:lnSpc>
                <a:spcPct val="100000"/>
              </a:lnSpc>
              <a:spcBef>
                <a:spcPts val="400"/>
              </a:spcBef>
              <a:spcAft>
                <a:spcPts val="4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kern="1200" spc="0" baseline="0" dirty="0">
                <a:ln>
                  <a:noFill/>
                </a:ln>
                <a:solidFill>
                  <a:schemeClr val="accent1">
                    <a:lumMod val="50000"/>
                  </a:schemeClr>
                </a:solidFill>
                <a:latin typeface="Arial" pitchFamily="18"/>
                <a:ea typeface="Microsoft YaHei" pitchFamily="2"/>
                <a:cs typeface="Mangal" pitchFamily="2"/>
              </a:rPr>
              <a:t>La constitution d'une documentation la plus exhaustive possible doit permettre au certificateur de :</a:t>
            </a:r>
          </a:p>
          <a:p>
            <a:pPr marL="457200" lvl="3">
              <a:spcBef>
                <a:spcPts val="400"/>
              </a:spcBef>
              <a:spcAft>
                <a:spcPts val="40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kern="1200" spc="0" baseline="0" dirty="0">
                <a:ln>
                  <a:noFill/>
                </a:ln>
                <a:solidFill>
                  <a:schemeClr val="accent1">
                    <a:lumMod val="50000"/>
                  </a:schemeClr>
                </a:solidFill>
                <a:latin typeface="Arial" pitchFamily="18"/>
                <a:ea typeface="Microsoft YaHei" pitchFamily="2"/>
                <a:cs typeface="Mangal" pitchFamily="2"/>
              </a:rPr>
              <a:t> prendre connaissance rapidement de l'environnement de l'EPS (dossier permanent),</a:t>
            </a:r>
          </a:p>
          <a:p>
            <a:pPr marL="457200" lvl="3">
              <a:spcBef>
                <a:spcPts val="400"/>
              </a:spcBef>
              <a:spcAft>
                <a:spcPts val="40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kern="1200" spc="0" baseline="0" dirty="0">
                <a:ln>
                  <a:noFill/>
                </a:ln>
                <a:solidFill>
                  <a:schemeClr val="accent1">
                    <a:lumMod val="50000"/>
                  </a:schemeClr>
                </a:solidFill>
                <a:latin typeface="Arial" pitchFamily="18"/>
                <a:ea typeface="Microsoft YaHei" pitchFamily="2"/>
                <a:cs typeface="Mangal" pitchFamily="2"/>
              </a:rPr>
              <a:t> assurer une documentation et une traçabilité des contrôles effectués au titre du contrôle interne (dossier de contrôle interne),</a:t>
            </a:r>
          </a:p>
          <a:p>
            <a:pPr marL="457200" lvl="3">
              <a:spcBef>
                <a:spcPts val="400"/>
              </a:spcBef>
              <a:spcAft>
                <a:spcPts val="40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kern="1200" spc="0" baseline="0" dirty="0">
                <a:ln>
                  <a:noFill/>
                </a:ln>
                <a:solidFill>
                  <a:schemeClr val="accent1">
                    <a:lumMod val="50000"/>
                  </a:schemeClr>
                </a:solidFill>
                <a:latin typeface="Arial" pitchFamily="18"/>
                <a:ea typeface="Microsoft YaHei" pitchFamily="2"/>
                <a:cs typeface="Mangal" pitchFamily="2"/>
              </a:rPr>
              <a:t> assurer une justification des soldes des comptes présents à la clôture de l'exercice (dossier de clôture).</a:t>
            </a:r>
          </a:p>
        </p:txBody>
      </p:sp>
      <p:sp>
        <p:nvSpPr>
          <p:cNvPr id="3" name="Text Box 2"/>
          <p:cNvSpPr/>
          <p:nvPr/>
        </p:nvSpPr>
        <p:spPr>
          <a:xfrm>
            <a:off x="8028000" y="6469200"/>
            <a:ext cx="735119" cy="1792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 name="Text Box 3"/>
          <p:cNvSpPr/>
          <p:nvPr/>
        </p:nvSpPr>
        <p:spPr>
          <a:xfrm>
            <a:off x="1476360" y="6742079"/>
            <a:ext cx="1150920" cy="1159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500" b="0" i="0" u="none" strike="noStrike" kern="1200" spc="0" baseline="0">
                <a:ln>
                  <a:noFill/>
                </a:ln>
                <a:solidFill>
                  <a:srgbClr val="FFFFFF"/>
                </a:solidFill>
                <a:latin typeface="Arial" pitchFamily="18"/>
                <a:ea typeface="Microsoft YaHei" pitchFamily="2"/>
                <a:cs typeface="Mangal" pitchFamily="2"/>
              </a:rPr>
              <a:t>Titre de la présentation</a:t>
            </a:r>
          </a:p>
        </p:txBody>
      </p:sp>
      <p:sp>
        <p:nvSpPr>
          <p:cNvPr id="5" name="Rectangle 4"/>
          <p:cNvSpPr/>
          <p:nvPr/>
        </p:nvSpPr>
        <p:spPr>
          <a:xfrm>
            <a:off x="324000" y="0"/>
            <a:ext cx="8381879" cy="468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b="1" i="0" u="none" strike="noStrike" kern="1200" spc="0" baseline="0">
                <a:ln>
                  <a:noFill/>
                </a:ln>
                <a:solidFill>
                  <a:srgbClr val="FFFFFF"/>
                </a:solidFill>
                <a:latin typeface="Arial" pitchFamily="18"/>
                <a:ea typeface="Microsoft YaHei" pitchFamily="2"/>
                <a:cs typeface="Mangal" pitchFamily="2"/>
              </a:rPr>
              <a:t>L'objectif : préparer la venue du certificateur</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name="page64">
    <p:spTree>
      <p:nvGrpSpPr>
        <p:cNvPr id="1" name=""/>
        <p:cNvGrpSpPr/>
        <p:nvPr/>
      </p:nvGrpSpPr>
      <p:grpSpPr>
        <a:xfrm>
          <a:off x="0" y="0"/>
          <a:ext cx="0" cy="0"/>
          <a:chOff x="0" y="0"/>
          <a:chExt cx="0" cy="0"/>
        </a:xfrm>
      </p:grpSpPr>
      <p:sp>
        <p:nvSpPr>
          <p:cNvPr id="2" name="Text Box 1"/>
          <p:cNvSpPr/>
          <p:nvPr/>
        </p:nvSpPr>
        <p:spPr>
          <a:xfrm>
            <a:off x="216000" y="576000"/>
            <a:ext cx="8748720" cy="5472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400"/>
              </a:spcBef>
              <a:spcAft>
                <a:spcPts val="4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0" u="sng" strike="noStrike" kern="1200" spc="0" baseline="0" dirty="0">
                <a:ln>
                  <a:noFill/>
                </a:ln>
                <a:solidFill>
                  <a:schemeClr val="accent1">
                    <a:lumMod val="50000"/>
                  </a:schemeClr>
                </a:solidFill>
                <a:uFillTx/>
                <a:latin typeface="Arial" pitchFamily="18"/>
                <a:ea typeface="Microsoft YaHei" pitchFamily="2"/>
                <a:cs typeface="Mangal" pitchFamily="2"/>
              </a:rPr>
              <a:t>Le dossier permanent :</a:t>
            </a:r>
          </a:p>
          <a:p>
            <a:pPr marL="0" marR="0" lvl="0" indent="0" algn="l" rtl="0" hangingPunct="1">
              <a:lnSpc>
                <a:spcPct val="100000"/>
              </a:lnSpc>
              <a:spcBef>
                <a:spcPts val="400"/>
              </a:spcBef>
              <a:spcAft>
                <a:spcPts val="4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0" i="0" u="none" strike="noStrike" kern="1200" spc="0" baseline="0" dirty="0">
                <a:ln>
                  <a:noFill/>
                </a:ln>
                <a:solidFill>
                  <a:schemeClr val="accent1">
                    <a:lumMod val="50000"/>
                  </a:schemeClr>
                </a:solidFill>
                <a:latin typeface="Arial" pitchFamily="18"/>
                <a:ea typeface="Microsoft YaHei" pitchFamily="2"/>
                <a:cs typeface="Mangal" pitchFamily="2"/>
              </a:rPr>
              <a:t>Il regroupe au sein d'un dossier unique l'ensemble des documents juridiques, comptables et financiers de l'EPS attestant de son existence et de son évolution.</a:t>
            </a:r>
          </a:p>
          <a:p>
            <a:pPr marL="0" marR="0" lvl="0" indent="0" algn="l" rtl="0" hangingPunct="1">
              <a:lnSpc>
                <a:spcPct val="100000"/>
              </a:lnSpc>
              <a:spcBef>
                <a:spcPts val="400"/>
              </a:spcBef>
              <a:spcAft>
                <a:spcPts val="4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0" i="0" u="none" strike="noStrike" kern="1200" spc="0" baseline="0" dirty="0">
                <a:ln>
                  <a:noFill/>
                </a:ln>
                <a:solidFill>
                  <a:schemeClr val="accent1">
                    <a:lumMod val="50000"/>
                  </a:schemeClr>
                </a:solidFill>
                <a:latin typeface="Arial" pitchFamily="18"/>
                <a:ea typeface="Microsoft YaHei" pitchFamily="2"/>
                <a:cs typeface="Mangal" pitchFamily="2"/>
              </a:rPr>
              <a:t>Il présente un caractère pluriannuel.</a:t>
            </a:r>
          </a:p>
          <a:p>
            <a:pPr marL="0" marR="0" lvl="0" indent="0" algn="l" rtl="0" hangingPunct="1">
              <a:lnSpc>
                <a:spcPct val="100000"/>
              </a:lnSpc>
              <a:spcBef>
                <a:spcPts val="400"/>
              </a:spcBef>
              <a:spcAft>
                <a:spcPts val="4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0" i="0" u="none" strike="noStrike" kern="1200" spc="0" baseline="0" dirty="0">
                <a:ln>
                  <a:noFill/>
                </a:ln>
                <a:solidFill>
                  <a:schemeClr val="accent1">
                    <a:lumMod val="50000"/>
                  </a:schemeClr>
                </a:solidFill>
                <a:latin typeface="Arial" pitchFamily="18"/>
                <a:ea typeface="Microsoft YaHei" pitchFamily="2"/>
                <a:cs typeface="Mangal" pitchFamily="2"/>
              </a:rPr>
              <a:t>Sa constitution relève essentiellement des services de l'ordonnateur. L'EPS est encouragé à préparer un dossier de type dématérialisé dans la mesure du possible.</a:t>
            </a:r>
          </a:p>
          <a:p>
            <a:pPr marL="0" marR="0" lvl="0" indent="0" algn="l" rtl="0" hangingPunct="1">
              <a:lnSpc>
                <a:spcPct val="100000"/>
              </a:lnSpc>
              <a:spcBef>
                <a:spcPts val="400"/>
              </a:spcBef>
              <a:spcAft>
                <a:spcPts val="4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b="1" i="0" u="none" strike="noStrike" kern="1200" spc="0" baseline="0" dirty="0">
              <a:ln>
                <a:noFill/>
              </a:ln>
              <a:solidFill>
                <a:schemeClr val="accent1">
                  <a:lumMod val="50000"/>
                </a:schemeClr>
              </a:solidFill>
              <a:latin typeface="Arial" pitchFamily="18"/>
              <a:ea typeface="Microsoft YaHei" pitchFamily="2"/>
              <a:cs typeface="Mangal" pitchFamily="2"/>
            </a:endParaRPr>
          </a:p>
          <a:p>
            <a:pPr marL="0" marR="0" lvl="0" indent="0" algn="l" rtl="0" hangingPunct="1">
              <a:lnSpc>
                <a:spcPct val="100000"/>
              </a:lnSpc>
              <a:spcBef>
                <a:spcPts val="400"/>
              </a:spcBef>
              <a:spcAft>
                <a:spcPts val="400"/>
              </a:spcAft>
              <a:buClr>
                <a:srgbClr val="FF950E"/>
              </a:buClr>
              <a:buSzPct val="100000"/>
              <a:buFont typeface="Wingdings 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0" u="none" strike="noStrike" kern="1200" spc="0" baseline="0" dirty="0">
                <a:ln>
                  <a:noFill/>
                </a:ln>
                <a:solidFill>
                  <a:schemeClr val="accent1">
                    <a:lumMod val="50000"/>
                  </a:schemeClr>
                </a:solidFill>
                <a:latin typeface="Arial" pitchFamily="18"/>
                <a:ea typeface="Microsoft YaHei" pitchFamily="2"/>
                <a:cs typeface="Mangal" pitchFamily="2"/>
              </a:rPr>
              <a:t>Le certificateur a besoin de différents types d’informations,  notamment des éléments à caractère permanent mais évolutifs (utiles à chaque phase de sa mission et d’un exercice à l’autre) :</a:t>
            </a:r>
          </a:p>
          <a:p>
            <a:pPr marL="550080" marR="0" lvl="8" indent="0" algn="l" rtl="0" hangingPunct="1">
              <a:lnSpc>
                <a:spcPct val="100000"/>
              </a:lnSpc>
              <a:spcBef>
                <a:spcPts val="400"/>
              </a:spcBef>
              <a:spcAft>
                <a:spcPts val="400"/>
              </a:spcAft>
              <a:buClr>
                <a:srgbClr val="FF950E"/>
              </a:buClr>
              <a:buSzPct val="100000"/>
              <a:buFont typeface="Wingdings"/>
              <a:buChar char=""/>
              <a:tabLst>
                <a:tab pos="550080" algn="l"/>
                <a:tab pos="845280" algn="l"/>
                <a:tab pos="1448279" algn="l"/>
                <a:tab pos="1897560" algn="l"/>
                <a:tab pos="2346840" algn="l"/>
                <a:tab pos="2796120" algn="l"/>
                <a:tab pos="3245400" algn="l"/>
                <a:tab pos="3694680" algn="l"/>
                <a:tab pos="4143960" algn="l"/>
                <a:tab pos="4593239" algn="l"/>
                <a:tab pos="5042520" algn="l"/>
                <a:tab pos="5491799" algn="l"/>
                <a:tab pos="5941080" algn="l"/>
                <a:tab pos="6390360" algn="l"/>
                <a:tab pos="6839640" algn="l"/>
                <a:tab pos="7288920" algn="l"/>
                <a:tab pos="7738200" algn="l"/>
                <a:tab pos="8187480" algn="l"/>
                <a:tab pos="8636759" algn="l"/>
                <a:tab pos="9086040" algn="l"/>
                <a:tab pos="9535320" algn="l"/>
              </a:tabLst>
            </a:pPr>
            <a:r>
              <a:rPr lang="fr-FR" b="0" i="0" u="none" strike="noStrike" kern="1200" spc="0" baseline="0" dirty="0">
                <a:ln>
                  <a:noFill/>
                </a:ln>
                <a:solidFill>
                  <a:schemeClr val="accent1">
                    <a:lumMod val="50000"/>
                  </a:schemeClr>
                </a:solidFill>
                <a:latin typeface="Arial" pitchFamily="18"/>
                <a:ea typeface="Microsoft YaHei" pitchFamily="2"/>
                <a:cs typeface="Mangal" pitchFamily="2"/>
              </a:rPr>
              <a:t>Informations relatives à la gouvernance de l'EPS</a:t>
            </a:r>
          </a:p>
          <a:p>
            <a:pPr marL="550080" marR="0" lvl="8" indent="0" algn="l" rtl="0" hangingPunct="1">
              <a:lnSpc>
                <a:spcPct val="100000"/>
              </a:lnSpc>
              <a:spcBef>
                <a:spcPts val="400"/>
              </a:spcBef>
              <a:spcAft>
                <a:spcPts val="400"/>
              </a:spcAft>
              <a:buClr>
                <a:srgbClr val="FF950E"/>
              </a:buClr>
              <a:buSzPct val="100000"/>
              <a:buFont typeface="Wingdings"/>
              <a:buChar char=""/>
              <a:tabLst>
                <a:tab pos="550080" algn="l"/>
                <a:tab pos="845280" algn="l"/>
                <a:tab pos="1448279" algn="l"/>
                <a:tab pos="1897560" algn="l"/>
                <a:tab pos="2346840" algn="l"/>
                <a:tab pos="2796120" algn="l"/>
                <a:tab pos="3245400" algn="l"/>
                <a:tab pos="3694680" algn="l"/>
                <a:tab pos="4143960" algn="l"/>
                <a:tab pos="4593239" algn="l"/>
                <a:tab pos="5042520" algn="l"/>
                <a:tab pos="5491799" algn="l"/>
                <a:tab pos="5941080" algn="l"/>
                <a:tab pos="6390360" algn="l"/>
                <a:tab pos="6839640" algn="l"/>
                <a:tab pos="7288920" algn="l"/>
                <a:tab pos="7738200" algn="l"/>
                <a:tab pos="8187480" algn="l"/>
                <a:tab pos="8636759" algn="l"/>
                <a:tab pos="9086040" algn="l"/>
                <a:tab pos="9535320" algn="l"/>
              </a:tabLst>
            </a:pPr>
            <a:r>
              <a:rPr lang="fr-FR" b="0" i="0" u="none" strike="noStrike" kern="1200" spc="0" baseline="0" dirty="0">
                <a:ln>
                  <a:noFill/>
                </a:ln>
                <a:solidFill>
                  <a:schemeClr val="accent1">
                    <a:lumMod val="50000"/>
                  </a:schemeClr>
                </a:solidFill>
                <a:latin typeface="Arial" pitchFamily="18"/>
                <a:ea typeface="Microsoft YaHei" pitchFamily="2"/>
                <a:cs typeface="Mangal" pitchFamily="2"/>
              </a:rPr>
              <a:t>Descriptif de l’organisation de l’EPS (organigramme général)</a:t>
            </a:r>
          </a:p>
          <a:p>
            <a:pPr marL="550080" marR="0" lvl="8" indent="0" algn="l" rtl="0" hangingPunct="1">
              <a:lnSpc>
                <a:spcPct val="100000"/>
              </a:lnSpc>
              <a:spcBef>
                <a:spcPts val="400"/>
              </a:spcBef>
              <a:spcAft>
                <a:spcPts val="400"/>
              </a:spcAft>
              <a:buClr>
                <a:srgbClr val="FF950E"/>
              </a:buClr>
              <a:buSzPct val="100000"/>
              <a:buFont typeface="Wingdings"/>
              <a:buChar char=""/>
              <a:tabLst>
                <a:tab pos="550080" algn="l"/>
                <a:tab pos="845280" algn="l"/>
                <a:tab pos="1448279" algn="l"/>
                <a:tab pos="1897560" algn="l"/>
                <a:tab pos="2346840" algn="l"/>
                <a:tab pos="2796120" algn="l"/>
                <a:tab pos="3245400" algn="l"/>
                <a:tab pos="3694680" algn="l"/>
                <a:tab pos="4143960" algn="l"/>
                <a:tab pos="4593239" algn="l"/>
                <a:tab pos="5042520" algn="l"/>
                <a:tab pos="5491799" algn="l"/>
                <a:tab pos="5941080" algn="l"/>
                <a:tab pos="6390360" algn="l"/>
                <a:tab pos="6839640" algn="l"/>
                <a:tab pos="7288920" algn="l"/>
                <a:tab pos="7738200" algn="l"/>
                <a:tab pos="8187480" algn="l"/>
                <a:tab pos="8636759" algn="l"/>
                <a:tab pos="9086040" algn="l"/>
                <a:tab pos="9535320" algn="l"/>
              </a:tabLst>
            </a:pPr>
            <a:r>
              <a:rPr lang="fr-FR" b="0" i="0" u="none" strike="noStrike" kern="1200" spc="0" baseline="0" dirty="0">
                <a:ln>
                  <a:noFill/>
                </a:ln>
                <a:solidFill>
                  <a:schemeClr val="accent1">
                    <a:lumMod val="50000"/>
                  </a:schemeClr>
                </a:solidFill>
                <a:latin typeface="Arial" pitchFamily="18"/>
                <a:ea typeface="Microsoft YaHei" pitchFamily="2"/>
                <a:cs typeface="Mangal" pitchFamily="2"/>
              </a:rPr>
              <a:t>Activités et chiffres clés</a:t>
            </a:r>
          </a:p>
          <a:p>
            <a:pPr marL="536760" marR="0" lvl="3" indent="13320" algn="l" rtl="0" hangingPunct="1">
              <a:lnSpc>
                <a:spcPct val="100000"/>
              </a:lnSpc>
              <a:spcBef>
                <a:spcPts val="400"/>
              </a:spcBef>
              <a:spcAft>
                <a:spcPts val="400"/>
              </a:spcAft>
              <a:buClr>
                <a:srgbClr val="FF950E"/>
              </a:buClr>
              <a:buSzPct val="100000"/>
              <a:buFont typeface="Wingdings"/>
              <a:buChar char=""/>
              <a:tabLst>
                <a:tab pos="536760" algn="l"/>
                <a:tab pos="1434959" algn="l"/>
                <a:tab pos="1884240" algn="l"/>
                <a:tab pos="2333520" algn="l"/>
                <a:tab pos="2782800" algn="l"/>
                <a:tab pos="3232080" algn="l"/>
                <a:tab pos="3681360" algn="l"/>
                <a:tab pos="4130640" algn="l"/>
                <a:tab pos="4579919" algn="l"/>
                <a:tab pos="5029200" algn="l"/>
                <a:tab pos="5478479" algn="l"/>
                <a:tab pos="5927760" algn="l"/>
                <a:tab pos="6377040" algn="l"/>
                <a:tab pos="6826320" algn="l"/>
                <a:tab pos="7275600" algn="l"/>
                <a:tab pos="7724880" algn="l"/>
                <a:tab pos="8174160" algn="l"/>
                <a:tab pos="8623439" algn="l"/>
                <a:tab pos="9072720" algn="l"/>
                <a:tab pos="9522000" algn="l"/>
              </a:tabLst>
            </a:pPr>
            <a:r>
              <a:rPr lang="fr-FR" b="0" i="0" u="none" strike="noStrike" kern="1200" spc="0" baseline="0" dirty="0">
                <a:ln>
                  <a:noFill/>
                </a:ln>
                <a:solidFill>
                  <a:schemeClr val="accent1">
                    <a:lumMod val="50000"/>
                  </a:schemeClr>
                </a:solidFill>
                <a:latin typeface="Arial" pitchFamily="18"/>
                <a:ea typeface="Microsoft YaHei" pitchFamily="2"/>
                <a:cs typeface="Mangal" pitchFamily="2"/>
              </a:rPr>
              <a:t>Descriptif de l’architecture des SI (cartographie des SI)</a:t>
            </a:r>
          </a:p>
          <a:p>
            <a:pPr marL="536760" marR="0" lvl="3" indent="13320" algn="l" rtl="0" hangingPunct="1">
              <a:lnSpc>
                <a:spcPct val="100000"/>
              </a:lnSpc>
              <a:spcBef>
                <a:spcPts val="400"/>
              </a:spcBef>
              <a:spcAft>
                <a:spcPts val="400"/>
              </a:spcAft>
              <a:buClr>
                <a:srgbClr val="FF950E"/>
              </a:buClr>
              <a:buSzPct val="100000"/>
              <a:buFont typeface="Wingdings"/>
              <a:buChar char=""/>
              <a:tabLst>
                <a:tab pos="536760" algn="l"/>
                <a:tab pos="1434959" algn="l"/>
                <a:tab pos="1884240" algn="l"/>
                <a:tab pos="2333520" algn="l"/>
                <a:tab pos="2782800" algn="l"/>
                <a:tab pos="3232080" algn="l"/>
                <a:tab pos="3681360" algn="l"/>
                <a:tab pos="4130640" algn="l"/>
                <a:tab pos="4579919" algn="l"/>
                <a:tab pos="5029200" algn="l"/>
                <a:tab pos="5478479" algn="l"/>
                <a:tab pos="5927760" algn="l"/>
                <a:tab pos="6377040" algn="l"/>
                <a:tab pos="6826320" algn="l"/>
                <a:tab pos="7275600" algn="l"/>
                <a:tab pos="7724880" algn="l"/>
                <a:tab pos="8174160" algn="l"/>
                <a:tab pos="8623439" algn="l"/>
                <a:tab pos="9072720" algn="l"/>
                <a:tab pos="9522000" algn="l"/>
              </a:tabLst>
            </a:pPr>
            <a:r>
              <a:rPr lang="fr-FR" sz="2000" b="0" i="0" u="none" strike="noStrike" kern="1200" spc="0" baseline="0" dirty="0">
                <a:ln>
                  <a:noFill/>
                </a:ln>
                <a:solidFill>
                  <a:schemeClr val="accent1">
                    <a:lumMod val="50000"/>
                  </a:schemeClr>
                </a:solidFill>
                <a:latin typeface="Arial" pitchFamily="18"/>
                <a:ea typeface="Microsoft YaHei" pitchFamily="2"/>
                <a:cs typeface="Mangal" pitchFamily="2"/>
              </a:rPr>
              <a:t>Comptes financiers des 3 derniers exercices</a:t>
            </a:r>
          </a:p>
          <a:p>
            <a:pPr marL="563400" marR="0" lvl="3" indent="0" algn="l" rtl="0" hangingPunct="1">
              <a:lnSpc>
                <a:spcPct val="100000"/>
              </a:lnSpc>
              <a:spcBef>
                <a:spcPts val="400"/>
              </a:spcBef>
              <a:spcAft>
                <a:spcPts val="400"/>
              </a:spcAft>
              <a:buNone/>
              <a:tabLst>
                <a:tab pos="254880" algn="l"/>
                <a:tab pos="1012319" algn="l"/>
                <a:tab pos="1461599" algn="l"/>
                <a:tab pos="1910880" algn="l"/>
                <a:tab pos="2360160" algn="l"/>
                <a:tab pos="2809440" algn="l"/>
                <a:tab pos="3258720" algn="l"/>
                <a:tab pos="3708000" algn="l"/>
                <a:tab pos="4157280" algn="l"/>
                <a:tab pos="4606559" algn="l"/>
                <a:tab pos="5055840" algn="l"/>
                <a:tab pos="5505119" algn="l"/>
                <a:tab pos="5954400" algn="l"/>
                <a:tab pos="6403680" algn="l"/>
                <a:tab pos="6852960" algn="l"/>
                <a:tab pos="7302240" algn="l"/>
                <a:tab pos="7751520" algn="l"/>
                <a:tab pos="8200800" algn="l"/>
                <a:tab pos="8650079" algn="l"/>
                <a:tab pos="9099360" algn="l"/>
                <a:tab pos="9548640" algn="l"/>
              </a:tabLst>
            </a:pPr>
            <a:endParaRPr lang="fr-FR" sz="2000" b="0" i="0" u="none" strike="noStrike" kern="1200" spc="0" baseline="0" dirty="0">
              <a:ln>
                <a:noFill/>
              </a:ln>
              <a:solidFill>
                <a:srgbClr val="003855"/>
              </a:solidFill>
              <a:latin typeface="Arial" pitchFamily="18"/>
              <a:ea typeface="Microsoft YaHei" pitchFamily="2"/>
              <a:cs typeface="Mangal" pitchFamily="2"/>
            </a:endParaRPr>
          </a:p>
        </p:txBody>
      </p:sp>
      <p:sp>
        <p:nvSpPr>
          <p:cNvPr id="3" name="Text Box 2"/>
          <p:cNvSpPr/>
          <p:nvPr/>
        </p:nvSpPr>
        <p:spPr>
          <a:xfrm>
            <a:off x="8028000" y="6469200"/>
            <a:ext cx="735119" cy="1792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 name="Text Box 3"/>
          <p:cNvSpPr/>
          <p:nvPr/>
        </p:nvSpPr>
        <p:spPr>
          <a:xfrm>
            <a:off x="1476360" y="6742079"/>
            <a:ext cx="1150920" cy="1159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500" b="0" i="0" u="none" strike="noStrike" kern="1200" spc="0" baseline="0">
                <a:ln>
                  <a:noFill/>
                </a:ln>
                <a:solidFill>
                  <a:srgbClr val="FFFFFF"/>
                </a:solidFill>
                <a:latin typeface="Arial" pitchFamily="18"/>
                <a:ea typeface="Microsoft YaHei" pitchFamily="2"/>
                <a:cs typeface="Mangal" pitchFamily="2"/>
              </a:rPr>
              <a:t>Titre de la présentation</a:t>
            </a:r>
          </a:p>
        </p:txBody>
      </p:sp>
      <p:sp>
        <p:nvSpPr>
          <p:cNvPr id="5" name="Rectangle 4"/>
          <p:cNvSpPr/>
          <p:nvPr/>
        </p:nvSpPr>
        <p:spPr>
          <a:xfrm>
            <a:off x="324000" y="0"/>
            <a:ext cx="8381879" cy="468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b="1" i="0" u="none" strike="noStrike" kern="1200" spc="0" baseline="0">
                <a:ln>
                  <a:noFill/>
                </a:ln>
                <a:solidFill>
                  <a:srgbClr val="FFFFFF"/>
                </a:solidFill>
                <a:latin typeface="Arial" pitchFamily="18"/>
                <a:ea typeface="Microsoft YaHei" pitchFamily="2"/>
                <a:cs typeface="Mangal" pitchFamily="2"/>
              </a:rPr>
              <a:t>L'objectif : préparer la venue du certificateur</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name="page65">
    <p:spTree>
      <p:nvGrpSpPr>
        <p:cNvPr id="1" name=""/>
        <p:cNvGrpSpPr/>
        <p:nvPr/>
      </p:nvGrpSpPr>
      <p:grpSpPr>
        <a:xfrm>
          <a:off x="0" y="0"/>
          <a:ext cx="0" cy="0"/>
          <a:chOff x="0" y="0"/>
          <a:chExt cx="0" cy="0"/>
        </a:xfrm>
      </p:grpSpPr>
      <p:sp>
        <p:nvSpPr>
          <p:cNvPr id="2" name="Text Box 1"/>
          <p:cNvSpPr/>
          <p:nvPr/>
        </p:nvSpPr>
        <p:spPr>
          <a:xfrm>
            <a:off x="251520" y="620688"/>
            <a:ext cx="8640960" cy="56613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1576"/>
              </a:spcBef>
              <a:spcAft>
                <a:spcPts val="451"/>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kern="1200" spc="0" baseline="0" dirty="0">
                <a:ln>
                  <a:noFill/>
                </a:ln>
                <a:solidFill>
                  <a:schemeClr val="accent1">
                    <a:lumMod val="50000"/>
                  </a:schemeClr>
                </a:solidFill>
                <a:latin typeface="Arial" pitchFamily="18"/>
                <a:ea typeface="Microsoft YaHei" pitchFamily="2"/>
                <a:cs typeface="Mangal" pitchFamily="2"/>
              </a:rPr>
              <a:t>Le </a:t>
            </a:r>
            <a:r>
              <a:rPr lang="fr-FR" sz="1600" b="1" i="0" u="sng" strike="noStrike" kern="1200" spc="0" baseline="0" dirty="0">
                <a:ln>
                  <a:noFill/>
                </a:ln>
                <a:solidFill>
                  <a:schemeClr val="accent1">
                    <a:lumMod val="50000"/>
                  </a:schemeClr>
                </a:solidFill>
                <a:uFillTx/>
                <a:latin typeface="Arial" pitchFamily="18"/>
                <a:ea typeface="Microsoft YaHei" pitchFamily="2"/>
                <a:cs typeface="Mangal" pitchFamily="2"/>
              </a:rPr>
              <a:t>dossier de Contrôle interne</a:t>
            </a:r>
            <a:r>
              <a:rPr lang="fr-FR" sz="1600" b="1" i="0" u="none" strike="noStrike" kern="1200" spc="0" baseline="0" dirty="0">
                <a:ln>
                  <a:noFill/>
                </a:ln>
                <a:solidFill>
                  <a:schemeClr val="accent1">
                    <a:lumMod val="50000"/>
                  </a:schemeClr>
                </a:solidFill>
                <a:latin typeface="Arial" pitchFamily="18"/>
                <a:ea typeface="Microsoft YaHei" pitchFamily="2"/>
                <a:cs typeface="Mangal" pitchFamily="2"/>
              </a:rPr>
              <a:t> présente :</a:t>
            </a:r>
          </a:p>
          <a:p>
            <a:pPr marL="0" marR="0" lvl="0" indent="0" algn="l" rtl="0" hangingPunct="1">
              <a:lnSpc>
                <a:spcPct val="100000"/>
              </a:lnSpc>
              <a:spcBef>
                <a:spcPts val="454"/>
              </a:spcBef>
              <a:spcAft>
                <a:spcPts val="283"/>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chemeClr val="accent1">
                    <a:lumMod val="50000"/>
                  </a:schemeClr>
                </a:solidFill>
                <a:latin typeface="Arial" pitchFamily="18"/>
                <a:ea typeface="Microsoft YaHei" pitchFamily="2"/>
                <a:cs typeface="Mangal" pitchFamily="2"/>
              </a:rPr>
              <a:t>Il détaille l'ensemble des procédures appliquées et contrôles opérés au cours d'un exercice par l'EPS (ordonnateur et comptable).</a:t>
            </a:r>
          </a:p>
          <a:p>
            <a:pPr marL="0" marR="0" lvl="0" indent="0" algn="l" rtl="0" hangingPunct="1">
              <a:lnSpc>
                <a:spcPct val="100000"/>
              </a:lnSpc>
              <a:spcBef>
                <a:spcPts val="454"/>
              </a:spcBef>
              <a:spcAft>
                <a:spcPts val="283"/>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chemeClr val="accent1">
                    <a:lumMod val="50000"/>
                  </a:schemeClr>
                </a:solidFill>
                <a:latin typeface="Arial" pitchFamily="18"/>
                <a:ea typeface="Microsoft YaHei" pitchFamily="2"/>
                <a:cs typeface="Mangal" pitchFamily="2"/>
              </a:rPr>
              <a:t>Il s'agit d'un </a:t>
            </a:r>
            <a:r>
              <a:rPr lang="fr-FR" sz="1600" b="1" i="0" u="none" strike="noStrike" kern="1200" spc="0" baseline="0" dirty="0">
                <a:ln>
                  <a:noFill/>
                </a:ln>
                <a:solidFill>
                  <a:schemeClr val="accent1">
                    <a:lumMod val="50000"/>
                  </a:schemeClr>
                </a:solidFill>
                <a:latin typeface="Arial" pitchFamily="18"/>
                <a:ea typeface="Microsoft YaHei" pitchFamily="2"/>
                <a:cs typeface="Mangal" pitchFamily="2"/>
              </a:rPr>
              <a:t>dossier annuel</a:t>
            </a:r>
            <a:r>
              <a:rPr lang="fr-FR" sz="1600" b="0" i="0" u="none" strike="noStrike" kern="1200" spc="0" baseline="0" dirty="0">
                <a:ln>
                  <a:noFill/>
                </a:ln>
                <a:solidFill>
                  <a:schemeClr val="accent1">
                    <a:lumMod val="50000"/>
                  </a:schemeClr>
                </a:solidFill>
                <a:latin typeface="Arial" pitchFamily="18"/>
                <a:ea typeface="Microsoft YaHei" pitchFamily="2"/>
                <a:cs typeface="Mangal" pitchFamily="2"/>
              </a:rPr>
              <a:t>.</a:t>
            </a:r>
          </a:p>
          <a:p>
            <a:pPr marL="0" marR="0" lvl="0" indent="0" algn="l" rtl="0" hangingPunct="1">
              <a:lnSpc>
                <a:spcPct val="100000"/>
              </a:lnSpc>
              <a:spcBef>
                <a:spcPts val="454"/>
              </a:spcBef>
              <a:spcAft>
                <a:spcPts val="283"/>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chemeClr val="accent1">
                    <a:lumMod val="50000"/>
                  </a:schemeClr>
                </a:solidFill>
                <a:latin typeface="Arial" pitchFamily="18"/>
                <a:ea typeface="Microsoft YaHei" pitchFamily="2"/>
                <a:cs typeface="Mangal" pitchFamily="2"/>
              </a:rPr>
              <a:t>Il doit permettre au certificateur de s'assurer de :</a:t>
            </a:r>
          </a:p>
          <a:p>
            <a:pPr marL="0" marR="0" lvl="0" indent="0" algn="l" rtl="0" hangingPunct="1">
              <a:lnSpc>
                <a:spcPct val="100000"/>
              </a:lnSpc>
              <a:spcBef>
                <a:spcPts val="454"/>
              </a:spcBef>
              <a:spcAft>
                <a:spcPts val="283"/>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chemeClr val="accent1">
                    <a:lumMod val="50000"/>
                  </a:schemeClr>
                </a:solidFill>
                <a:latin typeface="Arial" pitchFamily="18"/>
                <a:ea typeface="Microsoft YaHei" pitchFamily="2"/>
                <a:cs typeface="Mangal" pitchFamily="2"/>
              </a:rPr>
              <a:t>	- l'existence d'un dispositif de maîtrise des risques,</a:t>
            </a:r>
          </a:p>
          <a:p>
            <a:pPr marL="0" marR="0" lvl="0" indent="0" algn="l" rtl="0" hangingPunct="1">
              <a:lnSpc>
                <a:spcPct val="100000"/>
              </a:lnSpc>
              <a:spcBef>
                <a:spcPts val="454"/>
              </a:spcBef>
              <a:spcAft>
                <a:spcPts val="283"/>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chemeClr val="accent1">
                    <a:lumMod val="50000"/>
                  </a:schemeClr>
                </a:solidFill>
                <a:latin typeface="Arial" pitchFamily="18"/>
                <a:ea typeface="Microsoft YaHei" pitchFamily="2"/>
                <a:cs typeface="Mangal" pitchFamily="2"/>
              </a:rPr>
              <a:t>	- que les contrôles organisés par l'EPS couvrent les principaux risques,</a:t>
            </a:r>
          </a:p>
          <a:p>
            <a:pPr marL="0" marR="0" lvl="0" indent="0" algn="l" rtl="0" hangingPunct="1">
              <a:lnSpc>
                <a:spcPct val="100000"/>
              </a:lnSpc>
              <a:spcBef>
                <a:spcPts val="454"/>
              </a:spcBef>
              <a:spcAft>
                <a:spcPts val="283"/>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chemeClr val="accent1">
                    <a:lumMod val="50000"/>
                  </a:schemeClr>
                </a:solidFill>
                <a:latin typeface="Arial" pitchFamily="18"/>
                <a:ea typeface="Microsoft YaHei" pitchFamily="2"/>
                <a:cs typeface="Mangal" pitchFamily="2"/>
              </a:rPr>
              <a:t>	- de la réalité et de l'efficacité des contrôles.</a:t>
            </a:r>
          </a:p>
          <a:p>
            <a:pPr marL="0" marR="0" lvl="0" indent="0" algn="l" rtl="0" hangingPunct="1">
              <a:lnSpc>
                <a:spcPct val="100000"/>
              </a:lnSpc>
              <a:spcBef>
                <a:spcPts val="454"/>
              </a:spcBef>
              <a:spcAft>
                <a:spcPts val="283"/>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kern="1200" spc="0" baseline="0" dirty="0">
              <a:ln>
                <a:noFill/>
              </a:ln>
              <a:solidFill>
                <a:schemeClr val="accent1">
                  <a:lumMod val="50000"/>
                </a:schemeClr>
              </a:solidFill>
              <a:latin typeface="Arial" pitchFamily="18"/>
              <a:ea typeface="Microsoft YaHei" pitchFamily="2"/>
              <a:cs typeface="Mangal" pitchFamily="2"/>
            </a:endParaRPr>
          </a:p>
          <a:p>
            <a:pPr marL="0" marR="0" lvl="0" indent="0" algn="l" rtl="0" hangingPunct="1">
              <a:lnSpc>
                <a:spcPct val="100000"/>
              </a:lnSpc>
              <a:spcBef>
                <a:spcPts val="454"/>
              </a:spcBef>
              <a:spcAft>
                <a:spcPts val="283"/>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chemeClr val="accent1">
                    <a:lumMod val="50000"/>
                  </a:schemeClr>
                </a:solidFill>
                <a:latin typeface="Arial" pitchFamily="18"/>
                <a:ea typeface="Microsoft YaHei" pitchFamily="2"/>
                <a:cs typeface="Mangal" pitchFamily="2"/>
              </a:rPr>
              <a:t>Il s'organise en </a:t>
            </a:r>
            <a:r>
              <a:rPr lang="fr-FR" sz="1600" b="1" i="0" u="none" strike="noStrike" kern="1200" spc="0" baseline="0" dirty="0">
                <a:ln>
                  <a:noFill/>
                </a:ln>
                <a:solidFill>
                  <a:schemeClr val="accent1">
                    <a:lumMod val="50000"/>
                  </a:schemeClr>
                </a:solidFill>
                <a:latin typeface="Arial" pitchFamily="18"/>
                <a:ea typeface="Microsoft YaHei" pitchFamily="2"/>
                <a:cs typeface="Mangal" pitchFamily="2"/>
              </a:rPr>
              <a:t>2 sous-sections </a:t>
            </a:r>
            <a:r>
              <a:rPr lang="fr-FR" sz="1600" b="0" i="0" u="none" strike="noStrike" kern="1200" spc="0" baseline="0" dirty="0">
                <a:ln>
                  <a:noFill/>
                </a:ln>
                <a:solidFill>
                  <a:schemeClr val="accent1">
                    <a:lumMod val="50000"/>
                  </a:schemeClr>
                </a:solidFill>
                <a:latin typeface="Arial" pitchFamily="18"/>
                <a:ea typeface="Microsoft YaHei" pitchFamily="2"/>
                <a:cs typeface="Mangal" pitchFamily="2"/>
              </a:rPr>
              <a:t>:</a:t>
            </a:r>
          </a:p>
          <a:p>
            <a:pPr marL="0" marR="0" lvl="0" indent="0" algn="l" rtl="0" hangingPunct="1">
              <a:lnSpc>
                <a:spcPct val="100000"/>
              </a:lnSpc>
              <a:spcBef>
                <a:spcPts val="454"/>
              </a:spcBef>
              <a:spcAft>
                <a:spcPts val="283"/>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chemeClr val="accent1">
                    <a:lumMod val="50000"/>
                  </a:schemeClr>
                </a:solidFill>
                <a:latin typeface="Arial" pitchFamily="18"/>
                <a:ea typeface="Microsoft YaHei" pitchFamily="2"/>
                <a:cs typeface="Mangal" pitchFamily="2"/>
              </a:rPr>
              <a:t>	- les </a:t>
            </a:r>
            <a:r>
              <a:rPr lang="fr-FR" sz="1600" b="1" i="0" u="none" strike="noStrike" kern="1200" spc="0" baseline="0" dirty="0">
                <a:ln>
                  <a:noFill/>
                </a:ln>
                <a:solidFill>
                  <a:schemeClr val="accent1">
                    <a:lumMod val="50000"/>
                  </a:schemeClr>
                </a:solidFill>
                <a:latin typeface="Arial" pitchFamily="18"/>
                <a:ea typeface="Microsoft YaHei" pitchFamily="2"/>
                <a:cs typeface="Mangal" pitchFamily="2"/>
              </a:rPr>
              <a:t>éléments organisationnels</a:t>
            </a:r>
            <a:r>
              <a:rPr lang="fr-FR" sz="1600" b="0" i="0" u="none" strike="noStrike" kern="1200" spc="0" baseline="0" dirty="0">
                <a:ln>
                  <a:noFill/>
                </a:ln>
                <a:solidFill>
                  <a:schemeClr val="accent1">
                    <a:lumMod val="50000"/>
                  </a:schemeClr>
                </a:solidFill>
                <a:latin typeface="Arial" pitchFamily="18"/>
                <a:ea typeface="Microsoft YaHei" pitchFamily="2"/>
                <a:cs typeface="Mangal" pitchFamily="2"/>
              </a:rPr>
              <a:t> : organigrammes fonctionnels, cartographie des risques, revue des habilitations, fiches de procédure, plan d'action...</a:t>
            </a:r>
          </a:p>
          <a:p>
            <a:pPr marL="0" marR="0" lvl="0" indent="0" algn="l" rtl="0" hangingPunct="1">
              <a:lnSpc>
                <a:spcPct val="100000"/>
              </a:lnSpc>
              <a:spcBef>
                <a:spcPts val="1576"/>
              </a:spcBef>
              <a:spcAft>
                <a:spcPts val="451"/>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chemeClr val="accent1">
                    <a:lumMod val="50000"/>
                  </a:schemeClr>
                </a:solidFill>
                <a:latin typeface="Arial" pitchFamily="18"/>
                <a:ea typeface="Microsoft YaHei" pitchFamily="2"/>
                <a:cs typeface="Mangal" pitchFamily="2"/>
              </a:rPr>
              <a:t>	- les </a:t>
            </a:r>
            <a:r>
              <a:rPr lang="fr-FR" sz="1600" b="1" i="0" u="none" strike="noStrike" kern="1200" spc="0" baseline="0" dirty="0">
                <a:ln>
                  <a:noFill/>
                </a:ln>
                <a:solidFill>
                  <a:schemeClr val="accent1">
                    <a:lumMod val="50000"/>
                  </a:schemeClr>
                </a:solidFill>
                <a:latin typeface="Arial" pitchFamily="18"/>
                <a:ea typeface="Microsoft YaHei" pitchFamily="2"/>
                <a:cs typeface="Mangal" pitchFamily="2"/>
              </a:rPr>
              <a:t>résultats des contrôles de l'année</a:t>
            </a:r>
            <a:r>
              <a:rPr lang="fr-FR" sz="1600" b="0" i="0" u="none" strike="noStrike" kern="1200" spc="0" baseline="0" dirty="0">
                <a:ln>
                  <a:noFill/>
                </a:ln>
                <a:solidFill>
                  <a:schemeClr val="accent1">
                    <a:lumMod val="50000"/>
                  </a:schemeClr>
                </a:solidFill>
                <a:latin typeface="Arial" pitchFamily="18"/>
                <a:ea typeface="Microsoft YaHei" pitchFamily="2"/>
                <a:cs typeface="Mangal" pitchFamily="2"/>
              </a:rPr>
              <a:t> : les contrôles de supervisions réalisés par l'encadrement (pour les comptables : fiches AGIR), les résultats des missions intermédiaires du certificateur ...</a:t>
            </a:r>
          </a:p>
          <a:p>
            <a:pPr marL="0" marR="0" lvl="0" indent="0" algn="l" rtl="0" hangingPunct="1">
              <a:lnSpc>
                <a:spcPct val="100000"/>
              </a:lnSpc>
              <a:spcBef>
                <a:spcPts val="1576"/>
              </a:spcBef>
              <a:spcAft>
                <a:spcPts val="451"/>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kern="1200" spc="0" baseline="0" dirty="0">
                <a:ln>
                  <a:noFill/>
                </a:ln>
                <a:solidFill>
                  <a:schemeClr val="accent1">
                    <a:lumMod val="50000"/>
                  </a:schemeClr>
                </a:solidFill>
                <a:latin typeface="Arial" pitchFamily="18"/>
                <a:ea typeface="Microsoft YaHei" pitchFamily="2"/>
                <a:cs typeface="Mangal" pitchFamily="2"/>
              </a:rPr>
              <a:t>Il est recommandé de tenir ce dossier sur un serveur commun sous</a:t>
            </a:r>
            <a:r>
              <a:rPr lang="fr-FR" sz="1600" b="1" i="0" u="none" strike="noStrike" kern="1200" spc="0" baseline="0" dirty="0">
                <a:ln>
                  <a:noFill/>
                </a:ln>
                <a:solidFill>
                  <a:schemeClr val="accent1">
                    <a:lumMod val="50000"/>
                  </a:schemeClr>
                </a:solidFill>
                <a:latin typeface="Arial" pitchFamily="18"/>
                <a:ea typeface="Microsoft YaHei" pitchFamily="2"/>
                <a:cs typeface="Mangal" pitchFamily="2"/>
              </a:rPr>
              <a:t> forme dématérialisée.</a:t>
            </a:r>
          </a:p>
          <a:p>
            <a:pPr marL="0" marR="0" lvl="2" indent="0" algn="l" rtl="0" hangingPunct="1">
              <a:lnSpc>
                <a:spcPct val="100000"/>
              </a:lnSpc>
              <a:spcBef>
                <a:spcPts val="400"/>
              </a:spcBef>
              <a:spcAft>
                <a:spcPts val="40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1" i="0" u="none" strike="noStrike" kern="1200" spc="0" baseline="0" dirty="0">
              <a:ln>
                <a:noFill/>
              </a:ln>
              <a:solidFill>
                <a:srgbClr val="D70067"/>
              </a:solidFill>
              <a:latin typeface="Arial" pitchFamily="18"/>
              <a:ea typeface="Microsoft YaHei" pitchFamily="2"/>
              <a:cs typeface="Mangal" pitchFamily="2"/>
            </a:endParaRPr>
          </a:p>
        </p:txBody>
      </p:sp>
      <p:sp>
        <p:nvSpPr>
          <p:cNvPr id="3" name="Text Box 2"/>
          <p:cNvSpPr/>
          <p:nvPr/>
        </p:nvSpPr>
        <p:spPr>
          <a:xfrm>
            <a:off x="8028000" y="6469200"/>
            <a:ext cx="735119" cy="1792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 name="Text Box 3"/>
          <p:cNvSpPr/>
          <p:nvPr/>
        </p:nvSpPr>
        <p:spPr>
          <a:xfrm>
            <a:off x="1476360" y="6742079"/>
            <a:ext cx="1150920" cy="1159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500" b="0" i="0" u="none" strike="noStrike" kern="1200" spc="0" baseline="0">
                <a:ln>
                  <a:noFill/>
                </a:ln>
                <a:solidFill>
                  <a:srgbClr val="FFFFFF"/>
                </a:solidFill>
                <a:latin typeface="Arial" pitchFamily="18"/>
                <a:ea typeface="Microsoft YaHei" pitchFamily="2"/>
                <a:cs typeface="Mangal" pitchFamily="2"/>
              </a:rPr>
              <a:t>Titre de la présentation</a:t>
            </a:r>
          </a:p>
        </p:txBody>
      </p:sp>
      <p:sp>
        <p:nvSpPr>
          <p:cNvPr id="5" name="Rectangle 4"/>
          <p:cNvSpPr/>
          <p:nvPr/>
        </p:nvSpPr>
        <p:spPr>
          <a:xfrm>
            <a:off x="324000" y="0"/>
            <a:ext cx="8381879" cy="468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b="1" i="0" u="none" strike="noStrike" kern="1200" spc="0" baseline="0">
                <a:ln>
                  <a:noFill/>
                </a:ln>
                <a:solidFill>
                  <a:srgbClr val="FFFFFF"/>
                </a:solidFill>
                <a:latin typeface="Arial" pitchFamily="18"/>
                <a:ea typeface="Microsoft YaHei" pitchFamily="2"/>
                <a:cs typeface="Mangal" pitchFamily="2"/>
              </a:rPr>
              <a:t>L'objectif : préparer la venue du certificateur</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name="page66">
    <p:spTree>
      <p:nvGrpSpPr>
        <p:cNvPr id="1" name=""/>
        <p:cNvGrpSpPr/>
        <p:nvPr/>
      </p:nvGrpSpPr>
      <p:grpSpPr>
        <a:xfrm>
          <a:off x="0" y="0"/>
          <a:ext cx="0" cy="0"/>
          <a:chOff x="0" y="0"/>
          <a:chExt cx="0" cy="0"/>
        </a:xfrm>
      </p:grpSpPr>
      <p:sp>
        <p:nvSpPr>
          <p:cNvPr id="2" name="Text Box 1"/>
          <p:cNvSpPr/>
          <p:nvPr/>
        </p:nvSpPr>
        <p:spPr>
          <a:xfrm>
            <a:off x="179280" y="648000"/>
            <a:ext cx="8785440" cy="5805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1576"/>
              </a:spcBef>
              <a:spcAft>
                <a:spcPts val="451"/>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kern="1200" spc="0" baseline="0">
                <a:ln>
                  <a:noFill/>
                </a:ln>
                <a:solidFill>
                  <a:srgbClr val="422E18"/>
                </a:solidFill>
                <a:latin typeface="Arial" pitchFamily="18"/>
                <a:ea typeface="Microsoft YaHei" pitchFamily="2"/>
                <a:cs typeface="Mangal" pitchFamily="2"/>
              </a:rPr>
              <a:t>Le </a:t>
            </a:r>
            <a:r>
              <a:rPr lang="fr-FR" sz="2000" b="1" i="0" u="sng" strike="noStrike" kern="1200" spc="0" baseline="0">
                <a:ln>
                  <a:noFill/>
                </a:ln>
                <a:solidFill>
                  <a:srgbClr val="422E18"/>
                </a:solidFill>
                <a:uFillTx/>
                <a:latin typeface="Arial" pitchFamily="18"/>
                <a:ea typeface="Microsoft YaHei" pitchFamily="2"/>
                <a:cs typeface="Mangal" pitchFamily="2"/>
              </a:rPr>
              <a:t>dossier de clôture</a:t>
            </a:r>
          </a:p>
          <a:p>
            <a:pPr marL="0" marR="0" lvl="0" indent="0" algn="l" rtl="0" hangingPunct="1">
              <a:lnSpc>
                <a:spcPct val="100000"/>
              </a:lnSpc>
              <a:spcBef>
                <a:spcPts val="737"/>
              </a:spcBef>
              <a:spcAft>
                <a:spcPts val="454"/>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0" i="0" u="none" strike="noStrike" kern="1200" spc="0" baseline="0">
                <a:ln>
                  <a:noFill/>
                </a:ln>
                <a:solidFill>
                  <a:srgbClr val="422E18"/>
                </a:solidFill>
                <a:latin typeface="Arial" pitchFamily="18"/>
                <a:ea typeface="Microsoft YaHei" pitchFamily="2"/>
                <a:cs typeface="Mangal" pitchFamily="2"/>
              </a:rPr>
              <a:t>Il a pour finalité de</a:t>
            </a:r>
            <a:r>
              <a:rPr lang="fr-FR" sz="2000" b="1" i="0" u="none" strike="noStrike" kern="1200" spc="0" baseline="0">
                <a:ln>
                  <a:noFill/>
                </a:ln>
                <a:solidFill>
                  <a:srgbClr val="422E18"/>
                </a:solidFill>
                <a:latin typeface="Arial" pitchFamily="18"/>
                <a:ea typeface="Microsoft YaHei" pitchFamily="2"/>
                <a:cs typeface="Mangal" pitchFamily="2"/>
              </a:rPr>
              <a:t> justifier les montants des comptes présents aux états financiers de clôture pour un exercice comptable donné</a:t>
            </a:r>
            <a:r>
              <a:rPr lang="fr-FR" sz="2000" b="0" i="0" u="none" strike="noStrike" kern="1200" spc="0" baseline="0">
                <a:ln>
                  <a:noFill/>
                </a:ln>
                <a:solidFill>
                  <a:srgbClr val="422E18"/>
                </a:solidFill>
                <a:latin typeface="Arial" pitchFamily="18"/>
                <a:ea typeface="Microsoft YaHei" pitchFamily="2"/>
                <a:cs typeface="Mangal" pitchFamily="2"/>
              </a:rPr>
              <a:t>. Il réunit en un seul endroit tous les éléments nécessaires au certificateur pour qu'il s'assure que les comptes sont fiables et sincères et que l'ensemble des opérations a été enregistré sur l'exercice concerné.</a:t>
            </a:r>
          </a:p>
          <a:p>
            <a:pPr marL="0" marR="0" lvl="0" indent="0" algn="l" rtl="0" hangingPunct="1">
              <a:lnSpc>
                <a:spcPct val="100000"/>
              </a:lnSpc>
              <a:spcBef>
                <a:spcPts val="737"/>
              </a:spcBef>
              <a:spcAft>
                <a:spcPts val="454"/>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0" i="0" u="none" strike="noStrike" kern="1200" spc="0" baseline="0">
                <a:ln>
                  <a:noFill/>
                </a:ln>
                <a:solidFill>
                  <a:srgbClr val="422E18"/>
                </a:solidFill>
                <a:latin typeface="Arial" pitchFamily="18"/>
                <a:ea typeface="Microsoft YaHei" pitchFamily="2"/>
                <a:cs typeface="Mangal" pitchFamily="2"/>
              </a:rPr>
              <a:t>Il s'agit d'un</a:t>
            </a:r>
            <a:r>
              <a:rPr lang="fr-FR" sz="2000" b="1" i="0" u="none" strike="noStrike" kern="1200" spc="0" baseline="0">
                <a:ln>
                  <a:noFill/>
                </a:ln>
                <a:solidFill>
                  <a:srgbClr val="422E18"/>
                </a:solidFill>
                <a:latin typeface="Arial" pitchFamily="18"/>
                <a:ea typeface="Microsoft YaHei" pitchFamily="2"/>
                <a:cs typeface="Mangal" pitchFamily="2"/>
              </a:rPr>
              <a:t> dossier annuel.</a:t>
            </a:r>
          </a:p>
          <a:p>
            <a:pPr marL="0" marR="0" lvl="0" indent="0" algn="l" rtl="0" hangingPunct="1">
              <a:lnSpc>
                <a:spcPct val="100000"/>
              </a:lnSpc>
              <a:spcBef>
                <a:spcPts val="737"/>
              </a:spcBef>
              <a:spcAft>
                <a:spcPts val="454"/>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0" i="0" u="none" strike="noStrike" kern="1200" spc="0" baseline="0">
                <a:ln>
                  <a:noFill/>
                </a:ln>
                <a:solidFill>
                  <a:srgbClr val="422E18"/>
                </a:solidFill>
                <a:latin typeface="Arial" pitchFamily="18"/>
                <a:ea typeface="Microsoft YaHei" pitchFamily="2"/>
                <a:cs typeface="Mangal" pitchFamily="2"/>
              </a:rPr>
              <a:t>Il comporte</a:t>
            </a:r>
            <a:r>
              <a:rPr lang="fr-FR" sz="2000" b="1" i="0" u="none" strike="noStrike" kern="1200" spc="0" baseline="0">
                <a:ln>
                  <a:noFill/>
                </a:ln>
                <a:solidFill>
                  <a:srgbClr val="422E18"/>
                </a:solidFill>
                <a:latin typeface="Arial" pitchFamily="18"/>
                <a:ea typeface="Microsoft YaHei" pitchFamily="2"/>
                <a:cs typeface="Mangal" pitchFamily="2"/>
              </a:rPr>
              <a:t> 3 sous-parties :</a:t>
            </a:r>
          </a:p>
          <a:p>
            <a:pPr marL="0" marR="0" lvl="0" indent="0" algn="l" rtl="0" hangingPunct="1">
              <a:lnSpc>
                <a:spcPct val="100000"/>
              </a:lnSpc>
              <a:spcBef>
                <a:spcPts val="737"/>
              </a:spcBef>
              <a:spcAft>
                <a:spcPts val="454"/>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kern="1200" spc="0" baseline="0">
                <a:ln>
                  <a:noFill/>
                </a:ln>
                <a:solidFill>
                  <a:srgbClr val="422E18"/>
                </a:solidFill>
                <a:latin typeface="Arial" pitchFamily="18"/>
                <a:ea typeface="Microsoft YaHei" pitchFamily="2"/>
                <a:cs typeface="Mangal" pitchFamily="2"/>
              </a:rPr>
              <a:t>	- l'organisation </a:t>
            </a:r>
            <a:r>
              <a:rPr lang="fr-FR" sz="2000" b="0" i="0" u="none" strike="noStrike" kern="1200" spc="0" baseline="0">
                <a:ln>
                  <a:noFill/>
                </a:ln>
                <a:solidFill>
                  <a:srgbClr val="422E18"/>
                </a:solidFill>
                <a:latin typeface="Arial" pitchFamily="18"/>
                <a:ea typeface="Microsoft YaHei" pitchFamily="2"/>
                <a:cs typeface="Mangal" pitchFamily="2"/>
              </a:rPr>
              <a:t>(liste par comptes des services ou personnes responsables),</a:t>
            </a:r>
          </a:p>
          <a:p>
            <a:pPr marL="0" marR="0" lvl="0" indent="0" algn="l" rtl="0" hangingPunct="1">
              <a:lnSpc>
                <a:spcPct val="100000"/>
              </a:lnSpc>
              <a:spcBef>
                <a:spcPts val="737"/>
              </a:spcBef>
              <a:spcAft>
                <a:spcPts val="454"/>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kern="1200" spc="0" baseline="0">
                <a:ln>
                  <a:noFill/>
                </a:ln>
                <a:solidFill>
                  <a:srgbClr val="422E18"/>
                </a:solidFill>
                <a:latin typeface="Arial" pitchFamily="18"/>
                <a:ea typeface="Microsoft YaHei" pitchFamily="2"/>
                <a:cs typeface="Mangal" pitchFamily="2"/>
              </a:rPr>
              <a:t>	- la revue analytique des soldes</a:t>
            </a:r>
            <a:r>
              <a:rPr lang="fr-FR" sz="2000" b="0" i="0" u="none" strike="noStrike" kern="1200" spc="0" baseline="0">
                <a:ln>
                  <a:noFill/>
                </a:ln>
                <a:solidFill>
                  <a:srgbClr val="422E18"/>
                </a:solidFill>
                <a:latin typeface="Arial" pitchFamily="18"/>
                <a:ea typeface="Microsoft YaHei" pitchFamily="2"/>
                <a:cs typeface="Mangal" pitchFamily="2"/>
              </a:rPr>
              <a:t>, elle permet de justifier les écarts significatifs d'un exercice sur l'autre</a:t>
            </a:r>
          </a:p>
          <a:p>
            <a:pPr marL="0" marR="0" lvl="0" indent="0" algn="l" rtl="0" hangingPunct="1">
              <a:lnSpc>
                <a:spcPct val="100000"/>
              </a:lnSpc>
              <a:spcBef>
                <a:spcPts val="737"/>
              </a:spcBef>
              <a:spcAft>
                <a:spcPts val="454"/>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kern="1200" spc="0" baseline="0">
                <a:ln>
                  <a:noFill/>
                </a:ln>
                <a:solidFill>
                  <a:srgbClr val="422E18"/>
                </a:solidFill>
                <a:latin typeface="Arial" pitchFamily="18"/>
                <a:ea typeface="Microsoft YaHei" pitchFamily="2"/>
                <a:cs typeface="Mangal" pitchFamily="2"/>
              </a:rPr>
              <a:t>	- la justification à la balance des soldes au 31/12/N</a:t>
            </a:r>
            <a:r>
              <a:rPr lang="fr-FR" sz="2000" b="0" i="0" u="none" strike="noStrike" kern="1200" spc="0" baseline="0">
                <a:ln>
                  <a:noFill/>
                </a:ln>
                <a:solidFill>
                  <a:srgbClr val="422E18"/>
                </a:solidFill>
                <a:latin typeface="Arial" pitchFamily="18"/>
                <a:ea typeface="Microsoft YaHei" pitchFamily="2"/>
                <a:cs typeface="Mangal" pitchFamily="2"/>
              </a:rPr>
              <a:t>, il permet d'expliquer et de justifier les soldes des comptes. Ce sous-dossier peut être présenté par cycles d'activité. Y figurent la balance définitive des comptes, les états justifiant les soldes, les justificatifs de toutes les opérations de corrections d'erreur</a:t>
            </a:r>
          </a:p>
        </p:txBody>
      </p:sp>
      <p:sp>
        <p:nvSpPr>
          <p:cNvPr id="3" name="Text Box 2"/>
          <p:cNvSpPr/>
          <p:nvPr/>
        </p:nvSpPr>
        <p:spPr>
          <a:xfrm>
            <a:off x="8028000" y="6469200"/>
            <a:ext cx="735119" cy="1792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 name="Text Box 3"/>
          <p:cNvSpPr/>
          <p:nvPr/>
        </p:nvSpPr>
        <p:spPr>
          <a:xfrm>
            <a:off x="1476360" y="6742079"/>
            <a:ext cx="1150920" cy="1159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500" b="0" i="0" u="none" strike="noStrike" kern="1200" spc="0" baseline="0">
                <a:ln>
                  <a:noFill/>
                </a:ln>
                <a:solidFill>
                  <a:srgbClr val="FFFFFF"/>
                </a:solidFill>
                <a:latin typeface="Arial" pitchFamily="18"/>
                <a:ea typeface="Microsoft YaHei" pitchFamily="2"/>
                <a:cs typeface="Mangal" pitchFamily="2"/>
              </a:rPr>
              <a:t>Titre de la présentation</a:t>
            </a:r>
          </a:p>
        </p:txBody>
      </p:sp>
      <p:sp>
        <p:nvSpPr>
          <p:cNvPr id="5" name="Rectangle 4"/>
          <p:cNvSpPr/>
          <p:nvPr/>
        </p:nvSpPr>
        <p:spPr>
          <a:xfrm>
            <a:off x="324000" y="0"/>
            <a:ext cx="8381879" cy="468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b="1" i="0" u="none" strike="noStrike" kern="1200" spc="0" baseline="0">
                <a:ln>
                  <a:noFill/>
                </a:ln>
                <a:solidFill>
                  <a:srgbClr val="FFFFFF"/>
                </a:solidFill>
                <a:latin typeface="Arial" pitchFamily="18"/>
                <a:ea typeface="Microsoft YaHei" pitchFamily="2"/>
                <a:cs typeface="Mangal" pitchFamily="2"/>
              </a:rPr>
              <a:t>L'objectif : préparer la venue du certificateur</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name="page67">
    <p:spTree>
      <p:nvGrpSpPr>
        <p:cNvPr id="1" name=""/>
        <p:cNvGrpSpPr/>
        <p:nvPr/>
      </p:nvGrpSpPr>
      <p:grpSpPr>
        <a:xfrm>
          <a:off x="0" y="0"/>
          <a:ext cx="0" cy="0"/>
          <a:chOff x="0" y="0"/>
          <a:chExt cx="0" cy="0"/>
        </a:xfrm>
      </p:grpSpPr>
      <p:sp>
        <p:nvSpPr>
          <p:cNvPr id="2" name="Espace réservé du texte 1"/>
          <p:cNvSpPr txBox="1">
            <a:spLocks noGrp="1"/>
          </p:cNvSpPr>
          <p:nvPr>
            <p:ph type="body" idx="4294967295"/>
          </p:nvPr>
        </p:nvSpPr>
        <p:spPr>
          <a:xfrm>
            <a:off x="178920" y="720000"/>
            <a:ext cx="8736120" cy="5529600"/>
          </a:xfrm>
        </p:spPr>
        <p:txBody>
          <a:bodyPr>
            <a:spAutoFit/>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marL="0" lvl="0" indent="0" algn="just">
              <a:lnSpc>
                <a:spcPct val="110000"/>
              </a:lnSpc>
              <a:spcBef>
                <a:spcPts val="201"/>
              </a:spcBef>
              <a:spcAft>
                <a:spcPts val="201"/>
              </a:spcAft>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pPr>
            <a:r>
              <a:rPr lang="fr-FR" sz="2000" b="1" kern="0" dirty="0">
                <a:solidFill>
                  <a:srgbClr val="CC9900"/>
                </a:solidFill>
              </a:rPr>
              <a:t>2 fiches ont été diffusées par message du bureau CL1B le 2 avril 2014</a:t>
            </a:r>
          </a:p>
          <a:p>
            <a:pPr marL="0" lvl="0" indent="0" algn="just">
              <a:lnSpc>
                <a:spcPct val="110000"/>
              </a:lnSpc>
              <a:spcBef>
                <a:spcPts val="201"/>
              </a:spcBef>
              <a:spcAft>
                <a:spcPts val="201"/>
              </a:spcAft>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pPr>
            <a:endParaRPr lang="fr-FR" sz="2000" b="1" kern="0" dirty="0">
              <a:solidFill>
                <a:srgbClr val="D70067"/>
              </a:solidFill>
            </a:endParaRPr>
          </a:p>
          <a:p>
            <a:pPr marL="0" lvl="0" indent="0" algn="just">
              <a:lnSpc>
                <a:spcPct val="110000"/>
              </a:lnSpc>
              <a:spcBef>
                <a:spcPts val="201"/>
              </a:spcBef>
              <a:spcAft>
                <a:spcPts val="201"/>
              </a:spcAft>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pPr>
            <a:r>
              <a:rPr lang="fr-FR" sz="2000" b="1" kern="0" dirty="0">
                <a:solidFill>
                  <a:srgbClr val="404060"/>
                </a:solidFill>
              </a:rPr>
              <a:t>Elles présentent l'état du droit en matière de communication </a:t>
            </a:r>
            <a:r>
              <a:rPr lang="fr-FR" sz="2000" b="1" kern="0" dirty="0">
                <a:solidFill>
                  <a:srgbClr val="453255"/>
                </a:solidFill>
              </a:rPr>
              <a:t> :</a:t>
            </a:r>
          </a:p>
          <a:p>
            <a:pPr marL="0" lvl="1" indent="0" algn="just">
              <a:lnSpc>
                <a:spcPct val="110000"/>
              </a:lnSpc>
              <a:spcBef>
                <a:spcPts val="201"/>
              </a:spcBef>
              <a:spcAft>
                <a:spcPts val="201"/>
              </a:spcAft>
              <a:buClr>
                <a:srgbClr val="C47820"/>
              </a:buClr>
              <a:buSzPct val="100000"/>
              <a:buFont typeface="Wingdings" pitchFamily="2"/>
              <a:buChar char=""/>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2000" kern="0" dirty="0"/>
              <a:t>Tous les documents ne sont pas communicables</a:t>
            </a:r>
          </a:p>
          <a:p>
            <a:pPr marL="0" lvl="1" indent="0" algn="just">
              <a:lnSpc>
                <a:spcPct val="110000"/>
              </a:lnSpc>
              <a:spcBef>
                <a:spcPts val="201"/>
              </a:spcBef>
              <a:spcAft>
                <a:spcPts val="201"/>
              </a:spcAft>
              <a:buClr>
                <a:srgbClr val="C47820"/>
              </a:buClr>
              <a:buSzPct val="100000"/>
              <a:buFont typeface="Wingdings" pitchFamily="2"/>
              <a:buChar char=""/>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2000" kern="0" dirty="0"/>
              <a:t>Cela dépend du cadre juridique dans lequel évolue le Commissaire aux comptes.</a:t>
            </a:r>
          </a:p>
          <a:p>
            <a:pPr marL="0" lvl="0" indent="0" algn="just">
              <a:lnSpc>
                <a:spcPct val="110000"/>
              </a:lnSpc>
              <a:buNone/>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2000" kern="0" dirty="0">
                <a:solidFill>
                  <a:srgbClr val="003855"/>
                </a:solidFill>
              </a:rPr>
              <a:t>Ainsi, la liste des documents susceptibles d’être communicables au CAC « Certificateur » est plus importante car il </a:t>
            </a:r>
            <a:r>
              <a:rPr lang="fr-FR" sz="2000" b="1" u="sng" kern="0" dirty="0">
                <a:solidFill>
                  <a:srgbClr val="003855"/>
                </a:solidFill>
              </a:rPr>
              <a:t>exerce dans le cadre d’une mission légale</a:t>
            </a:r>
            <a:r>
              <a:rPr lang="fr-FR" sz="2000" b="1" kern="0" dirty="0">
                <a:solidFill>
                  <a:srgbClr val="003855"/>
                </a:solidFill>
              </a:rPr>
              <a:t> et il est soumis au secret professionnel </a:t>
            </a:r>
            <a:r>
              <a:rPr lang="fr-FR" sz="2000" b="1" kern="0" dirty="0">
                <a:solidFill>
                  <a:srgbClr val="404060"/>
                </a:solidFill>
              </a:rPr>
              <a:t>et à</a:t>
            </a:r>
            <a:r>
              <a:rPr lang="fr-FR" sz="2000" b="1" kern="0" dirty="0">
                <a:solidFill>
                  <a:srgbClr val="0AECF2"/>
                </a:solidFill>
              </a:rPr>
              <a:t> </a:t>
            </a:r>
            <a:r>
              <a:rPr lang="fr-FR" sz="2000" b="1" kern="0" dirty="0">
                <a:solidFill>
                  <a:srgbClr val="003855"/>
                </a:solidFill>
              </a:rPr>
              <a:t>la confidentialité.</a:t>
            </a:r>
          </a:p>
          <a:p>
            <a:pPr marL="0" lvl="0" indent="0" algn="just">
              <a:lnSpc>
                <a:spcPct val="110000"/>
              </a:lnSpc>
              <a:buNone/>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2000" b="1" kern="0" dirty="0">
                <a:solidFill>
                  <a:srgbClr val="003855"/>
                </a:solidFill>
              </a:rPr>
              <a:t>Si le CAC exerce en qualité de simple prestataire, </a:t>
            </a:r>
            <a:r>
              <a:rPr lang="fr-FR" sz="2000" kern="0" dirty="0">
                <a:solidFill>
                  <a:srgbClr val="003855"/>
                </a:solidFill>
              </a:rPr>
              <a:t>il agit dans un cadre purement contractuel,</a:t>
            </a:r>
            <a:r>
              <a:rPr lang="fr-FR" sz="2000" b="1" kern="0" dirty="0">
                <a:solidFill>
                  <a:srgbClr val="003855"/>
                </a:solidFill>
              </a:rPr>
              <a:t> la liste des documents communicables est plus restreinte.</a:t>
            </a:r>
            <a:r>
              <a:rPr lang="fr-FR" sz="1800" kern="0" dirty="0">
                <a:solidFill>
                  <a:srgbClr val="003855"/>
                </a:solidFill>
              </a:rPr>
              <a:t> Il s'agit essentiellement des pièces comptables habituelles ne comportant aucun nom (états d'ajustement, documents de contrôle, CCA, IQCL, balances réglementaires....).</a:t>
            </a:r>
          </a:p>
        </p:txBody>
      </p:sp>
      <p:sp>
        <p:nvSpPr>
          <p:cNvPr id="3" name="Titre 2"/>
          <p:cNvSpPr txBox="1">
            <a:spLocks noGrp="1"/>
          </p:cNvSpPr>
          <p:nvPr>
            <p:ph type="title" idx="4294967295"/>
          </p:nvPr>
        </p:nvSpPr>
        <p:spPr>
          <a:xfrm>
            <a:off x="0" y="83520"/>
            <a:ext cx="9144000" cy="2898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ct val="95000"/>
              </a:lnSpc>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kern="0">
                <a:solidFill>
                  <a:srgbClr val="FFFFFF"/>
                </a:solidFill>
              </a:rPr>
              <a:t>La communication des informations aux certificateurs ou prestataires</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name="page68">
    <p:spTree>
      <p:nvGrpSpPr>
        <p:cNvPr id="1" name=""/>
        <p:cNvGrpSpPr/>
        <p:nvPr/>
      </p:nvGrpSpPr>
      <p:grpSpPr>
        <a:xfrm>
          <a:off x="0" y="0"/>
          <a:ext cx="0" cy="0"/>
          <a:chOff x="0" y="0"/>
          <a:chExt cx="0" cy="0"/>
        </a:xfrm>
      </p:grpSpPr>
      <p:sp>
        <p:nvSpPr>
          <p:cNvPr id="2" name="Espace réservé du texte 1"/>
          <p:cNvSpPr txBox="1">
            <a:spLocks noGrp="1"/>
          </p:cNvSpPr>
          <p:nvPr>
            <p:ph type="body" idx="4294967295"/>
          </p:nvPr>
        </p:nvSpPr>
        <p:spPr>
          <a:xfrm>
            <a:off x="360000" y="864000"/>
            <a:ext cx="8496000" cy="5134739"/>
          </a:xfrm>
        </p:spPr>
        <p:txBody>
          <a:bodyPr>
            <a:spAutoFit/>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marL="0" lvl="0" indent="0" algn="just">
              <a:lnSpc>
                <a:spcPct val="85000"/>
              </a:lnSpc>
              <a:spcBef>
                <a:spcPts val="601"/>
              </a:spcBef>
              <a:spcAft>
                <a:spcPts val="201"/>
              </a:spcAft>
              <a:buNone/>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600" b="1" dirty="0">
                <a:solidFill>
                  <a:srgbClr val="CC9900"/>
                </a:solidFill>
              </a:rPr>
              <a:t>La fiche diffusée en avril 2014, relative aux documents communicables au certificateur dans le cadre de missions légales, est en cours de mise à jour.</a:t>
            </a:r>
          </a:p>
          <a:p>
            <a:pPr marL="0" lvl="0" indent="0" algn="just">
              <a:lnSpc>
                <a:spcPct val="85000"/>
              </a:lnSpc>
              <a:spcBef>
                <a:spcPts val="601"/>
              </a:spcBef>
              <a:spcAft>
                <a:spcPts val="201"/>
              </a:spcAft>
              <a:buNone/>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600" b="1" dirty="0">
                <a:solidFill>
                  <a:srgbClr val="DC2300"/>
                </a:solidFill>
              </a:rPr>
              <a:t> </a:t>
            </a:r>
          </a:p>
          <a:p>
            <a:pPr marL="0" lvl="0" indent="0" algn="just">
              <a:lnSpc>
                <a:spcPct val="85000"/>
              </a:lnSpc>
              <a:spcBef>
                <a:spcPts val="601"/>
              </a:spcBef>
              <a:spcAft>
                <a:spcPts val="201"/>
              </a:spcAft>
              <a:buNone/>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600" dirty="0">
                <a:solidFill>
                  <a:srgbClr val="003855"/>
                </a:solidFill>
              </a:rPr>
              <a:t>En effet, </a:t>
            </a:r>
            <a:r>
              <a:rPr lang="fr-FR" sz="1600" b="1" dirty="0">
                <a:solidFill>
                  <a:srgbClr val="003855"/>
                </a:solidFill>
              </a:rPr>
              <a:t>les comptables peuvent encourir des sanctions pénales dans le cas où ils communiqueraient des données nominatives à des personnes non autorisées.</a:t>
            </a:r>
          </a:p>
          <a:p>
            <a:pPr marL="0" lvl="0" indent="0" algn="just">
              <a:lnSpc>
                <a:spcPct val="85000"/>
              </a:lnSpc>
              <a:spcBef>
                <a:spcPts val="601"/>
              </a:spcBef>
              <a:spcAft>
                <a:spcPts val="201"/>
              </a:spcAft>
              <a:buNone/>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600" dirty="0">
                <a:solidFill>
                  <a:srgbClr val="003855"/>
                </a:solidFill>
              </a:rPr>
              <a:t>En conformité avec la Loi n°78-17 du 6 janvier 1978 modifiée, si le CAC souhaite disposer de ces fichiers nominatifs, deux solutions sont envisageables :</a:t>
            </a:r>
          </a:p>
          <a:p>
            <a:pPr lvl="0" algn="just">
              <a:lnSpc>
                <a:spcPct val="85000"/>
              </a:lnSpc>
              <a:spcBef>
                <a:spcPts val="601"/>
              </a:spcBef>
              <a:spcAft>
                <a:spcPts val="201"/>
              </a:spcAft>
              <a:buNone/>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600" dirty="0">
                <a:solidFill>
                  <a:srgbClr val="003855"/>
                </a:solidFill>
              </a:rPr>
              <a:t>- soit présenter un texte, une délibération ou tout autre acte juridique, émanant de la CNIL, l'autorisant expressément à être destinataire de tels fichiers aux fins de retraitement ;</a:t>
            </a:r>
          </a:p>
          <a:p>
            <a:pPr lvl="0" algn="just">
              <a:lnSpc>
                <a:spcPct val="85000"/>
              </a:lnSpc>
              <a:spcBef>
                <a:spcPts val="601"/>
              </a:spcBef>
              <a:spcAft>
                <a:spcPts val="201"/>
              </a:spcAft>
              <a:buNone/>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600" dirty="0">
                <a:solidFill>
                  <a:srgbClr val="003855"/>
                </a:solidFill>
              </a:rPr>
              <a:t>- soit déposer une demande d'autorisation préalable à la CNIL précisant la nature des informations et la finalité du traitement. La CNIL adresse un récépissé qui doit être présenté au comptable.</a:t>
            </a:r>
          </a:p>
          <a:p>
            <a:pPr lvl="0" algn="just">
              <a:lnSpc>
                <a:spcPct val="85000"/>
              </a:lnSpc>
              <a:spcBef>
                <a:spcPts val="601"/>
              </a:spcBef>
              <a:spcAft>
                <a:spcPts val="201"/>
              </a:spcAft>
              <a:buNone/>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endParaRPr lang="fr-FR" sz="1600" dirty="0">
              <a:solidFill>
                <a:srgbClr val="003855"/>
              </a:solidFill>
            </a:endParaRPr>
          </a:p>
          <a:p>
            <a:pPr marL="0" lvl="0" indent="0" algn="just">
              <a:lnSpc>
                <a:spcPct val="85000"/>
              </a:lnSpc>
              <a:spcBef>
                <a:spcPts val="601"/>
              </a:spcBef>
              <a:spcAft>
                <a:spcPts val="201"/>
              </a:spcAft>
              <a:buNone/>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600" b="1" dirty="0">
                <a:solidFill>
                  <a:srgbClr val="003855"/>
                </a:solidFill>
              </a:rPr>
              <a:t>A ce stade, sont communicables (exemples) :</a:t>
            </a:r>
          </a:p>
          <a:p>
            <a:pPr marL="0" lvl="1" indent="0" algn="just">
              <a:lnSpc>
                <a:spcPct val="85000"/>
              </a:lnSpc>
              <a:spcBef>
                <a:spcPts val="601"/>
              </a:spcBef>
              <a:spcAft>
                <a:spcPts val="201"/>
              </a:spcAft>
              <a:buClr>
                <a:srgbClr val="B56013"/>
              </a:buClr>
              <a:buSzPct val="100000"/>
              <a:buFont typeface="Monotype Sorts" pitchFamily="2"/>
              <a:buChar char=""/>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600" dirty="0"/>
              <a:t>Documents méthodologiques et organisationnels : organigramme fonctionnel du poste, cartographie des risques</a:t>
            </a:r>
          </a:p>
          <a:p>
            <a:pPr marL="0" lvl="1" indent="0" algn="just">
              <a:lnSpc>
                <a:spcPct val="85000"/>
              </a:lnSpc>
              <a:spcBef>
                <a:spcPts val="601"/>
              </a:spcBef>
              <a:spcAft>
                <a:spcPts val="201"/>
              </a:spcAft>
              <a:buClr>
                <a:srgbClr val="B56013"/>
              </a:buClr>
              <a:buSzPct val="100000"/>
              <a:buFont typeface="Monotype Sorts" pitchFamily="2"/>
              <a:buChar char=""/>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600" dirty="0"/>
              <a:t>Etats financiers du compte financier soumis à certification : compte de résultat, bilan, annexe, ...</a:t>
            </a:r>
          </a:p>
          <a:p>
            <a:pPr marL="0" lvl="0" indent="0" algn="just">
              <a:lnSpc>
                <a:spcPct val="85000"/>
              </a:lnSpc>
              <a:buNone/>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dirty="0"/>
              <a:t> </a:t>
            </a:r>
          </a:p>
        </p:txBody>
      </p:sp>
      <p:sp>
        <p:nvSpPr>
          <p:cNvPr id="3" name="Titre 2"/>
          <p:cNvSpPr txBox="1">
            <a:spLocks noGrp="1"/>
          </p:cNvSpPr>
          <p:nvPr>
            <p:ph type="title" idx="4294967295"/>
          </p:nvPr>
        </p:nvSpPr>
        <p:spPr>
          <a:xfrm>
            <a:off x="0" y="94320"/>
            <a:ext cx="9144000" cy="34776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ct val="95000"/>
              </a:lnSpc>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kern="0">
                <a:solidFill>
                  <a:srgbClr val="FFFFFF"/>
                </a:solidFill>
              </a:rPr>
              <a:t>La communication des informations au Certificateur</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name="page69">
    <p:spTree>
      <p:nvGrpSpPr>
        <p:cNvPr id="1" name=""/>
        <p:cNvGrpSpPr/>
        <p:nvPr/>
      </p:nvGrpSpPr>
      <p:grpSpPr>
        <a:xfrm>
          <a:off x="0" y="0"/>
          <a:ext cx="0" cy="0"/>
          <a:chOff x="0" y="0"/>
          <a:chExt cx="0" cy="0"/>
        </a:xfrm>
      </p:grpSpPr>
      <p:sp>
        <p:nvSpPr>
          <p:cNvPr id="2" name="Espace réservé du texte 1"/>
          <p:cNvSpPr txBox="1">
            <a:spLocks noGrp="1"/>
          </p:cNvSpPr>
          <p:nvPr>
            <p:ph type="body" idx="4294967295"/>
          </p:nvPr>
        </p:nvSpPr>
        <p:spPr>
          <a:xfrm>
            <a:off x="251520" y="360000"/>
            <a:ext cx="8712968" cy="6017032"/>
          </a:xfrm>
        </p:spPr>
        <p:txBody>
          <a:bodyPr wrap="square">
            <a:spAutoFit/>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marL="0" lvl="1" indent="0" algn="just">
              <a:lnSpc>
                <a:spcPct val="85000"/>
              </a:lnSpc>
              <a:buNone/>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endParaRPr lang="fr-FR" sz="1600" b="1" kern="0" dirty="0">
              <a:solidFill>
                <a:srgbClr val="D70067"/>
              </a:solidFill>
            </a:endParaRPr>
          </a:p>
          <a:p>
            <a:pPr marL="0" lvl="0" indent="0" algn="just">
              <a:lnSpc>
                <a:spcPct val="110000"/>
              </a:lnSpc>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pPr>
            <a:r>
              <a:rPr lang="fr-FR" sz="1600" b="1" i="1" kern="0" dirty="0">
                <a:solidFill>
                  <a:schemeClr val="tx2"/>
                </a:solidFill>
              </a:rPr>
              <a:t>A ce stade, sont exclus de toute communication :</a:t>
            </a:r>
          </a:p>
          <a:p>
            <a:pPr marL="0" lvl="1" indent="0" algn="just">
              <a:lnSpc>
                <a:spcPct val="85000"/>
              </a:lnSpc>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600" kern="0" dirty="0">
                <a:solidFill>
                  <a:schemeClr val="tx2"/>
                </a:solidFill>
              </a:rPr>
              <a:t>Les données à caractère nominatif liées au </a:t>
            </a:r>
            <a:r>
              <a:rPr lang="fr-FR" sz="1600" b="1" kern="0" dirty="0">
                <a:solidFill>
                  <a:schemeClr val="tx2"/>
                </a:solidFill>
              </a:rPr>
              <a:t>secret médical</a:t>
            </a:r>
          </a:p>
          <a:p>
            <a:pPr marL="0" lvl="1" indent="0" algn="just">
              <a:lnSpc>
                <a:spcPct val="85000"/>
              </a:lnSpc>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600" kern="0" dirty="0">
                <a:solidFill>
                  <a:schemeClr val="tx2"/>
                </a:solidFill>
              </a:rPr>
              <a:t>Les documents relevant exclusivement de la </a:t>
            </a:r>
            <a:r>
              <a:rPr lang="fr-FR" sz="1600" b="1" kern="0" dirty="0">
                <a:solidFill>
                  <a:schemeClr val="tx2"/>
                </a:solidFill>
              </a:rPr>
              <a:t>sphère “Etat”:</a:t>
            </a:r>
            <a:r>
              <a:rPr lang="fr-FR" sz="1600" kern="0" dirty="0">
                <a:solidFill>
                  <a:schemeClr val="tx2"/>
                </a:solidFill>
              </a:rPr>
              <a:t> dépôt de fonds, relevé de compte BDF</a:t>
            </a:r>
          </a:p>
          <a:p>
            <a:pPr marL="0" lvl="1" indent="0" algn="just">
              <a:lnSpc>
                <a:spcPct val="85000"/>
              </a:lnSpc>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600" kern="0" dirty="0">
                <a:solidFill>
                  <a:schemeClr val="tx2"/>
                </a:solidFill>
              </a:rPr>
              <a:t>Les autres documents i</a:t>
            </a:r>
            <a:r>
              <a:rPr lang="fr-FR" sz="1600" b="1" kern="0" dirty="0">
                <a:solidFill>
                  <a:schemeClr val="tx2"/>
                </a:solidFill>
              </a:rPr>
              <a:t>nternes à la DGFiP </a:t>
            </a:r>
            <a:r>
              <a:rPr lang="fr-FR" sz="1600" kern="0" dirty="0">
                <a:solidFill>
                  <a:schemeClr val="tx2"/>
                </a:solidFill>
              </a:rPr>
              <a:t>situés en dehors du périmètre de la certification des comptes des EPS : répartition des emplois, les d</a:t>
            </a:r>
            <a:r>
              <a:rPr lang="fr-FR" sz="1800" kern="0" dirty="0">
                <a:solidFill>
                  <a:schemeClr val="tx2"/>
                </a:solidFill>
              </a:rPr>
              <a:t>ocuments relatifs aux autres collectivités gérées par le PNC..</a:t>
            </a:r>
          </a:p>
          <a:p>
            <a:pPr marL="0" lvl="0" indent="0" algn="just">
              <a:lnSpc>
                <a:spcPct val="110000"/>
              </a:lnSpc>
              <a:spcBef>
                <a:spcPts val="201"/>
              </a:spcBef>
              <a:spcAft>
                <a:spcPts val="201"/>
              </a:spcAft>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pPr>
            <a:r>
              <a:rPr lang="fr-FR" sz="1600" b="1" kern="0" dirty="0">
                <a:solidFill>
                  <a:srgbClr val="CC9900"/>
                </a:solidFill>
              </a:rPr>
              <a:t>Points particuliers</a:t>
            </a:r>
          </a:p>
          <a:p>
            <a:pPr marL="0" lvl="0" indent="0" algn="just">
              <a:lnSpc>
                <a:spcPct val="110000"/>
              </a:lnSpc>
              <a:spcBef>
                <a:spcPts val="201"/>
              </a:spcBef>
              <a:spcAft>
                <a:spcPts val="201"/>
              </a:spcAft>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pPr>
            <a:r>
              <a:rPr lang="fr-FR" sz="1600" b="1" kern="0" dirty="0">
                <a:solidFill>
                  <a:srgbClr val="004586"/>
                </a:solidFill>
              </a:rPr>
              <a:t>Les </a:t>
            </a:r>
            <a:r>
              <a:rPr lang="fr-FR" sz="1600" b="1" u="sng" kern="0" dirty="0">
                <a:solidFill>
                  <a:srgbClr val="004586"/>
                </a:solidFill>
              </a:rPr>
              <a:t>données à caractère nominatif autres que celles liées au secret médical</a:t>
            </a:r>
            <a:r>
              <a:rPr lang="fr-FR" sz="1600" b="1" kern="0" dirty="0">
                <a:solidFill>
                  <a:srgbClr val="004586"/>
                </a:solidFill>
              </a:rPr>
              <a:t>, et qui sont nécessaires à l'audit sont accessibles aux CAC en consultation à partir du profil d'accès à HELIOS « CERTE » ou sur demande auprès du comptable (fichiers de paye, de créances, de dettes....).</a:t>
            </a:r>
          </a:p>
          <a:p>
            <a:pPr marL="0" lvl="0" indent="0" algn="just">
              <a:lnSpc>
                <a:spcPct val="110000"/>
              </a:lnSpc>
              <a:spcBef>
                <a:spcPts val="201"/>
              </a:spcBef>
              <a:spcAft>
                <a:spcPts val="201"/>
              </a:spcAft>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pPr>
            <a:r>
              <a:rPr lang="fr-FR" sz="1600" b="1" kern="0" dirty="0">
                <a:solidFill>
                  <a:srgbClr val="004586"/>
                </a:solidFill>
              </a:rPr>
              <a:t>La sortie du poste comptable  d'un tel fichier implique  de l'</a:t>
            </a:r>
            <a:r>
              <a:rPr lang="fr-FR" sz="1600" b="1" kern="0" dirty="0" err="1">
                <a:solidFill>
                  <a:srgbClr val="004586"/>
                </a:solidFill>
              </a:rPr>
              <a:t>anonymiser</a:t>
            </a:r>
            <a:r>
              <a:rPr lang="fr-FR" sz="1600" b="1" kern="0" dirty="0">
                <a:solidFill>
                  <a:srgbClr val="004586"/>
                </a:solidFill>
              </a:rPr>
              <a:t> impérativement.</a:t>
            </a:r>
          </a:p>
          <a:p>
            <a:pPr marL="0" lvl="0" indent="0" algn="just">
              <a:lnSpc>
                <a:spcPct val="110000"/>
              </a:lnSpc>
              <a:spcBef>
                <a:spcPts val="201"/>
              </a:spcBef>
              <a:spcAft>
                <a:spcPts val="201"/>
              </a:spcAft>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pPr>
            <a:endParaRPr lang="fr-FR" sz="1600" b="1" i="1" u="sng" kern="0" dirty="0">
              <a:solidFill>
                <a:srgbClr val="94006B"/>
              </a:solidFill>
            </a:endParaRPr>
          </a:p>
          <a:p>
            <a:pPr marL="0" lvl="0" indent="0" algn="just">
              <a:lnSpc>
                <a:spcPct val="110000"/>
              </a:lnSpc>
              <a:spcBef>
                <a:spcPts val="201"/>
              </a:spcBef>
              <a:spcAft>
                <a:spcPts val="201"/>
              </a:spcAft>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pPr>
            <a:r>
              <a:rPr lang="fr-FR" sz="1600" b="1" i="1" u="sng" kern="0" dirty="0">
                <a:solidFill>
                  <a:srgbClr val="CC9900"/>
                </a:solidFill>
              </a:rPr>
              <a:t>Précision :</a:t>
            </a:r>
            <a:r>
              <a:rPr lang="fr-FR" sz="1600" b="1" i="1" kern="0" dirty="0">
                <a:solidFill>
                  <a:srgbClr val="CC9900"/>
                </a:solidFill>
              </a:rPr>
              <a:t> cette protection des données nominatives concerne les personnes physiques, uniquement. Les personnes morales (mutuelles, caisses, Etat...etc...) ne sont pas concernées. Ainsi un état nominatif des restes devra être </a:t>
            </a:r>
            <a:r>
              <a:rPr lang="fr-FR" sz="1600" b="1" i="1" kern="0" dirty="0" err="1">
                <a:solidFill>
                  <a:srgbClr val="CC9900"/>
                </a:solidFill>
              </a:rPr>
              <a:t>anonymisé</a:t>
            </a:r>
            <a:r>
              <a:rPr lang="fr-FR" sz="1600" b="1" i="1" kern="0" dirty="0">
                <a:solidFill>
                  <a:srgbClr val="CC9900"/>
                </a:solidFill>
              </a:rPr>
              <a:t> uniquement pour les particuliers et personnes physiques, ce qui implique de bien codifier les tiers à l'origine.</a:t>
            </a:r>
          </a:p>
          <a:p>
            <a:pPr lvl="0">
              <a:lnSpc>
                <a:spcPct val="90000"/>
              </a:lnSpc>
              <a:buNone/>
              <a:tabLst/>
            </a:pPr>
            <a:endParaRPr lang="fr-FR" sz="1800" kern="0" dirty="0">
              <a:solidFill>
                <a:srgbClr val="003855"/>
              </a:solidFill>
            </a:endParaRPr>
          </a:p>
        </p:txBody>
      </p:sp>
      <p:sp>
        <p:nvSpPr>
          <p:cNvPr id="3" name="Titre 2"/>
          <p:cNvSpPr txBox="1">
            <a:spLocks noGrp="1"/>
          </p:cNvSpPr>
          <p:nvPr>
            <p:ph type="title" idx="4294967295"/>
          </p:nvPr>
        </p:nvSpPr>
        <p:spPr>
          <a:xfrm>
            <a:off x="394920" y="100800"/>
            <a:ext cx="8381879" cy="34776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ct val="95000"/>
              </a:lnSpc>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kern="0">
                <a:solidFill>
                  <a:srgbClr val="FFFFFF"/>
                </a:solidFill>
              </a:rPr>
              <a:t>La communication des informations au Certificateur</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ext Box 1"/>
          <p:cNvSpPr/>
          <p:nvPr/>
        </p:nvSpPr>
        <p:spPr>
          <a:xfrm>
            <a:off x="228600" y="685799"/>
            <a:ext cx="8534520" cy="52498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La mise à jour de l ’instruction budgétaire et comptable M21 (tome 3)</a:t>
            </a:r>
          </a:p>
          <a:p>
            <a:pPr marL="266760" marR="0" lvl="0" indent="-266760" algn="l" rtl="0" hangingPunct="0">
              <a:lnSpc>
                <a:spcPct val="100000"/>
              </a:lnSpc>
              <a:spcBef>
                <a:spcPts val="1386"/>
              </a:spcBef>
              <a:spcAft>
                <a:spcPts val="400"/>
              </a:spcAft>
              <a:buNone/>
              <a:tabLst/>
            </a:pPr>
            <a:r>
              <a:rPr lang="fr-FR" sz="1600" b="1" i="0" u="none" strike="noStrike" kern="1200" spc="0" baseline="0">
                <a:ln>
                  <a:noFill/>
                </a:ln>
                <a:solidFill>
                  <a:srgbClr val="004060"/>
                </a:solidFill>
                <a:latin typeface="Arial" pitchFamily="18"/>
                <a:ea typeface="Microsoft YaHei" pitchFamily="34"/>
                <a:cs typeface="Mangal" pitchFamily="34"/>
              </a:rPr>
              <a:t>L’actualisation du tome 3 est portée par l'arrêté du 19 décembre</a:t>
            </a:r>
            <a:r>
              <a:rPr lang="fr-FR" sz="1600" b="1" i="0" u="none" strike="noStrike" kern="1200" spc="0" baseline="0">
                <a:ln>
                  <a:noFill/>
                </a:ln>
                <a:solidFill>
                  <a:srgbClr val="FF00FF"/>
                </a:solidFill>
                <a:latin typeface="Arial" pitchFamily="18"/>
                <a:ea typeface="Microsoft YaHei" pitchFamily="34"/>
                <a:cs typeface="Mangal" pitchFamily="34"/>
              </a:rPr>
              <a:t> </a:t>
            </a:r>
            <a:r>
              <a:rPr lang="fr-FR" sz="1600" b="1" i="0" u="none" strike="noStrike" kern="1200" spc="0" baseline="0">
                <a:ln>
                  <a:noFill/>
                </a:ln>
                <a:solidFill>
                  <a:srgbClr val="004060"/>
                </a:solidFill>
                <a:latin typeface="Arial" pitchFamily="18"/>
                <a:ea typeface="Microsoft YaHei" pitchFamily="34"/>
                <a:cs typeface="Mangal" pitchFamily="34"/>
              </a:rPr>
              <a:t>2014.</a:t>
            </a:r>
          </a:p>
          <a:p>
            <a:pPr marL="266760" marR="0" lvl="0" indent="-266760" algn="l" rtl="0" hangingPunct="0">
              <a:lnSpc>
                <a:spcPct val="100000"/>
              </a:lnSpc>
              <a:spcBef>
                <a:spcPts val="1386"/>
              </a:spcBef>
              <a:spcAft>
                <a:spcPts val="400"/>
              </a:spcAft>
              <a:buNone/>
              <a:tabLst/>
            </a:pPr>
            <a:r>
              <a:rPr lang="fr-FR" sz="1600" b="1" i="0" u="none" strike="noStrike" kern="1200" spc="0" baseline="0">
                <a:ln>
                  <a:noFill/>
                </a:ln>
                <a:solidFill>
                  <a:srgbClr val="004060"/>
                </a:solidFill>
                <a:latin typeface="Arial" pitchFamily="18"/>
                <a:ea typeface="Microsoft YaHei" pitchFamily="34"/>
                <a:cs typeface="Mangal" pitchFamily="34"/>
              </a:rPr>
              <a:t>Le tome 3 est simplifié :</a:t>
            </a:r>
          </a:p>
          <a:p>
            <a:pPr marL="266760" marR="0" lvl="0" indent="-266760" algn="l" rtl="0" hangingPunct="0">
              <a:lnSpc>
                <a:spcPct val="100000"/>
              </a:lnSpc>
              <a:spcBef>
                <a:spcPts val="0"/>
              </a:spcBef>
              <a:spcAft>
                <a:spcPts val="400"/>
              </a:spcAft>
              <a:buNone/>
              <a:tabLst/>
            </a:pPr>
            <a:r>
              <a:rPr lang="fr-FR" sz="1800" b="0" i="0" u="none" strike="noStrike" kern="1200" spc="0" baseline="0">
                <a:ln>
                  <a:noFill/>
                </a:ln>
                <a:solidFill>
                  <a:srgbClr val="FFFFFF"/>
                </a:solidFill>
                <a:latin typeface="Mangal" pitchFamily="34"/>
                <a:ea typeface="Mangal" pitchFamily="34"/>
                <a:cs typeface="Mangal" pitchFamily="34"/>
              </a:rPr>
              <a:t>	</a:t>
            </a:r>
            <a:r>
              <a:rPr lang="fr-FR" sz="1600" b="0" i="0" u="none" strike="noStrike" kern="1200" spc="0" baseline="0">
                <a:ln>
                  <a:noFill/>
                </a:ln>
                <a:solidFill>
                  <a:srgbClr val="004060"/>
                </a:solidFill>
                <a:latin typeface="Arial" pitchFamily="34"/>
                <a:ea typeface="Arial" pitchFamily="34"/>
                <a:cs typeface="Arial" pitchFamily="34"/>
              </a:rPr>
              <a:t>- l’existence de l’application Hélios rend obsolète les dispositions sur les journaux et livres auxiliaires ;</a:t>
            </a:r>
          </a:p>
          <a:p>
            <a:pPr marL="266760" marR="0" lvl="0" indent="-266760" algn="l" rtl="0" hangingPunct="0">
              <a:lnSpc>
                <a:spcPct val="100000"/>
              </a:lnSpc>
              <a:spcBef>
                <a:spcPts val="0"/>
              </a:spcBef>
              <a:spcAft>
                <a:spcPts val="400"/>
              </a:spcAft>
              <a:buNone/>
              <a:tabLst/>
            </a:pPr>
            <a:r>
              <a:rPr lang="fr-FR" sz="1600" b="1" i="0" u="none" strike="noStrike" kern="1200" spc="0" baseline="0">
                <a:ln>
                  <a:noFill/>
                </a:ln>
                <a:solidFill>
                  <a:srgbClr val="004060"/>
                </a:solidFill>
                <a:latin typeface="Arial" pitchFamily="18"/>
                <a:ea typeface="Microsoft YaHei" pitchFamily="34"/>
                <a:cs typeface="Mangal" pitchFamily="34"/>
              </a:rPr>
              <a:t>	</a:t>
            </a:r>
            <a:r>
              <a:rPr lang="fr-FR" sz="1600" b="0" i="0" u="none" strike="noStrike" kern="1200" spc="0" baseline="0">
                <a:ln>
                  <a:noFill/>
                </a:ln>
                <a:solidFill>
                  <a:srgbClr val="004060"/>
                </a:solidFill>
                <a:latin typeface="Arial" pitchFamily="18"/>
                <a:ea typeface="Microsoft YaHei" pitchFamily="34"/>
                <a:cs typeface="Mangal" pitchFamily="34"/>
              </a:rPr>
              <a:t>- certaines opérations spécifiques sont déjà abordées dans le tome 2 ou dans d’autres instructions (ex : instruction n° 13-0001 du 30 janvier 2013 – comptes de gestion et financiers des collectivités et EPS – visa sur chiffre et dépôts des comptes).</a:t>
            </a:r>
          </a:p>
          <a:p>
            <a:pPr marL="266760" marR="0" lvl="0" indent="-266760" algn="l" rtl="0" hangingPunct="0">
              <a:lnSpc>
                <a:spcPct val="100000"/>
              </a:lnSpc>
              <a:spcBef>
                <a:spcPts val="0"/>
              </a:spcBef>
              <a:spcAft>
                <a:spcPts val="400"/>
              </a:spcAft>
              <a:buNone/>
              <a:tabLst/>
            </a:pPr>
            <a:r>
              <a:rPr lang="fr-FR" sz="1600" b="1" i="0" u="none" strike="noStrike" kern="1200" spc="0" baseline="0">
                <a:ln>
                  <a:noFill/>
                </a:ln>
                <a:solidFill>
                  <a:srgbClr val="004060"/>
                </a:solidFill>
                <a:latin typeface="Arial" pitchFamily="18"/>
                <a:ea typeface="Microsoft YaHei" pitchFamily="34"/>
                <a:cs typeface="Mangal" pitchFamily="34"/>
              </a:rPr>
              <a:t>Cette mise à jour comporte l’instauration d’un flux réglementaire relatif à la tenue de l’état de l’actif par le comptable (protocole Indigo Inventaire). </a:t>
            </a:r>
            <a:r>
              <a:rPr lang="fr-FR" sz="1600" b="0" i="0" u="none" strike="noStrike" kern="1200" spc="0" baseline="0">
                <a:ln>
                  <a:noFill/>
                </a:ln>
                <a:solidFill>
                  <a:srgbClr val="004060"/>
                </a:solidFill>
                <a:latin typeface="Arial" pitchFamily="34"/>
                <a:ea typeface="Arial" pitchFamily="34"/>
                <a:cs typeface="Arial" pitchFamily="34"/>
              </a:rPr>
              <a:t>Le cahier des charges a été transmis aux éditeurs.</a:t>
            </a:r>
          </a:p>
          <a:p>
            <a:pPr marL="266760" marR="0" lvl="0" indent="-266760" algn="l" rtl="0" hangingPunct="0">
              <a:lnSpc>
                <a:spcPct val="100000"/>
              </a:lnSpc>
              <a:spcBef>
                <a:spcPts val="0"/>
              </a:spcBef>
              <a:spcAft>
                <a:spcPts val="400"/>
              </a:spcAft>
              <a:buNone/>
              <a:tabLst/>
            </a:pPr>
            <a:r>
              <a:rPr lang="fr-FR" sz="1600" b="1" i="0" u="none" strike="noStrike" kern="1200" spc="0" baseline="0">
                <a:ln>
                  <a:noFill/>
                </a:ln>
                <a:solidFill>
                  <a:srgbClr val="004060"/>
                </a:solidFill>
                <a:latin typeface="Arial" pitchFamily="18"/>
                <a:ea typeface="Microsoft YaHei" pitchFamily="34"/>
                <a:cs typeface="Mangal" pitchFamily="34"/>
              </a:rPr>
              <a:t>Elle permet également de porter les éléments relatifs aux dossiers permanent, de contrôle interne et de clôture </a:t>
            </a:r>
            <a:r>
              <a:rPr lang="fr-FR" sz="1600" b="0" i="0" u="none" strike="noStrike" kern="1200" spc="0" baseline="0">
                <a:ln>
                  <a:noFill/>
                </a:ln>
                <a:solidFill>
                  <a:srgbClr val="004060"/>
                </a:solidFill>
                <a:latin typeface="Arial" pitchFamily="34"/>
                <a:ea typeface="Arial" pitchFamily="34"/>
                <a:cs typeface="Arial" pitchFamily="34"/>
              </a:rPr>
              <a:t>(cf. fiche n°8 « Préparer la venue du certificateur » mise à jour),</a:t>
            </a:r>
            <a:r>
              <a:rPr lang="fr-FR" sz="1600" b="1" i="0" u="none" strike="noStrike" kern="1200" spc="0" baseline="0">
                <a:ln>
                  <a:noFill/>
                </a:ln>
                <a:solidFill>
                  <a:srgbClr val="004060"/>
                </a:solidFill>
                <a:latin typeface="Arial" pitchFamily="18"/>
                <a:ea typeface="Microsoft YaHei" pitchFamily="34"/>
                <a:cs typeface="Mangal" pitchFamily="34"/>
              </a:rPr>
              <a:t> ainsi que l ’architecture du rapport financier </a:t>
            </a:r>
            <a:r>
              <a:rPr lang="fr-FR" sz="1600" b="0" i="0" u="none" strike="noStrike" kern="1200" spc="0" baseline="0">
                <a:ln>
                  <a:noFill/>
                </a:ln>
                <a:solidFill>
                  <a:srgbClr val="004060"/>
                </a:solidFill>
                <a:latin typeface="Arial" pitchFamily="34"/>
                <a:ea typeface="Arial" pitchFamily="34"/>
                <a:cs typeface="Arial" pitchFamily="34"/>
              </a:rPr>
              <a:t>(cf. fiche n°14 « Le rapport financier »).</a:t>
            </a:r>
          </a:p>
          <a:p>
            <a:pPr marL="266760" marR="0" lvl="0" indent="-266760" algn="l" rtl="0" hangingPunct="0">
              <a:lnSpc>
                <a:spcPct val="100000"/>
              </a:lnSpc>
              <a:spcBef>
                <a:spcPts val="0"/>
              </a:spcBef>
              <a:spcAft>
                <a:spcPts val="400"/>
              </a:spcAft>
              <a:buNone/>
              <a:tabLst/>
            </a:pPr>
            <a:endParaRPr lang="fr-FR" sz="1600" b="1" i="0" u="none" strike="noStrike" kern="1200" spc="0" baseline="0">
              <a:ln>
                <a:noFill/>
              </a:ln>
              <a:solidFill>
                <a:srgbClr val="004060"/>
              </a:solidFill>
              <a:latin typeface="Arial" pitchFamily="18"/>
              <a:ea typeface="Microsoft YaHei" pitchFamily="34"/>
              <a:cs typeface="Mangal" pitchFamily="34"/>
            </a:endParaRPr>
          </a:p>
          <a:p>
            <a:pPr marL="266760" marR="0" lvl="0" indent="-266760" algn="l" rtl="0" hangingPunct="0">
              <a:lnSpc>
                <a:spcPct val="100000"/>
              </a:lnSpc>
              <a:spcBef>
                <a:spcPts val="0"/>
              </a:spcBef>
              <a:spcAft>
                <a:spcPts val="400"/>
              </a:spcAft>
              <a:buNone/>
              <a:tabLst/>
            </a:pPr>
            <a:r>
              <a:rPr lang="fr-FR" sz="1600" b="1" i="0" u="none" strike="noStrike" kern="1200" spc="0" baseline="0">
                <a:ln>
                  <a:noFill/>
                </a:ln>
                <a:solidFill>
                  <a:srgbClr val="004060"/>
                </a:solidFill>
                <a:latin typeface="Arial" pitchFamily="18"/>
                <a:ea typeface="Microsoft YaHei" pitchFamily="34"/>
                <a:cs typeface="Mangal" pitchFamily="34"/>
              </a:rPr>
              <a:t>Le tome 3 précise également le périmètre du référentiel comptable des EPS (instruction M21 et fiches fiabilisation des comptes).</a:t>
            </a:r>
          </a:p>
        </p:txBody>
      </p:sp>
    </p:spTree>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name="page70">
    <p:spTree>
      <p:nvGrpSpPr>
        <p:cNvPr id="1" name=""/>
        <p:cNvGrpSpPr/>
        <p:nvPr/>
      </p:nvGrpSpPr>
      <p:grpSpPr>
        <a:xfrm>
          <a:off x="0" y="0"/>
          <a:ext cx="0" cy="0"/>
          <a:chOff x="0" y="0"/>
          <a:chExt cx="0" cy="0"/>
        </a:xfrm>
      </p:grpSpPr>
      <p:sp>
        <p:nvSpPr>
          <p:cNvPr id="2" name="Espace réservé du texte 1"/>
          <p:cNvSpPr txBox="1">
            <a:spLocks noGrp="1"/>
          </p:cNvSpPr>
          <p:nvPr>
            <p:ph type="body" idx="4294967295"/>
          </p:nvPr>
        </p:nvSpPr>
        <p:spPr>
          <a:xfrm>
            <a:off x="323528" y="559081"/>
            <a:ext cx="8640960" cy="5622565"/>
          </a:xfrm>
        </p:spPr>
        <p:txBody>
          <a:bodyPr wrap="square">
            <a:spAutoFit/>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marL="0" lvl="0" indent="0" algn="just">
              <a:lnSpc>
                <a:spcPct val="110000"/>
              </a:lnSpc>
              <a:spcBef>
                <a:spcPts val="201"/>
              </a:spcBef>
              <a:spcAft>
                <a:spcPts val="201"/>
              </a:spcAft>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pPr>
            <a:r>
              <a:rPr lang="fr-FR" sz="1600" b="1" kern="0" dirty="0">
                <a:solidFill>
                  <a:srgbClr val="D70067"/>
                </a:solidFill>
              </a:rPr>
              <a:t>Points particuliers</a:t>
            </a:r>
          </a:p>
          <a:p>
            <a:pPr marL="0" lvl="1" indent="0" algn="just">
              <a:lnSpc>
                <a:spcPct val="90000"/>
              </a:lnSpc>
              <a:spcBef>
                <a:spcPts val="675"/>
              </a:spcBef>
              <a:spcAft>
                <a:spcPts val="334"/>
              </a:spcAft>
              <a:buClr>
                <a:srgbClr val="B56013"/>
              </a:buClr>
              <a:buSzPct val="100000"/>
              <a:buFont typeface="Wingdings" pitchFamily="2"/>
              <a:buChar char=""/>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600" b="1" kern="0" dirty="0">
                <a:solidFill>
                  <a:schemeClr val="tx2"/>
                </a:solidFill>
              </a:rPr>
              <a:t>Les plans de contrôle sont communicables au CAC mais ne le sont pas directement à l’ordonnateur</a:t>
            </a:r>
            <a:r>
              <a:rPr lang="fr-FR" sz="1600" kern="0" dirty="0">
                <a:solidFill>
                  <a:schemeClr val="tx2"/>
                </a:solidFill>
              </a:rPr>
              <a:t> (CHD, CHD “ Paye ” (respect du principe de séparation ordonnateurs comptables)). Ils sont communicables sous réserve que le certificateur ne les transmette pas à l’ordonnateur.</a:t>
            </a:r>
          </a:p>
          <a:p>
            <a:pPr lvl="1" algn="just">
              <a:lnSpc>
                <a:spcPct val="90000"/>
              </a:lnSpc>
              <a:spcBef>
                <a:spcPts val="675"/>
              </a:spcBef>
              <a:spcAft>
                <a:spcPts val="334"/>
              </a:spcAft>
              <a:buClr>
                <a:srgbClr val="B56013"/>
              </a:buClr>
              <a:buSzPct val="100000"/>
              <a:buFont typeface="Wingdings" pitchFamily="2"/>
              <a:buChar char=""/>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600" b="1" kern="0" dirty="0">
                <a:solidFill>
                  <a:schemeClr val="tx2"/>
                </a:solidFill>
              </a:rPr>
              <a:t>Les états de contrôle </a:t>
            </a:r>
            <a:r>
              <a:rPr lang="fr-FR" sz="1600" kern="0" dirty="0">
                <a:solidFill>
                  <a:schemeClr val="tx2"/>
                </a:solidFill>
              </a:rPr>
              <a:t>CCA, CIN, IQCL.... sont accessibles au CAC. Il est rappelé que la transmission à l'ordonnateur doit toujours s'accompagner d'une analyse préalable par le comptable</a:t>
            </a:r>
          </a:p>
          <a:p>
            <a:pPr lvl="1" algn="just">
              <a:lnSpc>
                <a:spcPct val="90000"/>
              </a:lnSpc>
              <a:spcBef>
                <a:spcPts val="675"/>
              </a:spcBef>
              <a:spcAft>
                <a:spcPts val="334"/>
              </a:spcAft>
              <a:buClr>
                <a:srgbClr val="B56013"/>
              </a:buClr>
              <a:buSzPct val="100000"/>
              <a:buFont typeface="Wingdings" pitchFamily="2"/>
              <a:buChar char=""/>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600" b="1" kern="0" dirty="0">
                <a:solidFill>
                  <a:schemeClr val="tx2"/>
                </a:solidFill>
              </a:rPr>
              <a:t>Les documents de nature fiscale concernant l'EPS sont communicables,</a:t>
            </a:r>
            <a:r>
              <a:rPr lang="fr-FR" sz="1600" kern="0" dirty="0">
                <a:solidFill>
                  <a:schemeClr val="tx2"/>
                </a:solidFill>
              </a:rPr>
              <a:t> </a:t>
            </a:r>
            <a:r>
              <a:rPr lang="fr-FR" sz="1600" u="sng" kern="0" dirty="0">
                <a:solidFill>
                  <a:schemeClr val="tx2"/>
                </a:solidFill>
              </a:rPr>
              <a:t>uniquement si le directeur de l'EPS a expressément habilité le certificateur/prestataire à se les faire communiquer par le comptable.</a:t>
            </a:r>
            <a:r>
              <a:rPr lang="fr-FR" sz="1600" kern="0" dirty="0">
                <a:solidFill>
                  <a:schemeClr val="tx2"/>
                </a:solidFill>
              </a:rPr>
              <a:t> Un modèle de lettre est joint à la fiche</a:t>
            </a:r>
            <a:r>
              <a:rPr lang="fr-FR" sz="1600" kern="0" dirty="0"/>
              <a:t>.</a:t>
            </a:r>
          </a:p>
          <a:p>
            <a:pPr lvl="1" algn="just">
              <a:lnSpc>
                <a:spcPct val="90000"/>
              </a:lnSpc>
              <a:spcBef>
                <a:spcPts val="675"/>
              </a:spcBef>
              <a:spcAft>
                <a:spcPts val="334"/>
              </a:spcAft>
              <a:buClr>
                <a:srgbClr val="B56013"/>
              </a:buClr>
              <a:buSzPct val="100000"/>
              <a:buFont typeface="Wingdings" pitchFamily="2"/>
              <a:buChar char=""/>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endParaRPr lang="fr-FR" sz="1600" kern="0" dirty="0"/>
          </a:p>
          <a:p>
            <a:pPr marL="0" lvl="1" indent="0" algn="just">
              <a:lnSpc>
                <a:spcPct val="90000"/>
              </a:lnSpc>
              <a:spcBef>
                <a:spcPts val="675"/>
              </a:spcBef>
              <a:spcAft>
                <a:spcPts val="334"/>
              </a:spcAft>
              <a:buClr>
                <a:srgbClr val="B56013"/>
              </a:buClr>
              <a:buSzPct val="100000"/>
              <a:buFont typeface="Wingdings" pitchFamily="2"/>
              <a:buChar char=""/>
              <a:tabLst>
                <a:tab pos="653400" algn="l"/>
                <a:tab pos="659160" algn="l"/>
                <a:tab pos="1108440" algn="l"/>
                <a:tab pos="1557719"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79" algn="l"/>
                <a:tab pos="8296560" algn="l"/>
                <a:tab pos="8745840" algn="l"/>
                <a:tab pos="9195120" algn="l"/>
              </a:tabLst>
            </a:pPr>
            <a:r>
              <a:rPr lang="fr-FR" sz="1600" b="1" kern="0" dirty="0"/>
              <a:t>Accès à HELIOS :</a:t>
            </a:r>
          </a:p>
          <a:p>
            <a:pPr marL="0" lvl="2" indent="0" algn="just">
              <a:lnSpc>
                <a:spcPct val="90000"/>
              </a:lnSpc>
              <a:spcBef>
                <a:spcPts val="675"/>
              </a:spcBef>
              <a:spcAft>
                <a:spcPts val="334"/>
              </a:spcAft>
              <a:buClr>
                <a:srgbClr val="B56013"/>
              </a:buClr>
              <a:buSzPct val="100000"/>
              <a:buFont typeface="Monotype Sorts" pitchFamily="2"/>
              <a:buChar char=""/>
              <a:tabLst>
                <a:tab pos="1143000"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 pos="9434160" algn="l"/>
                <a:tab pos="9883440" algn="l"/>
              </a:tabLst>
            </a:pPr>
            <a:r>
              <a:rPr lang="fr-FR" sz="1600" kern="0" dirty="0">
                <a:solidFill>
                  <a:schemeClr val="tx2"/>
                </a:solidFill>
              </a:rPr>
              <a:t>Les membres de l'équipe de certification auront accès à HELIOS </a:t>
            </a:r>
            <a:r>
              <a:rPr lang="fr-FR" sz="1600" b="1" kern="0" dirty="0">
                <a:solidFill>
                  <a:schemeClr val="tx2"/>
                </a:solidFill>
              </a:rPr>
              <a:t>en consultation </a:t>
            </a:r>
            <a:r>
              <a:rPr lang="fr-FR" sz="1600" kern="0" dirty="0">
                <a:solidFill>
                  <a:schemeClr val="tx2"/>
                </a:solidFill>
              </a:rPr>
              <a:t>en utilisant le profil CERTE</a:t>
            </a:r>
          </a:p>
          <a:p>
            <a:pPr marL="0" lvl="2" indent="0" algn="just">
              <a:lnSpc>
                <a:spcPct val="90000"/>
              </a:lnSpc>
              <a:spcBef>
                <a:spcPts val="675"/>
              </a:spcBef>
              <a:spcAft>
                <a:spcPts val="334"/>
              </a:spcAft>
              <a:buClr>
                <a:srgbClr val="B56013"/>
              </a:buClr>
              <a:buSzPct val="100000"/>
              <a:buFont typeface="Monotype Sorts" pitchFamily="2"/>
              <a:buChar char=""/>
              <a:tabLst>
                <a:tab pos="1143000"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 pos="9434160" algn="l"/>
                <a:tab pos="9883440" algn="l"/>
              </a:tabLst>
            </a:pPr>
            <a:r>
              <a:rPr lang="fr-FR" sz="1600" kern="0" dirty="0">
                <a:solidFill>
                  <a:schemeClr val="tx2"/>
                </a:solidFill>
              </a:rPr>
              <a:t>Ce profil est attribué par le comptable de l'établissement (la doctrine d'emploi de ce profil sera prochainement diffusée)</a:t>
            </a:r>
          </a:p>
          <a:p>
            <a:pPr marL="0" lvl="2" indent="0" algn="just">
              <a:lnSpc>
                <a:spcPct val="90000"/>
              </a:lnSpc>
              <a:spcBef>
                <a:spcPts val="675"/>
              </a:spcBef>
              <a:spcAft>
                <a:spcPts val="334"/>
              </a:spcAft>
              <a:buClr>
                <a:srgbClr val="B56013"/>
              </a:buClr>
              <a:buSzPct val="100000"/>
              <a:buFont typeface="Monotype Sorts" pitchFamily="2"/>
              <a:buChar char=""/>
              <a:tabLst>
                <a:tab pos="1143000"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 pos="9434160" algn="l"/>
                <a:tab pos="9883440" algn="l"/>
              </a:tabLst>
            </a:pPr>
            <a:r>
              <a:rPr lang="fr-FR" sz="1600" kern="0" dirty="0">
                <a:solidFill>
                  <a:schemeClr val="tx2"/>
                </a:solidFill>
              </a:rPr>
              <a:t>Les conditions d'accès à HELIOS par le certificateur seront mentionnées aux membres des services de l'établissement qui disposeraient d'un accès à HELIOS</a:t>
            </a:r>
          </a:p>
          <a:p>
            <a:pPr marL="537840" lvl="1" indent="-269640" algn="just">
              <a:lnSpc>
                <a:spcPct val="90000"/>
              </a:lnSpc>
              <a:spcBef>
                <a:spcPts val="675"/>
              </a:spcBef>
              <a:spcAft>
                <a:spcPts val="334"/>
              </a:spcAft>
              <a:buNone/>
              <a:tabLst>
                <a:tab pos="653400" algn="l"/>
                <a:tab pos="659160" algn="l"/>
                <a:tab pos="1108440" algn="l"/>
                <a:tab pos="1557719" algn="l"/>
                <a:tab pos="2007000" algn="l"/>
                <a:tab pos="2455919" algn="l"/>
                <a:tab pos="2905200" algn="l"/>
                <a:tab pos="3354479" algn="l"/>
                <a:tab pos="3803760" algn="l"/>
                <a:tab pos="4253040" algn="l"/>
                <a:tab pos="4702320" algn="l"/>
                <a:tab pos="5151600" algn="l"/>
                <a:tab pos="5600880" algn="l"/>
                <a:tab pos="6050160" algn="l"/>
                <a:tab pos="6499440" algn="l"/>
                <a:tab pos="6948720" algn="l"/>
                <a:tab pos="7398000" algn="l"/>
                <a:tab pos="7847280" algn="l"/>
                <a:tab pos="8296560" algn="l"/>
                <a:tab pos="8745840" algn="l"/>
                <a:tab pos="9195120" algn="l"/>
              </a:tabLst>
            </a:pPr>
            <a:endParaRPr lang="fr-FR" sz="1600" kern="0" dirty="0">
              <a:solidFill>
                <a:schemeClr val="tx2"/>
              </a:solidFill>
            </a:endParaRPr>
          </a:p>
        </p:txBody>
      </p:sp>
      <p:sp>
        <p:nvSpPr>
          <p:cNvPr id="3" name="Titre 2"/>
          <p:cNvSpPr txBox="1">
            <a:spLocks noGrp="1"/>
          </p:cNvSpPr>
          <p:nvPr>
            <p:ph type="title" idx="4294967295"/>
          </p:nvPr>
        </p:nvSpPr>
        <p:spPr>
          <a:xfrm>
            <a:off x="394920" y="100800"/>
            <a:ext cx="8381879" cy="34776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ct val="95000"/>
              </a:lnSpc>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kern="0">
                <a:solidFill>
                  <a:srgbClr val="FFFFFF"/>
                </a:solidFill>
              </a:rPr>
              <a:t>La communication des informations au Certificateur</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name="page71">
    <p:spTree>
      <p:nvGrpSpPr>
        <p:cNvPr id="1" name=""/>
        <p:cNvGrpSpPr/>
        <p:nvPr/>
      </p:nvGrpSpPr>
      <p:grpSpPr>
        <a:xfrm>
          <a:off x="0" y="0"/>
          <a:ext cx="0" cy="0"/>
          <a:chOff x="0" y="0"/>
          <a:chExt cx="0" cy="0"/>
        </a:xfrm>
      </p:grpSpPr>
      <p:sp>
        <p:nvSpPr>
          <p:cNvPr id="2" name="Espace réservé du texte 1"/>
          <p:cNvSpPr txBox="1">
            <a:spLocks noGrp="1"/>
          </p:cNvSpPr>
          <p:nvPr>
            <p:ph type="body" idx="4294967295"/>
          </p:nvPr>
        </p:nvSpPr>
        <p:spPr>
          <a:xfrm>
            <a:off x="142560" y="703440"/>
            <a:ext cx="8785440" cy="5128559"/>
          </a:xfrm>
        </p:spPr>
        <p:txBody>
          <a:bodyPr>
            <a:spAutoFit/>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marL="0" lvl="0" indent="0" algn="just">
              <a:lnSpc>
                <a:spcPct val="110000"/>
              </a:lnSpc>
              <a:spcBef>
                <a:spcPts val="201"/>
              </a:spcBef>
              <a:spcAft>
                <a:spcPts val="201"/>
              </a:spcAft>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pPr>
            <a:r>
              <a:rPr lang="fr-FR" sz="1800" b="1" kern="0" dirty="0">
                <a:solidFill>
                  <a:srgbClr val="CC9900"/>
                </a:solidFill>
              </a:rPr>
              <a:t>Points particuliers pour le relevé de compte BDF et la justification du compte au Trésor (compte 515) de l’établissement</a:t>
            </a:r>
          </a:p>
          <a:p>
            <a:pPr marL="539640" lvl="1" indent="-268200" algn="just">
              <a:spcBef>
                <a:spcPts val="675"/>
              </a:spcBef>
              <a:spcAft>
                <a:spcPts val="334"/>
              </a:spcAft>
              <a:buNone/>
              <a:tabLst>
                <a:tab pos="653400" algn="l"/>
                <a:tab pos="659160" algn="l"/>
                <a:tab pos="1108440" algn="l"/>
                <a:tab pos="1557720"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80" algn="l"/>
                <a:tab pos="8296560" algn="l"/>
                <a:tab pos="8745839" algn="l"/>
                <a:tab pos="9195120" algn="l"/>
              </a:tabLst>
            </a:pPr>
            <a:r>
              <a:rPr lang="fr-FR" sz="1800" b="1" kern="0" dirty="0"/>
              <a:t>Les relevés de compte BDF ne sont pas communicables :</a:t>
            </a:r>
            <a:r>
              <a:rPr lang="fr-FR" sz="1800" kern="0" dirty="0"/>
              <a:t> ils relèvent de la sphère Etat,</a:t>
            </a:r>
          </a:p>
          <a:p>
            <a:pPr marL="539640" lvl="1" indent="-268200" algn="just">
              <a:spcBef>
                <a:spcPts val="675"/>
              </a:spcBef>
              <a:spcAft>
                <a:spcPts val="334"/>
              </a:spcAft>
              <a:buNone/>
              <a:tabLst>
                <a:tab pos="653400" algn="l"/>
                <a:tab pos="659160" algn="l"/>
                <a:tab pos="1108440" algn="l"/>
                <a:tab pos="1557720" algn="l"/>
                <a:tab pos="2007000" algn="l"/>
                <a:tab pos="2455919" algn="l"/>
                <a:tab pos="2905200" algn="l"/>
                <a:tab pos="3354480" algn="l"/>
                <a:tab pos="3803760" algn="l"/>
                <a:tab pos="4253040" algn="l"/>
                <a:tab pos="4702320" algn="l"/>
                <a:tab pos="5151600" algn="l"/>
                <a:tab pos="5600880" algn="l"/>
                <a:tab pos="6050160" algn="l"/>
                <a:tab pos="6499440" algn="l"/>
                <a:tab pos="6948720" algn="l"/>
                <a:tab pos="7398000" algn="l"/>
                <a:tab pos="7847280" algn="l"/>
                <a:tab pos="8296560" algn="l"/>
                <a:tab pos="8745839" algn="l"/>
                <a:tab pos="9195120" algn="l"/>
              </a:tabLst>
            </a:pPr>
            <a:r>
              <a:rPr lang="fr-FR" sz="1800" b="1" kern="0" dirty="0"/>
              <a:t>Mais il faut nécessairement justifier la situation du solde du compte 515</a:t>
            </a:r>
            <a:r>
              <a:rPr lang="fr-FR" sz="1800" kern="0" dirty="0"/>
              <a:t>. Une série de documents a été définie afin de permettre de justifier son solde :</a:t>
            </a:r>
          </a:p>
          <a:p>
            <a:pPr marL="0" lvl="2" indent="0">
              <a:spcBef>
                <a:spcPts val="451"/>
              </a:spcBef>
              <a:spcAft>
                <a:spcPts val="451"/>
              </a:spcAft>
              <a:buClr>
                <a:srgbClr val="C49026"/>
              </a:buClr>
              <a:buSzPct val="100000"/>
              <a:buFont typeface="Monotype Sorts" pitchFamily="2"/>
              <a:buChar char=""/>
              <a:tabLst>
                <a:tab pos="1143000"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 pos="9434160" algn="l"/>
                <a:tab pos="9883440" algn="l"/>
              </a:tabLst>
            </a:pPr>
            <a:r>
              <a:rPr lang="fr-FR" sz="1800" b="1" kern="0" dirty="0"/>
              <a:t>Les documents de contrôle habituels </a:t>
            </a:r>
            <a:r>
              <a:rPr lang="fr-FR" sz="1800" kern="0" dirty="0"/>
              <a:t>: le P 213 L, l’état d’ajustement de la rubrique 343 et de l’état C5, en occultant, le cas échéant, les informations relatives aux collectivités et établissements gérés par le poste comptable.</a:t>
            </a:r>
          </a:p>
          <a:p>
            <a:pPr marL="0" lvl="2" indent="0">
              <a:spcBef>
                <a:spcPts val="451"/>
              </a:spcBef>
              <a:spcAft>
                <a:spcPts val="451"/>
              </a:spcAft>
              <a:buClr>
                <a:srgbClr val="C49026"/>
              </a:buClr>
              <a:buSzPct val="100000"/>
              <a:buFont typeface="Monotype Sorts" pitchFamily="2"/>
              <a:buChar char=""/>
              <a:tabLst>
                <a:tab pos="1143000"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 pos="9434160" algn="l"/>
                <a:tab pos="9883440" algn="l"/>
              </a:tabLst>
            </a:pPr>
            <a:r>
              <a:rPr lang="fr-FR" sz="1800" b="1" kern="0" dirty="0"/>
              <a:t>L’état de rapprochement </a:t>
            </a:r>
            <a:r>
              <a:rPr lang="fr-FR" sz="1800" kern="0" dirty="0"/>
              <a:t>établi en fin d’année par la division de la comptabilité de la </a:t>
            </a:r>
            <a:r>
              <a:rPr lang="fr-FR" sz="1800" kern="0" dirty="0" err="1"/>
              <a:t>DDFiP</a:t>
            </a:r>
            <a:r>
              <a:rPr lang="fr-FR" sz="1800" kern="0" dirty="0"/>
              <a:t>, ainsi que la fiche présentant les différents contrôles opérés et le mode opératoire pour l’utilisation du tableau de rapprochement des soldes des C5 avec le solde du compte 442.44 “ Établissements publics de santé ” tel qu’il apparaît au 31 décembre dans les écritures de l’État</a:t>
            </a:r>
          </a:p>
          <a:p>
            <a:pPr marL="0" lvl="2" indent="0">
              <a:spcBef>
                <a:spcPts val="451"/>
              </a:spcBef>
              <a:spcAft>
                <a:spcPts val="451"/>
              </a:spcAft>
              <a:buClr>
                <a:srgbClr val="C49026"/>
              </a:buClr>
              <a:buSzPct val="100000"/>
              <a:buFont typeface="Monotype Sorts" pitchFamily="2"/>
              <a:buChar char=""/>
              <a:tabLst>
                <a:tab pos="1143000"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 pos="9434160" algn="l"/>
                <a:tab pos="9883440" algn="l"/>
              </a:tabLst>
            </a:pPr>
            <a:r>
              <a:rPr lang="fr-FR" sz="1800" kern="0" dirty="0"/>
              <a:t>Le cas échéant, le comptable devra fournir une copie des</a:t>
            </a:r>
            <a:r>
              <a:rPr lang="fr-FR" sz="1800" b="1" kern="0" dirty="0"/>
              <a:t> justifications des écarts </a:t>
            </a:r>
            <a:r>
              <a:rPr lang="fr-FR" sz="1800" kern="0" dirty="0"/>
              <a:t>constatés</a:t>
            </a:r>
          </a:p>
        </p:txBody>
      </p:sp>
      <p:sp>
        <p:nvSpPr>
          <p:cNvPr id="3" name="Titre 2"/>
          <p:cNvSpPr txBox="1">
            <a:spLocks noGrp="1"/>
          </p:cNvSpPr>
          <p:nvPr>
            <p:ph type="title" idx="4294967295"/>
          </p:nvPr>
        </p:nvSpPr>
        <p:spPr>
          <a:xfrm>
            <a:off x="394920" y="63720"/>
            <a:ext cx="8381879" cy="34776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ct val="95000"/>
              </a:lnSpc>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kern="0">
                <a:solidFill>
                  <a:srgbClr val="FFFFFF"/>
                </a:solidFill>
              </a:rPr>
              <a:t>La communication des informations au Certificateur</a:t>
            </a:r>
          </a:p>
        </p:txBody>
      </p:sp>
    </p:spTree>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Text Box 1"/>
          <p:cNvSpPr/>
          <p:nvPr/>
        </p:nvSpPr>
        <p:spPr>
          <a:xfrm>
            <a:off x="3429000" y="1981080"/>
            <a:ext cx="5715000" cy="25606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a:ln>
                  <a:noFill/>
                </a:ln>
                <a:solidFill>
                  <a:srgbClr val="003C68"/>
                </a:solidFill>
                <a:latin typeface="Arial" pitchFamily="18"/>
                <a:ea typeface="Microsoft YaHei" pitchFamily="2"/>
                <a:cs typeface="Mangal" pitchFamily="2"/>
              </a:rPr>
              <a:t>Fiabilisation et certification des comptes des établissements publics de santé</a:t>
            </a:r>
            <a:br>
              <a:rPr lang="fr-FR" sz="2400" b="1" i="0" u="none" strike="noStrike" kern="1200" spc="0" baseline="0">
                <a:ln>
                  <a:noFill/>
                </a:ln>
                <a:solidFill>
                  <a:srgbClr val="003C68"/>
                </a:solidFill>
                <a:latin typeface="Arial" pitchFamily="18"/>
                <a:ea typeface="Microsoft YaHei" pitchFamily="2"/>
                <a:cs typeface="Mangal" pitchFamily="2"/>
              </a:rPr>
            </a:br>
            <a:r>
              <a:rPr lang="fr-FR" sz="2400" b="1" i="0" u="none" strike="noStrike" kern="1200" spc="0" baseline="0">
                <a:ln>
                  <a:noFill/>
                </a:ln>
                <a:solidFill>
                  <a:srgbClr val="003C68"/>
                </a:solidFill>
                <a:latin typeface="Arial" pitchFamily="18"/>
                <a:ea typeface="Microsoft YaHei" pitchFamily="2"/>
                <a:cs typeface="Mangal" pitchFamily="2"/>
              </a:rPr>
              <a:t/>
            </a:r>
            <a:br>
              <a:rPr lang="fr-FR" sz="2400" b="1" i="0" u="none" strike="noStrike" kern="1200" spc="0" baseline="0">
                <a:ln>
                  <a:noFill/>
                </a:ln>
                <a:solidFill>
                  <a:srgbClr val="003C68"/>
                </a:solidFill>
                <a:latin typeface="Arial" pitchFamily="18"/>
                <a:ea typeface="Microsoft YaHei" pitchFamily="2"/>
                <a:cs typeface="Mangal" pitchFamily="2"/>
              </a:rPr>
            </a:br>
            <a:r>
              <a:rPr lang="fr-FR" sz="2400" b="1" i="0" u="none" strike="noStrike" kern="1200" spc="0" baseline="0">
                <a:ln>
                  <a:noFill/>
                </a:ln>
                <a:solidFill>
                  <a:srgbClr val="003C68"/>
                </a:solidFill>
                <a:latin typeface="Arial" pitchFamily="18"/>
                <a:ea typeface="Microsoft YaHei" pitchFamily="2"/>
                <a:cs typeface="Mangal" pitchFamily="2"/>
              </a:rPr>
              <a:t> </a:t>
            </a:r>
            <a:br>
              <a:rPr lang="fr-FR" sz="2400" b="1" i="0" u="none" strike="noStrike" kern="1200" spc="0" baseline="0">
                <a:ln>
                  <a:noFill/>
                </a:ln>
                <a:solidFill>
                  <a:srgbClr val="003C68"/>
                </a:solidFill>
                <a:latin typeface="Arial" pitchFamily="18"/>
                <a:ea typeface="Microsoft YaHei" pitchFamily="2"/>
                <a:cs typeface="Mangal" pitchFamily="2"/>
              </a:rPr>
            </a:br>
            <a:r>
              <a:rPr lang="fr-FR" sz="2400" b="1" i="0" u="none" strike="noStrike" kern="1200" spc="0" baseline="0">
                <a:ln>
                  <a:noFill/>
                </a:ln>
                <a:solidFill>
                  <a:srgbClr val="003C68"/>
                </a:solidFill>
                <a:latin typeface="Arial" pitchFamily="18"/>
                <a:ea typeface="Microsoft YaHei" pitchFamily="2"/>
                <a:cs typeface="Mangal" pitchFamily="2"/>
              </a:rPr>
              <a:t>Merci de votre attention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ext Box 1"/>
          <p:cNvSpPr/>
          <p:nvPr/>
        </p:nvSpPr>
        <p:spPr>
          <a:xfrm>
            <a:off x="216000" y="864000"/>
            <a:ext cx="8534520" cy="3744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La mise à jour de l’instruction budgétaire et comptable M21</a:t>
            </a: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r>
              <a:rPr lang="fr-FR" sz="1600" b="1" i="0" u="none" strike="noStrike" kern="1200" spc="0" baseline="0">
                <a:ln>
                  <a:noFill/>
                </a:ln>
                <a:solidFill>
                  <a:srgbClr val="003855"/>
                </a:solidFill>
                <a:latin typeface="Arial" pitchFamily="18"/>
                <a:ea typeface="Microsoft YaHei" pitchFamily="2"/>
                <a:cs typeface="Mangal" pitchFamily="2"/>
              </a:rPr>
              <a:t>L'instruction M21 est accessible sur :</a:t>
            </a: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r>
              <a:rPr lang="fr-FR" sz="1600" b="0" i="0" u="none" strike="noStrike" kern="1200" spc="0" baseline="0">
                <a:ln>
                  <a:noFill/>
                </a:ln>
                <a:solidFill>
                  <a:srgbClr val="003855"/>
                </a:solidFill>
                <a:latin typeface="Arial" pitchFamily="18"/>
                <a:ea typeface="Microsoft YaHei" pitchFamily="2"/>
                <a:cs typeface="Mangal" pitchFamily="2"/>
              </a:rPr>
              <a:t>- le site de la fiabilisation des comptes des EPS</a:t>
            </a: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r>
              <a:rPr lang="fr-FR" sz="1600" b="0" i="0" u="none" strike="noStrike" kern="1200" spc="0" baseline="0">
                <a:ln>
                  <a:noFill/>
                </a:ln>
                <a:solidFill>
                  <a:srgbClr val="003855"/>
                </a:solidFill>
                <a:latin typeface="Arial" pitchFamily="18"/>
                <a:ea typeface="Microsoft YaHei" pitchFamily="2"/>
                <a:cs typeface="Mangal" pitchFamily="2"/>
              </a:rPr>
              <a:t>- l'intranet DGFiP Nausicaa : Gestion publique / SPL / Budgets et Comptabilités / Instructions budgétaires et comptables / M21</a:t>
            </a: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r>
              <a:rPr lang="fr-FR" sz="1600" b="0" i="0" u="none" strike="noStrike" kern="1200" spc="0" baseline="0">
                <a:ln>
                  <a:noFill/>
                </a:ln>
                <a:solidFill>
                  <a:srgbClr val="003855"/>
                </a:solidFill>
                <a:latin typeface="Arial" pitchFamily="18"/>
                <a:ea typeface="Microsoft YaHei" pitchFamily="2"/>
                <a:cs typeface="Mangal" pitchFamily="2"/>
              </a:rPr>
              <a:t>- le site collectivités-locales.gouv.fr, rubrique Finances locales / droit budgétaire et comptabilités locales / les instructions budgétaires et comptables / M21</a:t>
            </a: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r>
              <a:rPr lang="fr-FR" sz="1600" b="1" i="0" u="none" strike="noStrike" kern="1200" spc="0" baseline="0">
                <a:ln>
                  <a:noFill/>
                </a:ln>
                <a:solidFill>
                  <a:srgbClr val="003855"/>
                </a:solidFill>
                <a:latin typeface="Arial" pitchFamily="18"/>
                <a:ea typeface="Microsoft YaHei" pitchFamily="2"/>
                <a:cs typeface="Mangal" pitchFamily="2"/>
              </a:rPr>
              <a:t>Elle est complétée par la foire aux questions </a:t>
            </a:r>
            <a:r>
              <a:rPr lang="fr-FR" sz="1600" b="0" i="0" u="none" strike="noStrike" kern="1200" spc="0" baseline="0">
                <a:ln>
                  <a:noFill/>
                </a:ln>
                <a:solidFill>
                  <a:srgbClr val="003855"/>
                </a:solidFill>
                <a:latin typeface="Arial" pitchFamily="18"/>
                <a:ea typeface="Microsoft YaHei" pitchFamily="2"/>
                <a:cs typeface="Mangal" pitchFamily="2"/>
              </a:rPr>
              <a:t>(MAJ en février 2015), également disponible sur :</a:t>
            </a: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r>
              <a:rPr lang="fr-FR" sz="1600" b="0" i="0" u="none" strike="noStrike" kern="1200" spc="0" baseline="0">
                <a:ln>
                  <a:noFill/>
                </a:ln>
                <a:solidFill>
                  <a:srgbClr val="003855"/>
                </a:solidFill>
                <a:latin typeface="Arial" pitchFamily="18"/>
                <a:ea typeface="Microsoft YaHei" pitchFamily="2"/>
                <a:cs typeface="Mangal" pitchFamily="2"/>
              </a:rPr>
              <a:t>- le site de fiabilisation des comptes des EPS</a:t>
            </a:r>
          </a:p>
          <a:p>
            <a:pPr marL="268200" marR="0" lvl="1" indent="0" algn="l" rtl="0" hangingPunct="1">
              <a:lnSpc>
                <a:spcPct val="100000"/>
              </a:lnSpc>
              <a:spcBef>
                <a:spcPts val="400"/>
              </a:spcBef>
              <a:spcAft>
                <a:spcPts val="400"/>
              </a:spcAft>
              <a:buSzPct val="45000"/>
              <a:buChar char="-"/>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r>
              <a:rPr lang="fr-FR" sz="1600" b="0" i="0" u="none" strike="noStrike" kern="1200" spc="0" baseline="0">
                <a:ln>
                  <a:noFill/>
                </a:ln>
                <a:solidFill>
                  <a:srgbClr val="003855"/>
                </a:solidFill>
                <a:latin typeface="Arial" pitchFamily="18"/>
                <a:ea typeface="Microsoft YaHei" pitchFamily="2"/>
                <a:cs typeface="Mangal" pitchFamily="2"/>
              </a:rPr>
              <a:t>l'intranet DGFiP Nausicaa : Gestion publique / SPL / EPS / Comptabilité et fiabilité des comptes des EPS</a:t>
            </a:r>
          </a:p>
          <a:p>
            <a:pPr marL="268200" marR="0" lvl="1" indent="0" algn="l" rtl="0" hangingPunct="1">
              <a:lnSpc>
                <a:spcPct val="100000"/>
              </a:lnSpc>
              <a:spcBef>
                <a:spcPts val="400"/>
              </a:spcBef>
              <a:spcAft>
                <a:spcPts val="400"/>
              </a:spcAft>
              <a:buSzPct val="45000"/>
              <a:buChar char="-"/>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r>
              <a:rPr lang="fr-FR" sz="1600" b="1" i="0" u="none" strike="noStrike" kern="1200" spc="0" baseline="0">
                <a:ln>
                  <a:noFill/>
                </a:ln>
                <a:solidFill>
                  <a:srgbClr val="003855"/>
                </a:solidFill>
                <a:latin typeface="Arial" pitchFamily="18"/>
                <a:ea typeface="Microsoft YaHei" pitchFamily="2"/>
                <a:cs typeface="Mangal" pitchFamily="2"/>
              </a:rPr>
              <a:t>Les fiches relatives à la fiabilisation des comptes</a:t>
            </a:r>
            <a:r>
              <a:rPr lang="fr-FR" sz="1600" b="0" i="0" u="none" strike="noStrike" kern="1200" spc="0" baseline="0">
                <a:ln>
                  <a:noFill/>
                </a:ln>
                <a:solidFill>
                  <a:srgbClr val="003855"/>
                </a:solidFill>
                <a:latin typeface="Arial" pitchFamily="18"/>
                <a:ea typeface="Microsoft YaHei" pitchFamily="2"/>
                <a:cs typeface="Mangal" pitchFamily="2"/>
              </a:rPr>
              <a:t> sont également disponibles sur ces deux sites. Pour mémoire, 3 fiches ont été diffusées en janvier / février 2015 : fiche n°14 relative au rapport financier, fiche n°15 relative au calendrier de remise des documents au certificateur, fiche n°16 relative aux séjours à cheval.</a:t>
            </a: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a:p>
            <a:pPr marL="268200" marR="0" lvl="1" indent="0" algn="l" rtl="0" hangingPunct="1">
              <a:lnSpc>
                <a:spcPct val="100000"/>
              </a:lnSpc>
              <a:spcBef>
                <a:spcPts val="400"/>
              </a:spcBef>
              <a:spcAft>
                <a:spcPts val="400"/>
              </a:spcAft>
              <a:buNone/>
              <a:tabLst>
                <a:tab pos="268200" algn="l"/>
                <a:tab pos="717119" algn="l"/>
                <a:tab pos="1166399" algn="l"/>
                <a:tab pos="1615680" algn="l"/>
                <a:tab pos="2064960" algn="l"/>
                <a:tab pos="2514240" algn="l"/>
                <a:tab pos="2963520" algn="l"/>
                <a:tab pos="3412800" algn="l"/>
                <a:tab pos="3862080" algn="l"/>
                <a:tab pos="4311359" algn="l"/>
                <a:tab pos="4760640" algn="l"/>
                <a:tab pos="5209919" algn="l"/>
                <a:tab pos="5659200" algn="l"/>
                <a:tab pos="6108480" algn="l"/>
                <a:tab pos="6557760" algn="l"/>
                <a:tab pos="7007040" algn="l"/>
                <a:tab pos="7456320" algn="l"/>
                <a:tab pos="7905600" algn="l"/>
                <a:tab pos="8354879" algn="l"/>
                <a:tab pos="8804160" algn="l"/>
                <a:tab pos="9253440" algn="l"/>
              </a:tabLst>
            </a:pPr>
            <a:endParaRPr lang="fr-FR" sz="1600" b="0" i="0" u="none" strike="noStrike" kern="1200" spc="0" baseline="0">
              <a:ln>
                <a:noFill/>
              </a:ln>
              <a:solidFill>
                <a:srgbClr val="003855"/>
              </a:solidFill>
              <a:latin typeface="Arial" pitchFamily="18"/>
              <a:ea typeface="Microsoft YaHei" pitchFamily="2"/>
              <a:cs typeface="Mangal" pitchFamily="2"/>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Rectangle 1"/>
          <p:cNvSpPr/>
          <p:nvPr/>
        </p:nvSpPr>
        <p:spPr>
          <a:xfrm>
            <a:off x="179640" y="620640"/>
            <a:ext cx="8532360" cy="56887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66400" marR="0" lvl="0" indent="-264960" algn="just" rtl="0" hangingPunct="1">
              <a:lnSpc>
                <a:spcPct val="100000"/>
              </a:lnSpc>
              <a:spcBef>
                <a:spcPts val="1576"/>
              </a:spcBef>
              <a:spcAft>
                <a:spcPts val="451"/>
              </a:spcAft>
              <a:buNone/>
              <a:tabLst>
                <a:tab pos="266400" algn="l"/>
                <a:tab pos="715319" algn="l"/>
                <a:tab pos="1164599" algn="l"/>
                <a:tab pos="1613880" algn="l"/>
                <a:tab pos="2063160" algn="l"/>
                <a:tab pos="2512440" algn="l"/>
                <a:tab pos="2961720" algn="l"/>
                <a:tab pos="3411000" algn="l"/>
                <a:tab pos="3860280" algn="l"/>
                <a:tab pos="4309559" algn="l"/>
                <a:tab pos="4758840" algn="l"/>
                <a:tab pos="5208119" algn="l"/>
                <a:tab pos="5657400" algn="l"/>
                <a:tab pos="6106680" algn="l"/>
                <a:tab pos="6555960" algn="l"/>
                <a:tab pos="7005240" algn="l"/>
                <a:tab pos="7454520" algn="l"/>
                <a:tab pos="7903800" algn="l"/>
                <a:tab pos="8353079" algn="l"/>
                <a:tab pos="8802360" algn="l"/>
                <a:tab pos="9251640" algn="l"/>
              </a:tabLst>
            </a:pPr>
            <a:r>
              <a:rPr lang="fr-FR" sz="1800" b="1" i="0" u="none" strike="noStrike" kern="1200" spc="0" baseline="0">
                <a:ln>
                  <a:noFill/>
                </a:ln>
                <a:solidFill>
                  <a:srgbClr val="C49026"/>
                </a:solidFill>
                <a:latin typeface="Arial" pitchFamily="18"/>
                <a:ea typeface="Microsoft YaHei" pitchFamily="2"/>
                <a:cs typeface="Mangal" pitchFamily="2"/>
              </a:rPr>
              <a:t>La fiabilisation du bilan d'ouverture</a:t>
            </a:r>
          </a:p>
          <a:p>
            <a:pPr marL="266400" marR="0" lvl="0" indent="-264960" algn="l" rtl="0" hangingPunct="1">
              <a:lnSpc>
                <a:spcPct val="90000"/>
              </a:lnSpc>
              <a:spcBef>
                <a:spcPts val="1301"/>
              </a:spcBef>
              <a:spcAft>
                <a:spcPts val="400"/>
              </a:spcAft>
              <a:buNone/>
              <a:tabLst>
                <a:tab pos="266400" algn="l"/>
                <a:tab pos="912240" algn="l"/>
                <a:tab pos="1826639" algn="l"/>
                <a:tab pos="2741040" algn="l"/>
                <a:tab pos="3655440" algn="l"/>
                <a:tab pos="4569840" algn="l"/>
                <a:tab pos="5484240" algn="l"/>
                <a:tab pos="6398640" algn="l"/>
                <a:tab pos="7313040" algn="l"/>
                <a:tab pos="8227440" algn="l"/>
                <a:tab pos="9141840" algn="l"/>
                <a:tab pos="10056240" algn="l"/>
                <a:tab pos="10332719" algn="l"/>
                <a:tab pos="10782000" algn="l"/>
              </a:tabLst>
            </a:pPr>
            <a:r>
              <a:rPr lang="fr-FR" sz="1600" b="1" i="0" u="none" strike="noStrike" kern="1200" spc="0" baseline="0">
                <a:ln>
                  <a:noFill/>
                </a:ln>
                <a:solidFill>
                  <a:srgbClr val="254061"/>
                </a:solidFill>
                <a:latin typeface="Arial" pitchFamily="18"/>
                <a:ea typeface="Microsoft YaHei" pitchFamily="2"/>
                <a:cs typeface="Mangal" pitchFamily="2"/>
              </a:rPr>
              <a:t>Les EPS de la vague 3 doivent dès maintenant engager la préparation de leur bilan</a:t>
            </a:r>
          </a:p>
          <a:p>
            <a:pPr marL="0" marR="0" lvl="0" indent="0" algn="just" rtl="0" hangingPunct="0">
              <a:lnSpc>
                <a:spcPct val="100000"/>
              </a:lnSpc>
              <a:spcBef>
                <a:spcPts val="0"/>
              </a:spcBef>
              <a:spcAft>
                <a:spcPts val="0"/>
              </a:spcAft>
              <a:buNone/>
              <a:tabLst/>
            </a:pPr>
            <a:r>
              <a:rPr lang="fr-FR" sz="1600" b="1" i="0" u="none" strike="noStrike" kern="1200" spc="0" baseline="0">
                <a:ln>
                  <a:noFill/>
                </a:ln>
                <a:solidFill>
                  <a:srgbClr val="254061"/>
                </a:solidFill>
                <a:latin typeface="Arial" pitchFamily="18"/>
                <a:ea typeface="Microsoft YaHei" pitchFamily="2"/>
                <a:cs typeface="Mangal" pitchFamily="2"/>
              </a:rPr>
              <a:t>d’ouverture </a:t>
            </a:r>
            <a:r>
              <a:rPr lang="fr-FR" sz="1600" b="0" i="0" u="none" strike="noStrike" kern="1200" spc="0" baseline="0">
                <a:ln>
                  <a:noFill/>
                </a:ln>
                <a:solidFill>
                  <a:srgbClr val="254061"/>
                </a:solidFill>
                <a:latin typeface="Arial" pitchFamily="18"/>
                <a:ea typeface="Microsoft YaHei" pitchFamily="2"/>
                <a:cs typeface="Mangal" pitchFamily="2"/>
              </a:rPr>
              <a:t>du premier exercice concerné par la certification des comptes. </a:t>
            </a:r>
            <a:r>
              <a:rPr lang="fr-FR" sz="1600" b="1" i="0" u="none" strike="noStrike" kern="1200" spc="0" baseline="0">
                <a:ln>
                  <a:noFill/>
                </a:ln>
                <a:solidFill>
                  <a:srgbClr val="254061"/>
                </a:solidFill>
                <a:latin typeface="Arial" pitchFamily="18"/>
                <a:ea typeface="Microsoft YaHei" pitchFamily="2"/>
                <a:cs typeface="Mangal" pitchFamily="2"/>
              </a:rPr>
              <a:t>Cette action est à conduire en priorité avant l'arrivée du certificateur afin de disposer d'un bilan d'ouverture sincère.</a:t>
            </a:r>
          </a:p>
          <a:p>
            <a:pPr marL="0" marR="0" lvl="0" indent="0" algn="l" rtl="0" hangingPunct="0">
              <a:lnSpc>
                <a:spcPct val="100000"/>
              </a:lnSpc>
              <a:spcBef>
                <a:spcPts val="0"/>
              </a:spcBef>
              <a:spcAft>
                <a:spcPts val="0"/>
              </a:spcAft>
              <a:buNone/>
              <a:tabLst/>
            </a:pPr>
            <a:endParaRPr lang="fr-FR" sz="1600" b="1" i="0" u="none" strike="noStrike" kern="1200" spc="0" baseline="0">
              <a:ln>
                <a:noFill/>
              </a:ln>
              <a:solidFill>
                <a:srgbClr val="254061"/>
              </a:solidFill>
              <a:latin typeface="Arial" pitchFamily="18"/>
              <a:ea typeface="Microsoft YaHei" pitchFamily="34"/>
              <a:cs typeface="Mangal" pitchFamily="34"/>
            </a:endParaRPr>
          </a:p>
          <a:p>
            <a:pPr marL="0" marR="0" lvl="0" indent="0" algn="just" rtl="0" hangingPunct="0">
              <a:lnSpc>
                <a:spcPct val="100000"/>
              </a:lnSpc>
              <a:spcBef>
                <a:spcPts val="0"/>
              </a:spcBef>
              <a:spcAft>
                <a:spcPts val="0"/>
              </a:spcAft>
              <a:buNone/>
              <a:tabLst/>
            </a:pPr>
            <a:r>
              <a:rPr lang="fr-FR" sz="1600" b="0" i="0" u="none" strike="noStrike" kern="1200" spc="0" baseline="0">
                <a:ln>
                  <a:noFill/>
                </a:ln>
                <a:solidFill>
                  <a:srgbClr val="254061"/>
                </a:solidFill>
                <a:latin typeface="Arial" pitchFamily="34"/>
                <a:ea typeface="Microsoft YaHei" pitchFamily="2"/>
                <a:cs typeface="Mangal" pitchFamily="2"/>
              </a:rPr>
              <a:t>En effet,</a:t>
            </a:r>
            <a:r>
              <a:rPr lang="fr-FR" sz="1600" b="1" i="0" u="none" strike="noStrike" kern="1200" spc="0" baseline="0">
                <a:ln>
                  <a:noFill/>
                </a:ln>
                <a:solidFill>
                  <a:srgbClr val="254061"/>
                </a:solidFill>
                <a:latin typeface="Arial" pitchFamily="34"/>
                <a:ea typeface="Microsoft YaHei" pitchFamily="2"/>
                <a:cs typeface="Mangal" pitchFamily="2"/>
              </a:rPr>
              <a:t> le certificateur</a:t>
            </a:r>
            <a:r>
              <a:rPr lang="fr-FR" sz="1600" b="0" i="0" u="none" strike="noStrike" kern="1200" spc="0" baseline="0">
                <a:ln>
                  <a:noFill/>
                </a:ln>
                <a:solidFill>
                  <a:srgbClr val="254061"/>
                </a:solidFill>
                <a:latin typeface="Arial" pitchFamily="34"/>
                <a:ea typeface="Microsoft YaHei" pitchFamily="2"/>
                <a:cs typeface="Mangal" pitchFamily="2"/>
              </a:rPr>
              <a:t> effectue des contrôles sur </a:t>
            </a:r>
            <a:r>
              <a:rPr lang="fr-FR" sz="1600" b="0" i="0" u="none" strike="noStrike" kern="1200" spc="0" baseline="0">
                <a:ln>
                  <a:noFill/>
                </a:ln>
                <a:solidFill>
                  <a:srgbClr val="254061"/>
                </a:solidFill>
                <a:latin typeface="Arial" pitchFamily="34"/>
                <a:ea typeface="Arial" pitchFamily="34"/>
                <a:cs typeface="Arial" pitchFamily="34"/>
              </a:rPr>
              <a:t>le bilan au premier janvier du premier exercice </a:t>
            </a:r>
            <a:r>
              <a:rPr lang="fr-FR" sz="1600" b="0" i="0" u="none" strike="noStrike" kern="1200" spc="0" baseline="0">
                <a:ln>
                  <a:noFill/>
                </a:ln>
                <a:solidFill>
                  <a:srgbClr val="254061"/>
                </a:solidFill>
                <a:latin typeface="Arial" pitchFamily="34"/>
                <a:ea typeface="Microsoft YaHei" pitchFamily="2"/>
                <a:cs typeface="Mangal" pitchFamily="2"/>
              </a:rPr>
              <a:t>dont il certifie les comptes, qualifié de bilan</a:t>
            </a:r>
            <a:r>
              <a:rPr lang="fr-FR" sz="1600" b="0" i="0" u="none" strike="noStrike" kern="1200" spc="0" baseline="0">
                <a:ln>
                  <a:noFill/>
                </a:ln>
                <a:solidFill>
                  <a:srgbClr val="254061"/>
                </a:solidFill>
                <a:latin typeface="Arial" pitchFamily="34"/>
                <a:ea typeface="Arial" pitchFamily="34"/>
                <a:cs typeface="Arial" pitchFamily="34"/>
              </a:rPr>
              <a:t> </a:t>
            </a:r>
            <a:r>
              <a:rPr lang="fr-FR" sz="1600" b="0" i="0" u="none" strike="noStrike" kern="1200" spc="0" baseline="0">
                <a:ln>
                  <a:noFill/>
                </a:ln>
                <a:solidFill>
                  <a:srgbClr val="254061"/>
                </a:solidFill>
                <a:latin typeface="Arial" pitchFamily="34"/>
                <a:ea typeface="Microsoft YaHei" pitchFamily="2"/>
                <a:cs typeface="Mangal" pitchFamily="2"/>
              </a:rPr>
              <a:t>d’ouverture</a:t>
            </a:r>
            <a:r>
              <a:rPr lang="fr-FR" sz="1600" b="0" i="0" u="none" strike="noStrike" kern="1200" spc="0" baseline="0">
                <a:ln>
                  <a:noFill/>
                </a:ln>
                <a:solidFill>
                  <a:srgbClr val="254061"/>
                </a:solidFill>
                <a:latin typeface="Arial" pitchFamily="34"/>
                <a:ea typeface="Arial" pitchFamily="34"/>
                <a:cs typeface="Arial" pitchFamily="34"/>
              </a:rPr>
              <a:t> </a:t>
            </a:r>
            <a:r>
              <a:rPr lang="fr-FR" sz="1600" b="0" i="0" u="none" strike="noStrike" kern="1200" spc="0" baseline="0">
                <a:ln>
                  <a:noFill/>
                </a:ln>
                <a:solidFill>
                  <a:srgbClr val="254061"/>
                </a:solidFill>
                <a:latin typeface="Arial" pitchFamily="34"/>
                <a:ea typeface="Microsoft YaHei" pitchFamily="2"/>
                <a:cs typeface="Mangal" pitchFamily="2"/>
              </a:rPr>
              <a:t>(ou d’entrée), dès le commencement de sa mission : il </a:t>
            </a:r>
            <a:r>
              <a:rPr lang="fr-FR" sz="1600" b="1" i="0" u="none" strike="noStrike" kern="1200" spc="0" baseline="0">
                <a:ln>
                  <a:noFill/>
                </a:ln>
                <a:solidFill>
                  <a:srgbClr val="254061"/>
                </a:solidFill>
                <a:latin typeface="Arial" pitchFamily="34"/>
                <a:ea typeface="Microsoft YaHei" pitchFamily="2"/>
                <a:cs typeface="Mangal" pitchFamily="2"/>
              </a:rPr>
              <a:t>vérifie qu’il n’y a pas d’erreur comptable et s’assure de la correcte application des règles et méthodes comptables.</a:t>
            </a:r>
          </a:p>
          <a:p>
            <a:pPr marL="0" marR="0" lvl="0" indent="0" algn="just" rtl="0" hangingPunct="0">
              <a:lnSpc>
                <a:spcPct val="100000"/>
              </a:lnSpc>
              <a:spcBef>
                <a:spcPts val="0"/>
              </a:spcBef>
              <a:spcAft>
                <a:spcPts val="0"/>
              </a:spcAft>
              <a:buNone/>
              <a:tabLst/>
            </a:pPr>
            <a:endParaRPr lang="fr-FR" sz="1600" b="0" i="0" u="none" strike="noStrike" kern="1200" spc="0" baseline="0">
              <a:ln>
                <a:noFill/>
              </a:ln>
              <a:solidFill>
                <a:srgbClr val="254061"/>
              </a:solidFill>
              <a:latin typeface="Arial" pitchFamily="18"/>
              <a:ea typeface="Microsoft YaHei" pitchFamily="34"/>
              <a:cs typeface="Mangal" pitchFamily="34"/>
            </a:endParaRPr>
          </a:p>
          <a:p>
            <a:pPr marL="0" marR="0" lvl="0" indent="0" algn="just" rtl="0" hangingPunct="0">
              <a:lnSpc>
                <a:spcPct val="100000"/>
              </a:lnSpc>
              <a:spcBef>
                <a:spcPts val="0"/>
              </a:spcBef>
              <a:spcAft>
                <a:spcPts val="0"/>
              </a:spcAft>
              <a:buNone/>
              <a:tabLst/>
            </a:pPr>
            <a:r>
              <a:rPr lang="fr-FR" sz="1600" b="1" i="0" u="none" strike="noStrike" kern="1200" spc="0" baseline="0">
                <a:ln>
                  <a:noFill/>
                </a:ln>
                <a:solidFill>
                  <a:srgbClr val="254061"/>
                </a:solidFill>
                <a:latin typeface="Arial" pitchFamily="18"/>
                <a:ea typeface="Microsoft YaHei" pitchFamily="34"/>
                <a:cs typeface="Mangal" pitchFamily="34"/>
              </a:rPr>
              <a:t>Pour ce faire, les EPS doivent avoir établi un diagnostic de la qualité comptable</a:t>
            </a:r>
            <a:r>
              <a:rPr lang="fr-FR" sz="1600" b="0" i="0" u="none" strike="noStrike" kern="1200" spc="0" baseline="0">
                <a:ln>
                  <a:noFill/>
                </a:ln>
                <a:solidFill>
                  <a:srgbClr val="254061"/>
                </a:solidFill>
                <a:latin typeface="Arial" pitchFamily="18"/>
                <a:ea typeface="Microsoft YaHei" pitchFamily="34"/>
                <a:cs typeface="Mangal" pitchFamily="34"/>
              </a:rPr>
              <a:t> (à partir notamment du guide de fiabilisation des comptes des EPS) </a:t>
            </a:r>
            <a:r>
              <a:rPr lang="fr-FR" sz="1600" b="1" i="0" u="none" strike="noStrike" kern="1200" spc="0" baseline="0">
                <a:ln>
                  <a:noFill/>
                </a:ln>
                <a:solidFill>
                  <a:srgbClr val="254061"/>
                </a:solidFill>
                <a:latin typeface="Arial" pitchFamily="18"/>
                <a:ea typeface="Microsoft YaHei" pitchFamily="34"/>
                <a:cs typeface="Mangal" pitchFamily="34"/>
              </a:rPr>
              <a:t>et enregistrer les corrections d'erreur adéquates au plus tôt.</a:t>
            </a:r>
          </a:p>
          <a:p>
            <a:pPr marL="0" marR="0" lvl="0" indent="0" algn="just" rtl="0" hangingPunct="0">
              <a:lnSpc>
                <a:spcPct val="100000"/>
              </a:lnSpc>
              <a:spcBef>
                <a:spcPts val="0"/>
              </a:spcBef>
              <a:spcAft>
                <a:spcPts val="0"/>
              </a:spcAft>
              <a:buNone/>
              <a:tabLst/>
            </a:pPr>
            <a:endParaRPr lang="fr-FR" sz="1600" b="0" i="0" u="none" strike="noStrike" kern="1200" spc="0" baseline="0">
              <a:ln>
                <a:noFill/>
              </a:ln>
              <a:solidFill>
                <a:srgbClr val="254061"/>
              </a:solidFill>
              <a:latin typeface="Arial" pitchFamily="18"/>
              <a:ea typeface="Microsoft YaHei" pitchFamily="34"/>
              <a:cs typeface="Mangal" pitchFamily="34"/>
            </a:endParaRPr>
          </a:p>
          <a:p>
            <a:pPr marL="0" marR="0" lvl="0" indent="0" algn="just" rtl="0" hangingPunct="0">
              <a:lnSpc>
                <a:spcPct val="100000"/>
              </a:lnSpc>
              <a:spcBef>
                <a:spcPts val="0"/>
              </a:spcBef>
              <a:spcAft>
                <a:spcPts val="0"/>
              </a:spcAft>
              <a:buNone/>
              <a:tabLst/>
            </a:pPr>
            <a:r>
              <a:rPr lang="fr-FR" sz="1600" b="1" i="0" u="none" strike="noStrike" kern="1200" spc="0" baseline="0">
                <a:ln>
                  <a:noFill/>
                </a:ln>
                <a:solidFill>
                  <a:srgbClr val="254061"/>
                </a:solidFill>
                <a:latin typeface="Arial" pitchFamily="18"/>
                <a:ea typeface="Microsoft YaHei" pitchFamily="34"/>
                <a:cs typeface="Mangal" pitchFamily="34"/>
              </a:rPr>
              <a:t>Par ailleurs, les EPS devront veiller à constituer le dossier de clôture de l'exercice précédant l'exercice qui sera certifié</a:t>
            </a:r>
            <a:r>
              <a:rPr lang="fr-FR" sz="1600" b="0" i="0" u="none" strike="noStrike" kern="1200" spc="0" baseline="0">
                <a:ln>
                  <a:noFill/>
                </a:ln>
                <a:solidFill>
                  <a:srgbClr val="254061"/>
                </a:solidFill>
                <a:latin typeface="Arial" pitchFamily="18"/>
                <a:ea typeface="Microsoft YaHei" pitchFamily="34"/>
                <a:cs typeface="Mangal" pitchFamily="34"/>
              </a:rPr>
              <a:t> (exemple : pour les EPS de la vague 3, le dossier de clôture doit être constitué dès l'exercice 2015). Ce dossier sera consulté par le certificateur dans le cadre de ses travaux sur le bilan d'ouverture.</a:t>
            </a:r>
          </a:p>
          <a:p>
            <a:pPr marL="0" marR="0" lvl="0" indent="0" algn="just" rtl="0" hangingPunct="0">
              <a:lnSpc>
                <a:spcPct val="100000"/>
              </a:lnSpc>
              <a:spcBef>
                <a:spcPts val="0"/>
              </a:spcBef>
              <a:spcAft>
                <a:spcPts val="0"/>
              </a:spcAft>
              <a:buNone/>
              <a:tabLst/>
            </a:pPr>
            <a:endParaRPr lang="fr-FR" sz="1600" b="0" i="0" u="none" strike="noStrike" kern="1200" spc="0" baseline="0">
              <a:ln>
                <a:noFill/>
              </a:ln>
              <a:solidFill>
                <a:srgbClr val="254061"/>
              </a:solidFill>
              <a:latin typeface="Arial" pitchFamily="18"/>
              <a:ea typeface="Microsoft YaHei" pitchFamily="34"/>
              <a:cs typeface="Mangal" pitchFamily="34"/>
            </a:endParaRPr>
          </a:p>
          <a:p>
            <a:pPr marL="0" marR="0" lvl="0" indent="0" algn="just" rtl="0" hangingPunct="0">
              <a:lnSpc>
                <a:spcPct val="100000"/>
              </a:lnSpc>
              <a:spcBef>
                <a:spcPts val="0"/>
              </a:spcBef>
              <a:spcAft>
                <a:spcPts val="0"/>
              </a:spcAft>
              <a:buNone/>
              <a:tabLst/>
            </a:pPr>
            <a:r>
              <a:rPr lang="fr-FR" sz="1600" b="0" i="0" u="none" strike="noStrike" kern="1200" spc="0" baseline="0">
                <a:ln>
                  <a:noFill/>
                </a:ln>
                <a:solidFill>
                  <a:srgbClr val="254061"/>
                </a:solidFill>
                <a:latin typeface="Arial" pitchFamily="18"/>
                <a:ea typeface="Microsoft YaHei" pitchFamily="34"/>
                <a:cs typeface="Mangal" pitchFamily="34"/>
              </a:rPr>
              <a:t>Pour mémoire, la fiche n°8 « Préparer la venue du certificateur » présente le contenu des dossiers à préparer, dont le dossier de clôture.</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r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r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r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itre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3478</Words>
  <Application>Microsoft Office PowerPoint</Application>
  <PresentationFormat>Affichage à l'écran (4:3)</PresentationFormat>
  <Paragraphs>1071</Paragraphs>
  <Slides>72</Slides>
  <Notes>72</Notes>
  <HiddenSlides>0</HiddenSlides>
  <MMClips>0</MMClips>
  <ScaleCrop>false</ScaleCrop>
  <HeadingPairs>
    <vt:vector size="4" baseType="variant">
      <vt:variant>
        <vt:lpstr>Thème</vt:lpstr>
      </vt:variant>
      <vt:variant>
        <vt:i4>6</vt:i4>
      </vt:variant>
      <vt:variant>
        <vt:lpstr>Titres des diapositives</vt:lpstr>
      </vt:variant>
      <vt:variant>
        <vt:i4>72</vt:i4>
      </vt:variant>
    </vt:vector>
  </HeadingPairs>
  <TitlesOfParts>
    <vt:vector size="78" baseType="lpstr">
      <vt:lpstr>Standard</vt:lpstr>
      <vt:lpstr>Conception personnalisée</vt:lpstr>
      <vt:lpstr>Titre1</vt:lpstr>
      <vt:lpstr>Titre2</vt:lpstr>
      <vt:lpstr>Titre3</vt:lpstr>
      <vt:lpstr>Titre7</vt:lpstr>
      <vt:lpstr>Diapositive 1</vt:lpstr>
      <vt:lpstr>Diapositive 2</vt:lpstr>
      <vt:lpstr>La publication des décrets et arrêtés liés à la certification des comptes</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Développement du dispositif de contrôle interne</vt:lpstr>
      <vt:lpstr>Développement du dispositif de contrôle interne</vt:lpstr>
      <vt:lpstr> L'offre de service de la DGFiP</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Animation et pilotage du chantier  : objectifs 2015 – Actions pérennes</vt:lpstr>
      <vt:lpstr>Animation et pilotage du chantier  : objectifs 2015 – Echéances clés</vt:lpstr>
      <vt:lpstr>Diapositive 60</vt:lpstr>
      <vt:lpstr>L'objectif : préparer la venue du certificateur</vt:lpstr>
      <vt:lpstr>Diapositive 62</vt:lpstr>
      <vt:lpstr>Diapositive 63</vt:lpstr>
      <vt:lpstr>Diapositive 64</vt:lpstr>
      <vt:lpstr>Diapositive 65</vt:lpstr>
      <vt:lpstr>Diapositive 66</vt:lpstr>
      <vt:lpstr>La communication des informations aux certificateurs ou prestataires</vt:lpstr>
      <vt:lpstr>La communication des informations au Certificateur</vt:lpstr>
      <vt:lpstr>La communication des informations au Certificateur</vt:lpstr>
      <vt:lpstr>La communication des informations au Certificateur</vt:lpstr>
      <vt:lpstr>La communication des informations au Certificateur</vt:lpstr>
      <vt:lpstr>Diapositive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dc:title>
  <cp:lastModifiedBy>spautot</cp:lastModifiedBy>
  <cp:revision>43</cp:revision>
  <dcterms:created xsi:type="dcterms:W3CDTF">2015-04-03T18:48:03Z</dcterms:created>
  <dcterms:modified xsi:type="dcterms:W3CDTF">2015-04-08T07:15:01Z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